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62"/>
  </p:notesMasterIdLst>
  <p:sldIdLst>
    <p:sldId id="2147483417" r:id="rId2"/>
    <p:sldId id="2147483462" r:id="rId3"/>
    <p:sldId id="2147483464" r:id="rId4"/>
    <p:sldId id="2147483608" r:id="rId5"/>
    <p:sldId id="2147483465" r:id="rId6"/>
    <p:sldId id="2147483609" r:id="rId7"/>
    <p:sldId id="2147483537" r:id="rId8"/>
    <p:sldId id="2147483616" r:id="rId9"/>
    <p:sldId id="2147483617" r:id="rId10"/>
    <p:sldId id="2147483508" r:id="rId11"/>
    <p:sldId id="2147483509" r:id="rId12"/>
    <p:sldId id="2147483510" r:id="rId13"/>
    <p:sldId id="2147483591" r:id="rId14"/>
    <p:sldId id="2147483593" r:id="rId15"/>
    <p:sldId id="2147483610" r:id="rId16"/>
    <p:sldId id="2147483529" r:id="rId17"/>
    <p:sldId id="2147483530" r:id="rId18"/>
    <p:sldId id="2147483531" r:id="rId19"/>
    <p:sldId id="2147483532" r:id="rId20"/>
    <p:sldId id="2147483533" r:id="rId21"/>
    <p:sldId id="2147483536" r:id="rId22"/>
    <p:sldId id="2147483602" r:id="rId23"/>
    <p:sldId id="2147483497" r:id="rId24"/>
    <p:sldId id="2147483526" r:id="rId25"/>
    <p:sldId id="2147483527" r:id="rId26"/>
    <p:sldId id="2147483428" r:id="rId27"/>
    <p:sldId id="2147483429" r:id="rId28"/>
    <p:sldId id="2147483430" r:id="rId29"/>
    <p:sldId id="2147483431" r:id="rId30"/>
    <p:sldId id="2147483432" r:id="rId31"/>
    <p:sldId id="2147483611" r:id="rId32"/>
    <p:sldId id="2147483597" r:id="rId33"/>
    <p:sldId id="2147483612" r:id="rId34"/>
    <p:sldId id="2147483598" r:id="rId35"/>
    <p:sldId id="2147483594" r:id="rId36"/>
    <p:sldId id="2147483613" r:id="rId37"/>
    <p:sldId id="2147483425" r:id="rId38"/>
    <p:sldId id="2147483538" r:id="rId39"/>
    <p:sldId id="2147483539" r:id="rId40"/>
    <p:sldId id="2147483599" r:id="rId41"/>
    <p:sldId id="2147483424" r:id="rId42"/>
    <p:sldId id="2147483600" r:id="rId43"/>
    <p:sldId id="2147483623" r:id="rId44"/>
    <p:sldId id="2147483622" r:id="rId45"/>
    <p:sldId id="2147483517" r:id="rId46"/>
    <p:sldId id="2147483518" r:id="rId47"/>
    <p:sldId id="2147483519" r:id="rId48"/>
    <p:sldId id="268" r:id="rId49"/>
    <p:sldId id="269" r:id="rId50"/>
    <p:sldId id="2147483520" r:id="rId51"/>
    <p:sldId id="271" r:id="rId52"/>
    <p:sldId id="281" r:id="rId53"/>
    <p:sldId id="2147483521" r:id="rId54"/>
    <p:sldId id="282" r:id="rId55"/>
    <p:sldId id="2147483619" r:id="rId56"/>
    <p:sldId id="2147483620" r:id="rId57"/>
    <p:sldId id="288" r:id="rId58"/>
    <p:sldId id="289" r:id="rId59"/>
    <p:sldId id="291" r:id="rId60"/>
    <p:sldId id="2147483621" r:id="rId6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7000B0-0BA5-4066-BE32-066E82F852B4}" v="118" dt="2025-07-27T16:01:42.59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4382" autoAdjust="0"/>
  </p:normalViewPr>
  <p:slideViewPr>
    <p:cSldViewPr snapToGrid="0">
      <p:cViewPr varScale="1">
        <p:scale>
          <a:sx n="60" d="100"/>
          <a:sy n="60" d="100"/>
        </p:scale>
        <p:origin x="1251" y="2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友佳 杉浦" userId="16f6d6200656b49f" providerId="LiveId" clId="{D87000B0-0BA5-4066-BE32-066E82F852B4}"/>
    <pc:docChg chg="undo custSel addSld delSld modSld sldOrd">
      <pc:chgData name="友佳 杉浦" userId="16f6d6200656b49f" providerId="LiveId" clId="{D87000B0-0BA5-4066-BE32-066E82F852B4}" dt="2025-07-27T16:01:45.641" v="34060" actId="2696"/>
      <pc:docMkLst>
        <pc:docMk/>
      </pc:docMkLst>
      <pc:sldChg chg="del">
        <pc:chgData name="友佳 杉浦" userId="16f6d6200656b49f" providerId="LiveId" clId="{D87000B0-0BA5-4066-BE32-066E82F852B4}" dt="2025-07-23T14:39:16.497" v="29610" actId="2696"/>
        <pc:sldMkLst>
          <pc:docMk/>
          <pc:sldMk cId="2301056887" sldId="264"/>
        </pc:sldMkLst>
      </pc:sldChg>
      <pc:sldChg chg="del">
        <pc:chgData name="友佳 杉浦" userId="16f6d6200656b49f" providerId="LiveId" clId="{D87000B0-0BA5-4066-BE32-066E82F852B4}" dt="2025-07-23T14:39:16.497" v="29610" actId="2696"/>
        <pc:sldMkLst>
          <pc:docMk/>
          <pc:sldMk cId="1414845914" sldId="266"/>
        </pc:sldMkLst>
      </pc:sldChg>
      <pc:sldChg chg="del">
        <pc:chgData name="友佳 杉浦" userId="16f6d6200656b49f" providerId="LiveId" clId="{D87000B0-0BA5-4066-BE32-066E82F852B4}" dt="2025-07-23T14:39:16.497" v="29610" actId="2696"/>
        <pc:sldMkLst>
          <pc:docMk/>
          <pc:sldMk cId="3777405162" sldId="267"/>
        </pc:sldMkLst>
      </pc:sldChg>
      <pc:sldChg chg="addSp delSp modSp add mod">
        <pc:chgData name="友佳 杉浦" userId="16f6d6200656b49f" providerId="LiveId" clId="{D87000B0-0BA5-4066-BE32-066E82F852B4}" dt="2025-07-27T11:49:43.556" v="33605"/>
        <pc:sldMkLst>
          <pc:docMk/>
          <pc:sldMk cId="539557064" sldId="268"/>
        </pc:sldMkLst>
        <pc:spChg chg="mod">
          <ac:chgData name="友佳 杉浦" userId="16f6d6200656b49f" providerId="LiveId" clId="{D87000B0-0BA5-4066-BE32-066E82F852B4}" dt="2025-07-27T10:25:32.936" v="30095" actId="20577"/>
          <ac:spMkLst>
            <pc:docMk/>
            <pc:sldMk cId="539557064" sldId="268"/>
            <ac:spMk id="2" creationId="{96C32075-8C7C-7E1A-1871-EB519BA5FA2E}"/>
          </ac:spMkLst>
        </pc:spChg>
        <pc:spChg chg="mod">
          <ac:chgData name="友佳 杉浦" userId="16f6d6200656b49f" providerId="LiveId" clId="{D87000B0-0BA5-4066-BE32-066E82F852B4}" dt="2025-07-27T11:49:43.556" v="33605"/>
          <ac:spMkLst>
            <pc:docMk/>
            <pc:sldMk cId="539557064" sldId="268"/>
            <ac:spMk id="3" creationId="{1DB281D0-8FA6-0F62-A19A-4C985E8CFE82}"/>
          </ac:spMkLst>
        </pc:spChg>
        <pc:spChg chg="del">
          <ac:chgData name="友佳 杉浦" userId="16f6d6200656b49f" providerId="LiveId" clId="{D87000B0-0BA5-4066-BE32-066E82F852B4}" dt="2025-07-27T10:25:48.330" v="30096" actId="478"/>
          <ac:spMkLst>
            <pc:docMk/>
            <pc:sldMk cId="539557064" sldId="268"/>
            <ac:spMk id="5" creationId="{08E0F054-7898-4DC9-BAC5-03292A57BC13}"/>
          </ac:spMkLst>
        </pc:spChg>
        <pc:spChg chg="del">
          <ac:chgData name="友佳 杉浦" userId="16f6d6200656b49f" providerId="LiveId" clId="{D87000B0-0BA5-4066-BE32-066E82F852B4}" dt="2025-07-27T10:25:48.330" v="30096" actId="478"/>
          <ac:spMkLst>
            <pc:docMk/>
            <pc:sldMk cId="539557064" sldId="268"/>
            <ac:spMk id="6" creationId="{3AE45ABB-1ECB-3439-F2CC-8989298CC588}"/>
          </ac:spMkLst>
        </pc:spChg>
        <pc:spChg chg="del">
          <ac:chgData name="友佳 杉浦" userId="16f6d6200656b49f" providerId="LiveId" clId="{D87000B0-0BA5-4066-BE32-066E82F852B4}" dt="2025-07-27T10:25:48.330" v="30096" actId="478"/>
          <ac:spMkLst>
            <pc:docMk/>
            <pc:sldMk cId="539557064" sldId="268"/>
            <ac:spMk id="7" creationId="{AFF9F2E5-554B-5D34-F3E5-93CF590369C3}"/>
          </ac:spMkLst>
        </pc:spChg>
        <pc:spChg chg="mod">
          <ac:chgData name="友佳 杉浦" userId="16f6d6200656b49f" providerId="LiveId" clId="{D87000B0-0BA5-4066-BE32-066E82F852B4}" dt="2025-07-27T10:27:27.514" v="30207" actId="1076"/>
          <ac:spMkLst>
            <pc:docMk/>
            <pc:sldMk cId="539557064" sldId="268"/>
            <ac:spMk id="9" creationId="{2584047A-23C8-70F0-F554-5190136CBB07}"/>
          </ac:spMkLst>
        </pc:spChg>
        <pc:spChg chg="mod">
          <ac:chgData name="友佳 杉浦" userId="16f6d6200656b49f" providerId="LiveId" clId="{D87000B0-0BA5-4066-BE32-066E82F852B4}" dt="2025-07-27T10:27:27.514" v="30207" actId="1076"/>
          <ac:spMkLst>
            <pc:docMk/>
            <pc:sldMk cId="539557064" sldId="268"/>
            <ac:spMk id="10" creationId="{7C77ECC2-2722-E45B-A83B-66E6962FD279}"/>
          </ac:spMkLst>
        </pc:spChg>
        <pc:spChg chg="add mod">
          <ac:chgData name="友佳 杉浦" userId="16f6d6200656b49f" providerId="LiveId" clId="{D87000B0-0BA5-4066-BE32-066E82F852B4}" dt="2025-07-27T10:58:34.855" v="31356" actId="14100"/>
          <ac:spMkLst>
            <pc:docMk/>
            <pc:sldMk cId="539557064" sldId="268"/>
            <ac:spMk id="11" creationId="{7C83E5CC-3DE6-1967-00A9-C79654B3F3A4}"/>
          </ac:spMkLst>
        </pc:spChg>
        <pc:spChg chg="add mod">
          <ac:chgData name="友佳 杉浦" userId="16f6d6200656b49f" providerId="LiveId" clId="{D87000B0-0BA5-4066-BE32-066E82F852B4}" dt="2025-07-27T10:58:43.966" v="31359" actId="14100"/>
          <ac:spMkLst>
            <pc:docMk/>
            <pc:sldMk cId="539557064" sldId="268"/>
            <ac:spMk id="14" creationId="{AD5B899D-C1A8-E094-AFB6-9A7634F7C45F}"/>
          </ac:spMkLst>
        </pc:spChg>
        <pc:spChg chg="add mod">
          <ac:chgData name="友佳 杉浦" userId="16f6d6200656b49f" providerId="LiveId" clId="{D87000B0-0BA5-4066-BE32-066E82F852B4}" dt="2025-07-27T10:59:26.006" v="31363" actId="1076"/>
          <ac:spMkLst>
            <pc:docMk/>
            <pc:sldMk cId="539557064" sldId="268"/>
            <ac:spMk id="15" creationId="{104ACA9F-02FA-5DDA-90B7-59513D04C30C}"/>
          </ac:spMkLst>
        </pc:spChg>
        <pc:spChg chg="mod">
          <ac:chgData name="友佳 杉浦" userId="16f6d6200656b49f" providerId="LiveId" clId="{D87000B0-0BA5-4066-BE32-066E82F852B4}" dt="2025-07-27T10:28:41.368" v="30371" actId="1076"/>
          <ac:spMkLst>
            <pc:docMk/>
            <pc:sldMk cId="539557064" sldId="268"/>
            <ac:spMk id="18" creationId="{BE5D428D-C399-14F5-13AF-24DE1F1DE107}"/>
          </ac:spMkLst>
        </pc:spChg>
        <pc:spChg chg="mod">
          <ac:chgData name="友佳 杉浦" userId="16f6d6200656b49f" providerId="LiveId" clId="{D87000B0-0BA5-4066-BE32-066E82F852B4}" dt="2025-07-27T10:28:41.368" v="30371" actId="1076"/>
          <ac:spMkLst>
            <pc:docMk/>
            <pc:sldMk cId="539557064" sldId="268"/>
            <ac:spMk id="19" creationId="{A5233596-1592-6B89-3638-A283BF6A6135}"/>
          </ac:spMkLst>
        </pc:spChg>
        <pc:spChg chg="mod">
          <ac:chgData name="友佳 杉浦" userId="16f6d6200656b49f" providerId="LiveId" clId="{D87000B0-0BA5-4066-BE32-066E82F852B4}" dt="2025-07-27T10:28:41.368" v="30371" actId="1076"/>
          <ac:spMkLst>
            <pc:docMk/>
            <pc:sldMk cId="539557064" sldId="268"/>
            <ac:spMk id="20" creationId="{A8621D70-52C2-A798-3C37-F24854340073}"/>
          </ac:spMkLst>
        </pc:spChg>
        <pc:spChg chg="del">
          <ac:chgData name="友佳 杉浦" userId="16f6d6200656b49f" providerId="LiveId" clId="{D87000B0-0BA5-4066-BE32-066E82F852B4}" dt="2025-07-27T10:25:53.024" v="30097" actId="478"/>
          <ac:spMkLst>
            <pc:docMk/>
            <pc:sldMk cId="539557064" sldId="268"/>
            <ac:spMk id="21" creationId="{5FE5273D-5043-934A-95E0-14F967AE50AA}"/>
          </ac:spMkLst>
        </pc:spChg>
        <pc:spChg chg="mod">
          <ac:chgData name="友佳 杉浦" userId="16f6d6200656b49f" providerId="LiveId" clId="{D87000B0-0BA5-4066-BE32-066E82F852B4}" dt="2025-07-27T10:28:41.368" v="30371" actId="1076"/>
          <ac:spMkLst>
            <pc:docMk/>
            <pc:sldMk cId="539557064" sldId="268"/>
            <ac:spMk id="22" creationId="{2BE47C60-EA26-9BD2-9E3A-78897954AFEB}"/>
          </ac:spMkLst>
        </pc:spChg>
        <pc:spChg chg="del">
          <ac:chgData name="友佳 杉浦" userId="16f6d6200656b49f" providerId="LiveId" clId="{D87000B0-0BA5-4066-BE32-066E82F852B4}" dt="2025-07-27T10:25:48.330" v="30096" actId="478"/>
          <ac:spMkLst>
            <pc:docMk/>
            <pc:sldMk cId="539557064" sldId="268"/>
            <ac:spMk id="23" creationId="{C3DA10DF-AC9C-684E-E0EC-14AA2E9B1749}"/>
          </ac:spMkLst>
        </pc:spChg>
        <pc:spChg chg="mod">
          <ac:chgData name="友佳 杉浦" userId="16f6d6200656b49f" providerId="LiveId" clId="{D87000B0-0BA5-4066-BE32-066E82F852B4}" dt="2025-07-27T10:28:41.368" v="30371" actId="1076"/>
          <ac:spMkLst>
            <pc:docMk/>
            <pc:sldMk cId="539557064" sldId="268"/>
            <ac:spMk id="24" creationId="{8E2D522F-29D1-F312-B9F2-64DF11601455}"/>
          </ac:spMkLst>
        </pc:spChg>
        <pc:spChg chg="mod">
          <ac:chgData name="友佳 杉浦" userId="16f6d6200656b49f" providerId="LiveId" clId="{D87000B0-0BA5-4066-BE32-066E82F852B4}" dt="2025-07-27T10:27:27.514" v="30207" actId="1076"/>
          <ac:spMkLst>
            <pc:docMk/>
            <pc:sldMk cId="539557064" sldId="268"/>
            <ac:spMk id="25" creationId="{7A18F382-6841-5F1F-6C8B-18EEBF8E0AC4}"/>
          </ac:spMkLst>
        </pc:spChg>
        <pc:spChg chg="mod">
          <ac:chgData name="友佳 杉浦" userId="16f6d6200656b49f" providerId="LiveId" clId="{D87000B0-0BA5-4066-BE32-066E82F852B4}" dt="2025-07-27T10:27:27.514" v="30207" actId="1076"/>
          <ac:spMkLst>
            <pc:docMk/>
            <pc:sldMk cId="539557064" sldId="268"/>
            <ac:spMk id="26" creationId="{94B28865-7089-DCEA-E0FB-F04BBE2F0E65}"/>
          </ac:spMkLst>
        </pc:spChg>
        <pc:spChg chg="del">
          <ac:chgData name="友佳 杉浦" userId="16f6d6200656b49f" providerId="LiveId" clId="{D87000B0-0BA5-4066-BE32-066E82F852B4}" dt="2025-07-27T10:25:58.107" v="30098" actId="478"/>
          <ac:spMkLst>
            <pc:docMk/>
            <pc:sldMk cId="539557064" sldId="268"/>
            <ac:spMk id="27" creationId="{7A634713-D4C2-30ED-7958-B1466A2B20A3}"/>
          </ac:spMkLst>
        </pc:spChg>
        <pc:spChg chg="mod">
          <ac:chgData name="友佳 杉浦" userId="16f6d6200656b49f" providerId="LiveId" clId="{D87000B0-0BA5-4066-BE32-066E82F852B4}" dt="2025-07-27T10:58:49.553" v="31360" actId="12"/>
          <ac:spMkLst>
            <pc:docMk/>
            <pc:sldMk cId="539557064" sldId="268"/>
            <ac:spMk id="30" creationId="{52867297-63D3-5304-4C80-E2F0D970EFDE}"/>
          </ac:spMkLst>
        </pc:spChg>
        <pc:spChg chg="mod">
          <ac:chgData name="友佳 杉浦" userId="16f6d6200656b49f" providerId="LiveId" clId="{D87000B0-0BA5-4066-BE32-066E82F852B4}" dt="2025-07-27T10:59:12.494" v="31361" actId="1076"/>
          <ac:spMkLst>
            <pc:docMk/>
            <pc:sldMk cId="539557064" sldId="268"/>
            <ac:spMk id="31" creationId="{81A9DA50-EF37-2860-C2B4-038C2CF0EDF6}"/>
          </ac:spMkLst>
        </pc:spChg>
        <pc:picChg chg="mod">
          <ac:chgData name="友佳 杉浦" userId="16f6d6200656b49f" providerId="LiveId" clId="{D87000B0-0BA5-4066-BE32-066E82F852B4}" dt="2025-07-27T10:27:27.514" v="30207" actId="1076"/>
          <ac:picMkLst>
            <pc:docMk/>
            <pc:sldMk cId="539557064" sldId="268"/>
            <ac:picMk id="8" creationId="{3812EBB2-3EAD-C075-551F-68EEF4F46267}"/>
          </ac:picMkLst>
        </pc:picChg>
        <pc:picChg chg="mod">
          <ac:chgData name="友佳 杉浦" userId="16f6d6200656b49f" providerId="LiveId" clId="{D87000B0-0BA5-4066-BE32-066E82F852B4}" dt="2025-07-27T10:28:41.368" v="30371" actId="1076"/>
          <ac:picMkLst>
            <pc:docMk/>
            <pc:sldMk cId="539557064" sldId="268"/>
            <ac:picMk id="12" creationId="{93F7346B-3B7C-230C-8640-EF0389619C46}"/>
          </ac:picMkLst>
        </pc:picChg>
        <pc:picChg chg="del">
          <ac:chgData name="友佳 杉浦" userId="16f6d6200656b49f" providerId="LiveId" clId="{D87000B0-0BA5-4066-BE32-066E82F852B4}" dt="2025-07-27T10:25:48.330" v="30096" actId="478"/>
          <ac:picMkLst>
            <pc:docMk/>
            <pc:sldMk cId="539557064" sldId="268"/>
            <ac:picMk id="13" creationId="{E0D5BB24-1FC3-E152-65C2-D853C6297326}"/>
          </ac:picMkLst>
        </pc:picChg>
      </pc:sldChg>
      <pc:sldChg chg="del">
        <pc:chgData name="友佳 杉浦" userId="16f6d6200656b49f" providerId="LiveId" clId="{D87000B0-0BA5-4066-BE32-066E82F852B4}" dt="2025-07-23T14:39:16.497" v="29610" actId="2696"/>
        <pc:sldMkLst>
          <pc:docMk/>
          <pc:sldMk cId="3289481844" sldId="268"/>
        </pc:sldMkLst>
      </pc:sldChg>
      <pc:sldChg chg="addSp delSp modSp add mod">
        <pc:chgData name="友佳 杉浦" userId="16f6d6200656b49f" providerId="LiveId" clId="{D87000B0-0BA5-4066-BE32-066E82F852B4}" dt="2025-07-27T11:49:50.063" v="33606"/>
        <pc:sldMkLst>
          <pc:docMk/>
          <pc:sldMk cId="966245186" sldId="269"/>
        </pc:sldMkLst>
        <pc:spChg chg="mod">
          <ac:chgData name="友佳 杉浦" userId="16f6d6200656b49f" providerId="LiveId" clId="{D87000B0-0BA5-4066-BE32-066E82F852B4}" dt="2025-07-27T11:49:50.063" v="33606"/>
          <ac:spMkLst>
            <pc:docMk/>
            <pc:sldMk cId="966245186" sldId="269"/>
            <ac:spMk id="3" creationId="{4A396A5F-9DE9-D2CC-60F9-07CE9C91960B}"/>
          </ac:spMkLst>
        </pc:spChg>
        <pc:spChg chg="del mod">
          <ac:chgData name="友佳 杉浦" userId="16f6d6200656b49f" providerId="LiveId" clId="{D87000B0-0BA5-4066-BE32-066E82F852B4}" dt="2025-07-27T10:33:38.122" v="30413" actId="478"/>
          <ac:spMkLst>
            <pc:docMk/>
            <pc:sldMk cId="966245186" sldId="269"/>
            <ac:spMk id="6" creationId="{1E84E954-900E-646A-4680-373472B5AD5B}"/>
          </ac:spMkLst>
        </pc:spChg>
        <pc:spChg chg="mod">
          <ac:chgData name="友佳 杉浦" userId="16f6d6200656b49f" providerId="LiveId" clId="{D87000B0-0BA5-4066-BE32-066E82F852B4}" dt="2025-07-27T10:30:04.635" v="30404" actId="1036"/>
          <ac:spMkLst>
            <pc:docMk/>
            <pc:sldMk cId="966245186" sldId="269"/>
            <ac:spMk id="8" creationId="{9EC75B3C-64F3-29B9-107D-84A2C68D742F}"/>
          </ac:spMkLst>
        </pc:spChg>
        <pc:spChg chg="mod">
          <ac:chgData name="友佳 杉浦" userId="16f6d6200656b49f" providerId="LiveId" clId="{D87000B0-0BA5-4066-BE32-066E82F852B4}" dt="2025-07-27T10:30:04.635" v="30404" actId="1036"/>
          <ac:spMkLst>
            <pc:docMk/>
            <pc:sldMk cId="966245186" sldId="269"/>
            <ac:spMk id="9" creationId="{FF662A17-175B-3776-17C5-BBD6A099AA02}"/>
          </ac:spMkLst>
        </pc:spChg>
        <pc:spChg chg="mod">
          <ac:chgData name="友佳 杉浦" userId="16f6d6200656b49f" providerId="LiveId" clId="{D87000B0-0BA5-4066-BE32-066E82F852B4}" dt="2025-07-27T10:30:04.635" v="30404" actId="1036"/>
          <ac:spMkLst>
            <pc:docMk/>
            <pc:sldMk cId="966245186" sldId="269"/>
            <ac:spMk id="10" creationId="{C8BE8F75-E93B-A3C5-E5F4-6193F1B9EE35}"/>
          </ac:spMkLst>
        </pc:spChg>
        <pc:spChg chg="mod">
          <ac:chgData name="友佳 杉浦" userId="16f6d6200656b49f" providerId="LiveId" clId="{D87000B0-0BA5-4066-BE32-066E82F852B4}" dt="2025-07-27T10:34:24.328" v="30459" actId="1036"/>
          <ac:spMkLst>
            <pc:docMk/>
            <pc:sldMk cId="966245186" sldId="269"/>
            <ac:spMk id="14" creationId="{3BA75BD3-39AD-4550-0067-533EA449117D}"/>
          </ac:spMkLst>
        </pc:spChg>
        <pc:spChg chg="mod">
          <ac:chgData name="友佳 杉浦" userId="16f6d6200656b49f" providerId="LiveId" clId="{D87000B0-0BA5-4066-BE32-066E82F852B4}" dt="2025-07-27T10:34:24.328" v="30459" actId="1036"/>
          <ac:spMkLst>
            <pc:docMk/>
            <pc:sldMk cId="966245186" sldId="269"/>
            <ac:spMk id="15" creationId="{9AE73FAF-4344-596B-C2FC-A2EE926C170C}"/>
          </ac:spMkLst>
        </pc:spChg>
        <pc:spChg chg="del mod">
          <ac:chgData name="友佳 杉浦" userId="16f6d6200656b49f" providerId="LiveId" clId="{D87000B0-0BA5-4066-BE32-066E82F852B4}" dt="2025-07-27T10:34:13.551" v="30440" actId="478"/>
          <ac:spMkLst>
            <pc:docMk/>
            <pc:sldMk cId="966245186" sldId="269"/>
            <ac:spMk id="16" creationId="{00B6FF98-E904-52D1-3C3E-B4C49D99D582}"/>
          </ac:spMkLst>
        </pc:spChg>
        <pc:spChg chg="mod">
          <ac:chgData name="友佳 杉浦" userId="16f6d6200656b49f" providerId="LiveId" clId="{D87000B0-0BA5-4066-BE32-066E82F852B4}" dt="2025-07-27T10:34:24.328" v="30459" actId="1036"/>
          <ac:spMkLst>
            <pc:docMk/>
            <pc:sldMk cId="966245186" sldId="269"/>
            <ac:spMk id="18" creationId="{789AC76F-6BCA-82DD-0372-405D00ABCF6C}"/>
          </ac:spMkLst>
        </pc:spChg>
        <pc:spChg chg="add mod">
          <ac:chgData name="友佳 杉浦" userId="16f6d6200656b49f" providerId="LiveId" clId="{D87000B0-0BA5-4066-BE32-066E82F852B4}" dt="2025-07-27T10:33:51.914" v="30437" actId="20577"/>
          <ac:spMkLst>
            <pc:docMk/>
            <pc:sldMk cId="966245186" sldId="269"/>
            <ac:spMk id="21" creationId="{68FF9146-C404-2828-AFE0-346D7F232CF8}"/>
          </ac:spMkLst>
        </pc:spChg>
        <pc:spChg chg="add mod">
          <ac:chgData name="友佳 杉浦" userId="16f6d6200656b49f" providerId="LiveId" clId="{D87000B0-0BA5-4066-BE32-066E82F852B4}" dt="2025-07-27T10:34:37.311" v="30461" actId="1076"/>
          <ac:spMkLst>
            <pc:docMk/>
            <pc:sldMk cId="966245186" sldId="269"/>
            <ac:spMk id="23" creationId="{B2512692-A0C2-56C0-AD78-20079C6F4EC8}"/>
          </ac:spMkLst>
        </pc:spChg>
        <pc:spChg chg="add mod">
          <ac:chgData name="友佳 杉浦" userId="16f6d6200656b49f" providerId="LiveId" clId="{D87000B0-0BA5-4066-BE32-066E82F852B4}" dt="2025-07-27T10:34:48.399" v="30463" actId="1076"/>
          <ac:spMkLst>
            <pc:docMk/>
            <pc:sldMk cId="966245186" sldId="269"/>
            <ac:spMk id="25" creationId="{54EBE578-2D2B-1565-C193-841F538DF3E9}"/>
          </ac:spMkLst>
        </pc:spChg>
        <pc:spChg chg="del mod">
          <ac:chgData name="友佳 杉浦" userId="16f6d6200656b49f" providerId="LiveId" clId="{D87000B0-0BA5-4066-BE32-066E82F852B4}" dt="2025-07-27T10:34:06.612" v="30438" actId="478"/>
          <ac:spMkLst>
            <pc:docMk/>
            <pc:sldMk cId="966245186" sldId="269"/>
            <ac:spMk id="26" creationId="{CB935A01-DA99-5F00-1DF1-AE0CEAC4E903}"/>
          </ac:spMkLst>
        </pc:spChg>
        <pc:graphicFrameChg chg="mod modGraphic">
          <ac:chgData name="友佳 杉浦" userId="16f6d6200656b49f" providerId="LiveId" clId="{D87000B0-0BA5-4066-BE32-066E82F852B4}" dt="2025-07-27T10:34:24.328" v="30459" actId="1036"/>
          <ac:graphicFrameMkLst>
            <pc:docMk/>
            <pc:sldMk cId="966245186" sldId="269"/>
            <ac:graphicFrameMk id="5" creationId="{AFF35C39-4C53-139F-8C41-5E20DB72B8EE}"/>
          </ac:graphicFrameMkLst>
        </pc:graphicFrameChg>
        <pc:graphicFrameChg chg="mod">
          <ac:chgData name="友佳 杉浦" userId="16f6d6200656b49f" providerId="LiveId" clId="{D87000B0-0BA5-4066-BE32-066E82F852B4}" dt="2025-07-27T10:30:04.635" v="30404" actId="1036"/>
          <ac:graphicFrameMkLst>
            <pc:docMk/>
            <pc:sldMk cId="966245186" sldId="269"/>
            <ac:graphicFrameMk id="7" creationId="{70791B1F-89DE-69FE-B8B3-3B560119DA52}"/>
          </ac:graphicFrameMkLst>
        </pc:graphicFrameChg>
        <pc:cxnChg chg="mod">
          <ac:chgData name="友佳 杉浦" userId="16f6d6200656b49f" providerId="LiveId" clId="{D87000B0-0BA5-4066-BE32-066E82F852B4}" dt="2025-07-27T10:34:24.328" v="30459" actId="1036"/>
          <ac:cxnSpMkLst>
            <pc:docMk/>
            <pc:sldMk cId="966245186" sldId="269"/>
            <ac:cxnSpMk id="17" creationId="{210CA027-5F77-BDE5-2A02-B0ACB7DD54D7}"/>
          </ac:cxnSpMkLst>
        </pc:cxnChg>
        <pc:cxnChg chg="mod">
          <ac:chgData name="友佳 杉浦" userId="16f6d6200656b49f" providerId="LiveId" clId="{D87000B0-0BA5-4066-BE32-066E82F852B4}" dt="2025-07-27T10:34:24.328" v="30459" actId="1036"/>
          <ac:cxnSpMkLst>
            <pc:docMk/>
            <pc:sldMk cId="966245186" sldId="269"/>
            <ac:cxnSpMk id="19" creationId="{6439D6C8-51B1-B0B8-2D6A-5DACAA43DC92}"/>
          </ac:cxnSpMkLst>
        </pc:cxnChg>
        <pc:cxnChg chg="mod">
          <ac:chgData name="友佳 杉浦" userId="16f6d6200656b49f" providerId="LiveId" clId="{D87000B0-0BA5-4066-BE32-066E82F852B4}" dt="2025-07-27T10:34:24.328" v="30459" actId="1036"/>
          <ac:cxnSpMkLst>
            <pc:docMk/>
            <pc:sldMk cId="966245186" sldId="269"/>
            <ac:cxnSpMk id="20" creationId="{F169CE1D-8474-0A82-B1A0-907555CEDED6}"/>
          </ac:cxnSpMkLst>
        </pc:cxnChg>
        <pc:cxnChg chg="del mod">
          <ac:chgData name="友佳 杉浦" userId="16f6d6200656b49f" providerId="LiveId" clId="{D87000B0-0BA5-4066-BE32-066E82F852B4}" dt="2025-07-27T10:34:10.012" v="30439" actId="478"/>
          <ac:cxnSpMkLst>
            <pc:docMk/>
            <pc:sldMk cId="966245186" sldId="269"/>
            <ac:cxnSpMk id="22" creationId="{068EB7BF-C7C8-802D-80D5-AFCCE81C08CA}"/>
          </ac:cxnSpMkLst>
        </pc:cxnChg>
        <pc:cxnChg chg="del">
          <ac:chgData name="友佳 杉浦" userId="16f6d6200656b49f" providerId="LiveId" clId="{D87000B0-0BA5-4066-BE32-066E82F852B4}" dt="2025-07-27T10:34:16.734" v="30441" actId="478"/>
          <ac:cxnSpMkLst>
            <pc:docMk/>
            <pc:sldMk cId="966245186" sldId="269"/>
            <ac:cxnSpMk id="24" creationId="{FFF9B412-FA62-8807-5D35-F08A557E6F41}"/>
          </ac:cxnSpMkLst>
        </pc:cxnChg>
      </pc:sldChg>
      <pc:sldChg chg="del">
        <pc:chgData name="友佳 杉浦" userId="16f6d6200656b49f" providerId="LiveId" clId="{D87000B0-0BA5-4066-BE32-066E82F852B4}" dt="2025-07-23T14:39:16.497" v="29610" actId="2696"/>
        <pc:sldMkLst>
          <pc:docMk/>
          <pc:sldMk cId="701589239" sldId="271"/>
        </pc:sldMkLst>
      </pc:sldChg>
      <pc:sldChg chg="addSp modSp add mod">
        <pc:chgData name="友佳 杉浦" userId="16f6d6200656b49f" providerId="LiveId" clId="{D87000B0-0BA5-4066-BE32-066E82F852B4}" dt="2025-07-27T11:50:05.445" v="33608"/>
        <pc:sldMkLst>
          <pc:docMk/>
          <pc:sldMk cId="3622055293" sldId="271"/>
        </pc:sldMkLst>
        <pc:spChg chg="mod">
          <ac:chgData name="友佳 杉浦" userId="16f6d6200656b49f" providerId="LiveId" clId="{D87000B0-0BA5-4066-BE32-066E82F852B4}" dt="2025-07-27T11:50:05.445" v="33608"/>
          <ac:spMkLst>
            <pc:docMk/>
            <pc:sldMk cId="3622055293" sldId="271"/>
            <ac:spMk id="3" creationId="{1C2111D0-70FF-60D8-3944-555D5C790D8C}"/>
          </ac:spMkLst>
        </pc:spChg>
        <pc:spChg chg="mod">
          <ac:chgData name="友佳 杉浦" userId="16f6d6200656b49f" providerId="LiveId" clId="{D87000B0-0BA5-4066-BE32-066E82F852B4}" dt="2025-07-27T11:05:27.679" v="31587" actId="12"/>
          <ac:spMkLst>
            <pc:docMk/>
            <pc:sldMk cId="3622055293" sldId="271"/>
            <ac:spMk id="4" creationId="{B2AE57A9-4822-FFBE-BE6B-AAAEE52891D9}"/>
          </ac:spMkLst>
        </pc:spChg>
        <pc:spChg chg="mod">
          <ac:chgData name="友佳 杉浦" userId="16f6d6200656b49f" providerId="LiveId" clId="{D87000B0-0BA5-4066-BE32-066E82F852B4}" dt="2025-07-27T11:04:25.681" v="31578" actId="6549"/>
          <ac:spMkLst>
            <pc:docMk/>
            <pc:sldMk cId="3622055293" sldId="271"/>
            <ac:spMk id="7" creationId="{B7D39A3E-BD56-C31B-FC18-3478B8708EE8}"/>
          </ac:spMkLst>
        </pc:spChg>
        <pc:spChg chg="mod">
          <ac:chgData name="友佳 杉浦" userId="16f6d6200656b49f" providerId="LiveId" clId="{D87000B0-0BA5-4066-BE32-066E82F852B4}" dt="2025-07-27T11:05:02.830" v="31586" actId="6549"/>
          <ac:spMkLst>
            <pc:docMk/>
            <pc:sldMk cId="3622055293" sldId="271"/>
            <ac:spMk id="9" creationId="{2E80779A-06A2-2972-7909-1B2EFB8D849B}"/>
          </ac:spMkLst>
        </pc:spChg>
        <pc:spChg chg="mod">
          <ac:chgData name="友佳 杉浦" userId="16f6d6200656b49f" providerId="LiveId" clId="{D87000B0-0BA5-4066-BE32-066E82F852B4}" dt="2025-07-27T11:09:37.642" v="31898" actId="20577"/>
          <ac:spMkLst>
            <pc:docMk/>
            <pc:sldMk cId="3622055293" sldId="271"/>
            <ac:spMk id="10" creationId="{9B970637-24E6-BE7A-86B4-938AF7223D68}"/>
          </ac:spMkLst>
        </pc:spChg>
        <pc:spChg chg="mod">
          <ac:chgData name="友佳 杉浦" userId="16f6d6200656b49f" providerId="LiveId" clId="{D87000B0-0BA5-4066-BE32-066E82F852B4}" dt="2025-07-27T11:08:10.919" v="31703" actId="5793"/>
          <ac:spMkLst>
            <pc:docMk/>
            <pc:sldMk cId="3622055293" sldId="271"/>
            <ac:spMk id="12" creationId="{F079DFBE-D576-9414-1479-51C99C98FDEC}"/>
          </ac:spMkLst>
        </pc:spChg>
        <pc:spChg chg="add mod">
          <ac:chgData name="友佳 杉浦" userId="16f6d6200656b49f" providerId="LiveId" clId="{D87000B0-0BA5-4066-BE32-066E82F852B4}" dt="2025-07-27T11:07:16.806" v="31699" actId="14100"/>
          <ac:spMkLst>
            <pc:docMk/>
            <pc:sldMk cId="3622055293" sldId="271"/>
            <ac:spMk id="13" creationId="{E70452F1-486F-B400-1D4F-5809F3F6F5B6}"/>
          </ac:spMkLst>
        </pc:spChg>
        <pc:spChg chg="add mod">
          <ac:chgData name="友佳 杉浦" userId="16f6d6200656b49f" providerId="LiveId" clId="{D87000B0-0BA5-4066-BE32-066E82F852B4}" dt="2025-07-27T11:10:55.740" v="31999" actId="1076"/>
          <ac:spMkLst>
            <pc:docMk/>
            <pc:sldMk cId="3622055293" sldId="271"/>
            <ac:spMk id="15" creationId="{FEDC7788-863D-4121-F4BF-D9A7D6F3A155}"/>
          </ac:spMkLst>
        </pc:spChg>
        <pc:spChg chg="mod">
          <ac:chgData name="友佳 杉浦" userId="16f6d6200656b49f" providerId="LiveId" clId="{D87000B0-0BA5-4066-BE32-066E82F852B4}" dt="2025-07-27T11:08:20.537" v="31704" actId="1076"/>
          <ac:spMkLst>
            <pc:docMk/>
            <pc:sldMk cId="3622055293" sldId="271"/>
            <ac:spMk id="27" creationId="{122212DA-E654-E6A0-70A2-754D34796EC2}"/>
          </ac:spMkLst>
        </pc:spChg>
      </pc:sldChg>
      <pc:sldChg chg="del">
        <pc:chgData name="友佳 杉浦" userId="16f6d6200656b49f" providerId="LiveId" clId="{D87000B0-0BA5-4066-BE32-066E82F852B4}" dt="2025-07-23T14:39:16.497" v="29610" actId="2696"/>
        <pc:sldMkLst>
          <pc:docMk/>
          <pc:sldMk cId="2173369490" sldId="272"/>
        </pc:sldMkLst>
      </pc:sldChg>
      <pc:sldChg chg="del">
        <pc:chgData name="友佳 杉浦" userId="16f6d6200656b49f" providerId="LiveId" clId="{D87000B0-0BA5-4066-BE32-066E82F852B4}" dt="2025-07-23T14:39:16.497" v="29610" actId="2696"/>
        <pc:sldMkLst>
          <pc:docMk/>
          <pc:sldMk cId="4099885314" sldId="273"/>
        </pc:sldMkLst>
      </pc:sldChg>
      <pc:sldChg chg="del">
        <pc:chgData name="友佳 杉浦" userId="16f6d6200656b49f" providerId="LiveId" clId="{D87000B0-0BA5-4066-BE32-066E82F852B4}" dt="2025-07-23T14:39:16.497" v="29610" actId="2696"/>
        <pc:sldMkLst>
          <pc:docMk/>
          <pc:sldMk cId="3450660832" sldId="274"/>
        </pc:sldMkLst>
      </pc:sldChg>
      <pc:sldChg chg="del">
        <pc:chgData name="友佳 杉浦" userId="16f6d6200656b49f" providerId="LiveId" clId="{D87000B0-0BA5-4066-BE32-066E82F852B4}" dt="2025-07-23T14:39:16.497" v="29610" actId="2696"/>
        <pc:sldMkLst>
          <pc:docMk/>
          <pc:sldMk cId="2817325997" sldId="275"/>
        </pc:sldMkLst>
      </pc:sldChg>
      <pc:sldChg chg="add del">
        <pc:chgData name="友佳 杉浦" userId="16f6d6200656b49f" providerId="LiveId" clId="{D87000B0-0BA5-4066-BE32-066E82F852B4}" dt="2025-07-27T10:15:32.068" v="29834" actId="2696"/>
        <pc:sldMkLst>
          <pc:docMk/>
          <pc:sldMk cId="2503372073" sldId="279"/>
        </pc:sldMkLst>
      </pc:sldChg>
      <pc:sldChg chg="modSp add mod">
        <pc:chgData name="友佳 杉浦" userId="16f6d6200656b49f" providerId="LiveId" clId="{D87000B0-0BA5-4066-BE32-066E82F852B4}" dt="2025-07-27T11:50:12.224" v="33609"/>
        <pc:sldMkLst>
          <pc:docMk/>
          <pc:sldMk cId="1903997745" sldId="281"/>
        </pc:sldMkLst>
        <pc:spChg chg="mod">
          <ac:chgData name="友佳 杉浦" userId="16f6d6200656b49f" providerId="LiveId" clId="{D87000B0-0BA5-4066-BE32-066E82F852B4}" dt="2025-07-27T11:50:12.224" v="33609"/>
          <ac:spMkLst>
            <pc:docMk/>
            <pc:sldMk cId="1903997745" sldId="281"/>
            <ac:spMk id="3" creationId="{0E49FE47-8232-793D-5BAA-22E41562FE80}"/>
          </ac:spMkLst>
        </pc:spChg>
      </pc:sldChg>
      <pc:sldChg chg="modSp add mod">
        <pc:chgData name="友佳 杉浦" userId="16f6d6200656b49f" providerId="LiveId" clId="{D87000B0-0BA5-4066-BE32-066E82F852B4}" dt="2025-07-27T11:50:25.921" v="33611"/>
        <pc:sldMkLst>
          <pc:docMk/>
          <pc:sldMk cId="4257805331" sldId="282"/>
        </pc:sldMkLst>
        <pc:spChg chg="mod">
          <ac:chgData name="友佳 杉浦" userId="16f6d6200656b49f" providerId="LiveId" clId="{D87000B0-0BA5-4066-BE32-066E82F852B4}" dt="2025-07-27T11:50:25.921" v="33611"/>
          <ac:spMkLst>
            <pc:docMk/>
            <pc:sldMk cId="4257805331" sldId="282"/>
            <ac:spMk id="3" creationId="{9AAF9707-CFFF-EB9C-DE87-FB1F2FCFE1C5}"/>
          </ac:spMkLst>
        </pc:spChg>
        <pc:spChg chg="mod">
          <ac:chgData name="友佳 杉浦" userId="16f6d6200656b49f" providerId="LiveId" clId="{D87000B0-0BA5-4066-BE32-066E82F852B4}" dt="2025-07-27T11:12:04.871" v="32001" actId="12"/>
          <ac:spMkLst>
            <pc:docMk/>
            <pc:sldMk cId="4257805331" sldId="282"/>
            <ac:spMk id="4" creationId="{58D5C565-A552-7381-FD5C-ED7C4F929703}"/>
          </ac:spMkLst>
        </pc:spChg>
      </pc:sldChg>
      <pc:sldChg chg="addSp modSp add mod">
        <pc:chgData name="友佳 杉浦" userId="16f6d6200656b49f" providerId="LiveId" clId="{D87000B0-0BA5-4066-BE32-066E82F852B4}" dt="2025-07-27T11:50:55.462" v="33614"/>
        <pc:sldMkLst>
          <pc:docMk/>
          <pc:sldMk cId="37199994" sldId="288"/>
        </pc:sldMkLst>
        <pc:spChg chg="add mod">
          <ac:chgData name="友佳 杉浦" userId="16f6d6200656b49f" providerId="LiveId" clId="{D87000B0-0BA5-4066-BE32-066E82F852B4}" dt="2025-07-27T11:21:00.587" v="32177" actId="2711"/>
          <ac:spMkLst>
            <pc:docMk/>
            <pc:sldMk cId="37199994" sldId="288"/>
            <ac:spMk id="3" creationId="{4C6A9931-5B41-3CEB-19FA-B5AD258AEFE9}"/>
          </ac:spMkLst>
        </pc:spChg>
        <pc:spChg chg="mod">
          <ac:chgData name="友佳 杉浦" userId="16f6d6200656b49f" providerId="LiveId" clId="{D87000B0-0BA5-4066-BE32-066E82F852B4}" dt="2025-07-27T11:50:55.462" v="33614"/>
          <ac:spMkLst>
            <pc:docMk/>
            <pc:sldMk cId="37199994" sldId="288"/>
            <ac:spMk id="9" creationId="{3A5DAFEE-2E49-E850-0C7A-3D021FB1B8A2}"/>
          </ac:spMkLst>
        </pc:spChg>
      </pc:sldChg>
      <pc:sldChg chg="modSp add mod">
        <pc:chgData name="友佳 杉浦" userId="16f6d6200656b49f" providerId="LiveId" clId="{D87000B0-0BA5-4066-BE32-066E82F852B4}" dt="2025-07-27T11:51:08.469" v="33615"/>
        <pc:sldMkLst>
          <pc:docMk/>
          <pc:sldMk cId="3667037690" sldId="289"/>
        </pc:sldMkLst>
        <pc:spChg chg="mod">
          <ac:chgData name="友佳 杉浦" userId="16f6d6200656b49f" providerId="LiveId" clId="{D87000B0-0BA5-4066-BE32-066E82F852B4}" dt="2025-07-27T11:51:08.469" v="33615"/>
          <ac:spMkLst>
            <pc:docMk/>
            <pc:sldMk cId="3667037690" sldId="289"/>
            <ac:spMk id="3" creationId="{6C213FEC-2C5B-0CA7-3E22-035B0F618A49}"/>
          </ac:spMkLst>
        </pc:spChg>
        <pc:spChg chg="mod">
          <ac:chgData name="友佳 杉浦" userId="16f6d6200656b49f" providerId="LiveId" clId="{D87000B0-0BA5-4066-BE32-066E82F852B4}" dt="2025-07-27T11:24:46.650" v="32436" actId="6549"/>
          <ac:spMkLst>
            <pc:docMk/>
            <pc:sldMk cId="3667037690" sldId="289"/>
            <ac:spMk id="8" creationId="{B01F45C4-4480-EA9B-FAB9-82BB0F6C8CA3}"/>
          </ac:spMkLst>
        </pc:spChg>
        <pc:spChg chg="mod">
          <ac:chgData name="友佳 杉浦" userId="16f6d6200656b49f" providerId="LiveId" clId="{D87000B0-0BA5-4066-BE32-066E82F852B4}" dt="2025-07-27T11:24:20.475" v="32416" actId="20577"/>
          <ac:spMkLst>
            <pc:docMk/>
            <pc:sldMk cId="3667037690" sldId="289"/>
            <ac:spMk id="33" creationId="{EA9B3292-806F-1F9A-47CD-F4CE56ED0C6D}"/>
          </ac:spMkLst>
        </pc:spChg>
      </pc:sldChg>
      <pc:sldChg chg="addSp delSp modSp add mod">
        <pc:chgData name="友佳 杉浦" userId="16f6d6200656b49f" providerId="LiveId" clId="{D87000B0-0BA5-4066-BE32-066E82F852B4}" dt="2025-07-27T11:51:14.719" v="33616"/>
        <pc:sldMkLst>
          <pc:docMk/>
          <pc:sldMk cId="2106071809" sldId="291"/>
        </pc:sldMkLst>
        <pc:spChg chg="mod">
          <ac:chgData name="友佳 杉浦" userId="16f6d6200656b49f" providerId="LiveId" clId="{D87000B0-0BA5-4066-BE32-066E82F852B4}" dt="2025-07-27T11:51:14.719" v="33616"/>
          <ac:spMkLst>
            <pc:docMk/>
            <pc:sldMk cId="2106071809" sldId="291"/>
            <ac:spMk id="3" creationId="{51780A0A-3049-99E0-C9CF-7B6153EF8133}"/>
          </ac:spMkLst>
        </pc:spChg>
        <pc:spChg chg="add mod">
          <ac:chgData name="友佳 杉浦" userId="16f6d6200656b49f" providerId="LiveId" clId="{D87000B0-0BA5-4066-BE32-066E82F852B4}" dt="2025-07-27T11:44:06.223" v="33400" actId="14100"/>
          <ac:spMkLst>
            <pc:docMk/>
            <pc:sldMk cId="2106071809" sldId="291"/>
            <ac:spMk id="5" creationId="{31BD9553-3097-4720-42D8-6A0A1199E750}"/>
          </ac:spMkLst>
        </pc:spChg>
        <pc:spChg chg="mod">
          <ac:chgData name="友佳 杉浦" userId="16f6d6200656b49f" providerId="LiveId" clId="{D87000B0-0BA5-4066-BE32-066E82F852B4}" dt="2025-07-27T11:48:15.180" v="33599" actId="113"/>
          <ac:spMkLst>
            <pc:docMk/>
            <pc:sldMk cId="2106071809" sldId="291"/>
            <ac:spMk id="6" creationId="{F21B50F5-C381-DBBD-1A31-C4C5D2A4F4A9}"/>
          </ac:spMkLst>
        </pc:spChg>
        <pc:spChg chg="mod">
          <ac:chgData name="友佳 杉浦" userId="16f6d6200656b49f" providerId="LiveId" clId="{D87000B0-0BA5-4066-BE32-066E82F852B4}" dt="2025-07-27T11:36:35.317" v="33059" actId="1076"/>
          <ac:spMkLst>
            <pc:docMk/>
            <pc:sldMk cId="2106071809" sldId="291"/>
            <ac:spMk id="7" creationId="{04BC476F-9FCC-FB64-5389-EB5A54A18379}"/>
          </ac:spMkLst>
        </pc:spChg>
        <pc:spChg chg="del mod">
          <ac:chgData name="友佳 杉浦" userId="16f6d6200656b49f" providerId="LiveId" clId="{D87000B0-0BA5-4066-BE32-066E82F852B4}" dt="2025-07-27T11:43:59.062" v="33399" actId="478"/>
          <ac:spMkLst>
            <pc:docMk/>
            <pc:sldMk cId="2106071809" sldId="291"/>
            <ac:spMk id="8" creationId="{A8B6253B-4AE6-CCA2-63D6-7B2A1F77FC1A}"/>
          </ac:spMkLst>
        </pc:spChg>
        <pc:spChg chg="mod">
          <ac:chgData name="友佳 杉浦" userId="16f6d6200656b49f" providerId="LiveId" clId="{D87000B0-0BA5-4066-BE32-066E82F852B4}" dt="2025-07-27T11:45:37.008" v="33485" actId="20577"/>
          <ac:spMkLst>
            <pc:docMk/>
            <pc:sldMk cId="2106071809" sldId="291"/>
            <ac:spMk id="10" creationId="{7573AC9A-1891-5D0D-5D36-40C1D71F9ED5}"/>
          </ac:spMkLst>
        </pc:spChg>
        <pc:spChg chg="del mod">
          <ac:chgData name="友佳 杉浦" userId="16f6d6200656b49f" providerId="LiveId" clId="{D87000B0-0BA5-4066-BE32-066E82F852B4}" dt="2025-07-27T11:44:48.704" v="33401" actId="478"/>
          <ac:spMkLst>
            <pc:docMk/>
            <pc:sldMk cId="2106071809" sldId="291"/>
            <ac:spMk id="11" creationId="{81394AF6-0E53-8C82-422D-3CF7A6B64CD2}"/>
          </ac:spMkLst>
        </pc:spChg>
        <pc:spChg chg="del mod">
          <ac:chgData name="友佳 杉浦" userId="16f6d6200656b49f" providerId="LiveId" clId="{D87000B0-0BA5-4066-BE32-066E82F852B4}" dt="2025-07-27T11:44:48.704" v="33401" actId="478"/>
          <ac:spMkLst>
            <pc:docMk/>
            <pc:sldMk cId="2106071809" sldId="291"/>
            <ac:spMk id="12" creationId="{E7C63F2E-767D-AB2F-1756-9F6FD6C42F8D}"/>
          </ac:spMkLst>
        </pc:spChg>
        <pc:spChg chg="del mod">
          <ac:chgData name="友佳 杉浦" userId="16f6d6200656b49f" providerId="LiveId" clId="{D87000B0-0BA5-4066-BE32-066E82F852B4}" dt="2025-07-27T11:44:48.704" v="33401" actId="478"/>
          <ac:spMkLst>
            <pc:docMk/>
            <pc:sldMk cId="2106071809" sldId="291"/>
            <ac:spMk id="14" creationId="{FD7ED8DE-3226-B9FC-E732-C9D38750B6EC}"/>
          </ac:spMkLst>
        </pc:spChg>
        <pc:spChg chg="mod">
          <ac:chgData name="友佳 杉浦" userId="16f6d6200656b49f" providerId="LiveId" clId="{D87000B0-0BA5-4066-BE32-066E82F852B4}" dt="2025-07-27T11:41:08.481" v="33285" actId="1076"/>
          <ac:spMkLst>
            <pc:docMk/>
            <pc:sldMk cId="2106071809" sldId="291"/>
            <ac:spMk id="15" creationId="{13127DEF-ED84-08DC-9337-B2FD8AB9E2F5}"/>
          </ac:spMkLst>
        </pc:spChg>
        <pc:spChg chg="add mod">
          <ac:chgData name="友佳 杉浦" userId="16f6d6200656b49f" providerId="LiveId" clId="{D87000B0-0BA5-4066-BE32-066E82F852B4}" dt="2025-07-27T11:45:55.933" v="33497" actId="20577"/>
          <ac:spMkLst>
            <pc:docMk/>
            <pc:sldMk cId="2106071809" sldId="291"/>
            <ac:spMk id="16" creationId="{BAC532BA-88D2-6D24-43A9-9B771466BCAF}"/>
          </ac:spMkLst>
        </pc:spChg>
        <pc:spChg chg="add mod">
          <ac:chgData name="友佳 杉浦" userId="16f6d6200656b49f" providerId="LiveId" clId="{D87000B0-0BA5-4066-BE32-066E82F852B4}" dt="2025-07-27T11:47:57.199" v="33598" actId="1076"/>
          <ac:spMkLst>
            <pc:docMk/>
            <pc:sldMk cId="2106071809" sldId="291"/>
            <ac:spMk id="18" creationId="{1788C9B1-39D2-B5E4-EB9A-C4869662DEF9}"/>
          </ac:spMkLst>
        </pc:spChg>
        <pc:spChg chg="mod">
          <ac:chgData name="友佳 杉浦" userId="16f6d6200656b49f" providerId="LiveId" clId="{D87000B0-0BA5-4066-BE32-066E82F852B4}" dt="2025-07-27T11:41:05.329" v="33284" actId="1076"/>
          <ac:spMkLst>
            <pc:docMk/>
            <pc:sldMk cId="2106071809" sldId="291"/>
            <ac:spMk id="24" creationId="{22BE9830-968F-5776-7E61-4F1BD0BF9EF2}"/>
          </ac:spMkLst>
        </pc:spChg>
        <pc:spChg chg="mod">
          <ac:chgData name="友佳 杉浦" userId="16f6d6200656b49f" providerId="LiveId" clId="{D87000B0-0BA5-4066-BE32-066E82F852B4}" dt="2025-07-27T11:36:35.317" v="33059" actId="1076"/>
          <ac:spMkLst>
            <pc:docMk/>
            <pc:sldMk cId="2106071809" sldId="291"/>
            <ac:spMk id="25" creationId="{194BC735-252D-E309-AE22-86F5347961DB}"/>
          </ac:spMkLst>
        </pc:spChg>
        <pc:spChg chg="del mod">
          <ac:chgData name="友佳 杉浦" userId="16f6d6200656b49f" providerId="LiveId" clId="{D87000B0-0BA5-4066-BE32-066E82F852B4}" dt="2025-07-27T11:41:37.938" v="33288" actId="478"/>
          <ac:spMkLst>
            <pc:docMk/>
            <pc:sldMk cId="2106071809" sldId="291"/>
            <ac:spMk id="26" creationId="{86DA80F0-550B-582C-B151-121AA2FAB998}"/>
          </ac:spMkLst>
        </pc:spChg>
        <pc:graphicFrameChg chg="mod">
          <ac:chgData name="友佳 杉浦" userId="16f6d6200656b49f" providerId="LiveId" clId="{D87000B0-0BA5-4066-BE32-066E82F852B4}" dt="2025-07-27T11:45:02.437" v="33402" actId="1076"/>
          <ac:graphicFrameMkLst>
            <pc:docMk/>
            <pc:sldMk cId="2106071809" sldId="291"/>
            <ac:graphicFrameMk id="9" creationId="{89C3199B-ACA1-409C-5559-F1F2CC129684}"/>
          </ac:graphicFrameMkLst>
        </pc:graphicFrameChg>
        <pc:graphicFrameChg chg="del mod">
          <ac:chgData name="友佳 杉浦" userId="16f6d6200656b49f" providerId="LiveId" clId="{D87000B0-0BA5-4066-BE32-066E82F852B4}" dt="2025-07-27T11:44:48.704" v="33401" actId="478"/>
          <ac:graphicFrameMkLst>
            <pc:docMk/>
            <pc:sldMk cId="2106071809" sldId="291"/>
            <ac:graphicFrameMk id="13" creationId="{BB0E0863-2486-C26C-881F-0E327F5B1116}"/>
          </ac:graphicFrameMkLst>
        </pc:graphicFrameChg>
        <pc:graphicFrameChg chg="mod">
          <ac:chgData name="友佳 杉浦" userId="16f6d6200656b49f" providerId="LiveId" clId="{D87000B0-0BA5-4066-BE32-066E82F852B4}" dt="2025-07-27T11:41:28.713" v="33286" actId="1076"/>
          <ac:graphicFrameMkLst>
            <pc:docMk/>
            <pc:sldMk cId="2106071809" sldId="291"/>
            <ac:graphicFrameMk id="23" creationId="{7C752F16-3754-0EC3-468E-A1F4E6C29B67}"/>
          </ac:graphicFrameMkLst>
        </pc:graphicFrameChg>
      </pc:sldChg>
      <pc:sldChg chg="modSp mod modNotesTx">
        <pc:chgData name="友佳 杉浦" userId="16f6d6200656b49f" providerId="LiveId" clId="{D87000B0-0BA5-4066-BE32-066E82F852B4}" dt="2025-07-24T10:39:53.135" v="29827" actId="6549"/>
        <pc:sldMkLst>
          <pc:docMk/>
          <pc:sldMk cId="2995837027" sldId="2147483417"/>
        </pc:sldMkLst>
        <pc:spChg chg="mod">
          <ac:chgData name="友佳 杉浦" userId="16f6d6200656b49f" providerId="LiveId" clId="{D87000B0-0BA5-4066-BE32-066E82F852B4}" dt="2025-07-22T15:53:53.701" v="101" actId="20577"/>
          <ac:spMkLst>
            <pc:docMk/>
            <pc:sldMk cId="2995837027" sldId="2147483417"/>
            <ac:spMk id="4" creationId="{081CC862-FA05-BA2D-1AFB-7723A391823C}"/>
          </ac:spMkLst>
        </pc:spChg>
        <pc:spChg chg="mod">
          <ac:chgData name="友佳 杉浦" userId="16f6d6200656b49f" providerId="LiveId" clId="{D87000B0-0BA5-4066-BE32-066E82F852B4}" dt="2025-07-24T10:39:53.135" v="29827" actId="6549"/>
          <ac:spMkLst>
            <pc:docMk/>
            <pc:sldMk cId="2995837027" sldId="2147483417"/>
            <ac:spMk id="5" creationId="{879D3AB3-2F9D-51A8-32AF-509601714266}"/>
          </ac:spMkLst>
        </pc:spChg>
      </pc:sldChg>
      <pc:sldChg chg="modSp add mod modNotesTx">
        <pc:chgData name="友佳 杉浦" userId="16f6d6200656b49f" providerId="LiveId" clId="{D87000B0-0BA5-4066-BE32-066E82F852B4}" dt="2025-07-23T16:02:25.931" v="29809" actId="20577"/>
        <pc:sldMkLst>
          <pc:docMk/>
          <pc:sldMk cId="1755693469" sldId="2147483424"/>
        </pc:sldMkLst>
        <pc:spChg chg="mod">
          <ac:chgData name="友佳 杉浦" userId="16f6d6200656b49f" providerId="LiveId" clId="{D87000B0-0BA5-4066-BE32-066E82F852B4}" dt="2025-07-23T11:14:20.931" v="28447"/>
          <ac:spMkLst>
            <pc:docMk/>
            <pc:sldMk cId="1755693469" sldId="2147483424"/>
            <ac:spMk id="3" creationId="{C0EE0A64-A7FC-CFF0-67A8-B37B6D414920}"/>
          </ac:spMkLst>
        </pc:spChg>
      </pc:sldChg>
      <pc:sldChg chg="modSp add mod modNotesTx">
        <pc:chgData name="友佳 杉浦" userId="16f6d6200656b49f" providerId="LiveId" clId="{D87000B0-0BA5-4066-BE32-066E82F852B4}" dt="2025-07-23T11:13:56.648" v="28443"/>
        <pc:sldMkLst>
          <pc:docMk/>
          <pc:sldMk cId="2255669364" sldId="2147483425"/>
        </pc:sldMkLst>
        <pc:spChg chg="mod">
          <ac:chgData name="友佳 杉浦" userId="16f6d6200656b49f" providerId="LiveId" clId="{D87000B0-0BA5-4066-BE32-066E82F852B4}" dt="2025-07-23T11:13:56.648" v="28443"/>
          <ac:spMkLst>
            <pc:docMk/>
            <pc:sldMk cId="2255669364" sldId="2147483425"/>
            <ac:spMk id="3" creationId="{44765868-63A0-6A14-C94A-062141DD2C50}"/>
          </ac:spMkLst>
        </pc:spChg>
      </pc:sldChg>
      <pc:sldChg chg="add del ord modNotesTx">
        <pc:chgData name="友佳 杉浦" userId="16f6d6200656b49f" providerId="LiveId" clId="{D87000B0-0BA5-4066-BE32-066E82F852B4}" dt="2025-07-22T18:08:17.994" v="10613" actId="2696"/>
        <pc:sldMkLst>
          <pc:docMk/>
          <pc:sldMk cId="2628247040" sldId="2147483426"/>
        </pc:sldMkLst>
      </pc:sldChg>
      <pc:sldChg chg="delSp add del mod">
        <pc:chgData name="友佳 杉浦" userId="16f6d6200656b49f" providerId="LiveId" clId="{D87000B0-0BA5-4066-BE32-066E82F852B4}" dt="2025-07-22T18:17:00.221" v="10846" actId="2696"/>
        <pc:sldMkLst>
          <pc:docMk/>
          <pc:sldMk cId="3019505010" sldId="2147483427"/>
        </pc:sldMkLst>
      </pc:sldChg>
      <pc:sldChg chg="modSp add mod modNotesTx">
        <pc:chgData name="友佳 杉浦" userId="16f6d6200656b49f" providerId="LiveId" clId="{D87000B0-0BA5-4066-BE32-066E82F852B4}" dt="2025-07-23T11:12:48.627" v="28435"/>
        <pc:sldMkLst>
          <pc:docMk/>
          <pc:sldMk cId="4020653353" sldId="2147483428"/>
        </pc:sldMkLst>
        <pc:spChg chg="mod">
          <ac:chgData name="友佳 杉浦" userId="16f6d6200656b49f" providerId="LiveId" clId="{D87000B0-0BA5-4066-BE32-066E82F852B4}" dt="2025-07-23T11:12:48.627" v="28435"/>
          <ac:spMkLst>
            <pc:docMk/>
            <pc:sldMk cId="4020653353" sldId="2147483428"/>
            <ac:spMk id="3" creationId="{594E6E42-C3B6-C8DF-79DA-A11DE55AF96F}"/>
          </ac:spMkLst>
        </pc:spChg>
      </pc:sldChg>
      <pc:sldChg chg="modSp add mod modNotesTx">
        <pc:chgData name="友佳 杉浦" userId="16f6d6200656b49f" providerId="LiveId" clId="{D87000B0-0BA5-4066-BE32-066E82F852B4}" dt="2025-07-23T11:12:54.964" v="28436"/>
        <pc:sldMkLst>
          <pc:docMk/>
          <pc:sldMk cId="1569646295" sldId="2147483429"/>
        </pc:sldMkLst>
        <pc:spChg chg="mod">
          <ac:chgData name="友佳 杉浦" userId="16f6d6200656b49f" providerId="LiveId" clId="{D87000B0-0BA5-4066-BE32-066E82F852B4}" dt="2025-07-23T08:46:11.939" v="22873" actId="6549"/>
          <ac:spMkLst>
            <pc:docMk/>
            <pc:sldMk cId="1569646295" sldId="2147483429"/>
            <ac:spMk id="2" creationId="{2DCF8A55-6427-765F-45CB-66E70ED2FEA3}"/>
          </ac:spMkLst>
        </pc:spChg>
        <pc:spChg chg="mod">
          <ac:chgData name="友佳 杉浦" userId="16f6d6200656b49f" providerId="LiveId" clId="{D87000B0-0BA5-4066-BE32-066E82F852B4}" dt="2025-07-23T11:12:54.964" v="28436"/>
          <ac:spMkLst>
            <pc:docMk/>
            <pc:sldMk cId="1569646295" sldId="2147483429"/>
            <ac:spMk id="3" creationId="{9C0A660B-B4A3-FEDB-99F3-F34A039331C1}"/>
          </ac:spMkLst>
        </pc:spChg>
      </pc:sldChg>
      <pc:sldChg chg="modSp add mod modNotesTx">
        <pc:chgData name="友佳 杉浦" userId="16f6d6200656b49f" providerId="LiveId" clId="{D87000B0-0BA5-4066-BE32-066E82F852B4}" dt="2025-07-23T11:13:01.197" v="28437"/>
        <pc:sldMkLst>
          <pc:docMk/>
          <pc:sldMk cId="3706407000" sldId="2147483430"/>
        </pc:sldMkLst>
        <pc:spChg chg="mod">
          <ac:chgData name="友佳 杉浦" userId="16f6d6200656b49f" providerId="LiveId" clId="{D87000B0-0BA5-4066-BE32-066E82F852B4}" dt="2025-07-23T11:13:01.197" v="28437"/>
          <ac:spMkLst>
            <pc:docMk/>
            <pc:sldMk cId="3706407000" sldId="2147483430"/>
            <ac:spMk id="3" creationId="{611BB925-CB94-3770-9007-2F5DBCA38EE0}"/>
          </ac:spMkLst>
        </pc:spChg>
      </pc:sldChg>
      <pc:sldChg chg="modSp add mod modNotesTx">
        <pc:chgData name="友佳 杉浦" userId="16f6d6200656b49f" providerId="LiveId" clId="{D87000B0-0BA5-4066-BE32-066E82F852B4}" dt="2025-07-23T11:13:07.382" v="28438"/>
        <pc:sldMkLst>
          <pc:docMk/>
          <pc:sldMk cId="2150420970" sldId="2147483431"/>
        </pc:sldMkLst>
        <pc:spChg chg="mod">
          <ac:chgData name="友佳 杉浦" userId="16f6d6200656b49f" providerId="LiveId" clId="{D87000B0-0BA5-4066-BE32-066E82F852B4}" dt="2025-07-23T11:13:07.382" v="28438"/>
          <ac:spMkLst>
            <pc:docMk/>
            <pc:sldMk cId="2150420970" sldId="2147483431"/>
            <ac:spMk id="10" creationId="{343ABEDF-4F0E-922A-5196-145A924C81CA}"/>
          </ac:spMkLst>
        </pc:spChg>
      </pc:sldChg>
      <pc:sldChg chg="modSp add mod modNotesTx">
        <pc:chgData name="友佳 杉浦" userId="16f6d6200656b49f" providerId="LiveId" clId="{D87000B0-0BA5-4066-BE32-066E82F852B4}" dt="2025-07-23T11:13:15.318" v="28439"/>
        <pc:sldMkLst>
          <pc:docMk/>
          <pc:sldMk cId="3695879832" sldId="2147483432"/>
        </pc:sldMkLst>
        <pc:spChg chg="mod">
          <ac:chgData name="友佳 杉浦" userId="16f6d6200656b49f" providerId="LiveId" clId="{D87000B0-0BA5-4066-BE32-066E82F852B4}" dt="2025-07-23T11:13:15.318" v="28439"/>
          <ac:spMkLst>
            <pc:docMk/>
            <pc:sldMk cId="3695879832" sldId="2147483432"/>
            <ac:spMk id="3" creationId="{F7EFAECE-0077-D43D-93C4-468F5FBCB839}"/>
          </ac:spMkLst>
        </pc:spChg>
      </pc:sldChg>
      <pc:sldChg chg="del">
        <pc:chgData name="友佳 杉浦" userId="16f6d6200656b49f" providerId="LiveId" clId="{D87000B0-0BA5-4066-BE32-066E82F852B4}" dt="2025-07-22T07:22:57.555" v="2" actId="2696"/>
        <pc:sldMkLst>
          <pc:docMk/>
          <pc:sldMk cId="329461448" sldId="2147483444"/>
        </pc:sldMkLst>
      </pc:sldChg>
      <pc:sldChg chg="add del">
        <pc:chgData name="友佳 杉浦" userId="16f6d6200656b49f" providerId="LiveId" clId="{D87000B0-0BA5-4066-BE32-066E82F852B4}" dt="2025-07-27T16:01:42.595" v="34059"/>
        <pc:sldMkLst>
          <pc:docMk/>
          <pc:sldMk cId="4293004460" sldId="2147483462"/>
        </pc:sldMkLst>
      </pc:sldChg>
      <pc:sldChg chg="add del">
        <pc:chgData name="友佳 杉浦" userId="16f6d6200656b49f" providerId="LiveId" clId="{D87000B0-0BA5-4066-BE32-066E82F852B4}" dt="2025-07-27T16:01:45.641" v="34060" actId="2696"/>
        <pc:sldMkLst>
          <pc:docMk/>
          <pc:sldMk cId="2287546059" sldId="2147483463"/>
        </pc:sldMkLst>
      </pc:sldChg>
      <pc:sldChg chg="modSp add">
        <pc:chgData name="友佳 杉浦" userId="16f6d6200656b49f" providerId="LiveId" clId="{D87000B0-0BA5-4066-BE32-066E82F852B4}" dt="2025-07-22T07:22:47.489" v="1"/>
        <pc:sldMkLst>
          <pc:docMk/>
          <pc:sldMk cId="4275541171" sldId="2147483464"/>
        </pc:sldMkLst>
        <pc:graphicFrameChg chg="mod">
          <ac:chgData name="友佳 杉浦" userId="16f6d6200656b49f" providerId="LiveId" clId="{D87000B0-0BA5-4066-BE32-066E82F852B4}" dt="2025-07-22T07:22:47.489" v="1"/>
          <ac:graphicFrameMkLst>
            <pc:docMk/>
            <pc:sldMk cId="4275541171" sldId="2147483464"/>
            <ac:graphicFrameMk id="5" creationId="{5ACC1C72-E191-86ED-B68F-6BB538708A6A}"/>
          </ac:graphicFrameMkLst>
        </pc:graphicFrameChg>
      </pc:sldChg>
      <pc:sldChg chg="modSp add mod modNotesTx">
        <pc:chgData name="友佳 杉浦" userId="16f6d6200656b49f" providerId="LiveId" clId="{D87000B0-0BA5-4066-BE32-066E82F852B4}" dt="2025-07-23T11:10:14.045" v="28414" actId="113"/>
        <pc:sldMkLst>
          <pc:docMk/>
          <pc:sldMk cId="1714470157" sldId="2147483465"/>
        </pc:sldMkLst>
        <pc:spChg chg="mod">
          <ac:chgData name="友佳 杉浦" userId="16f6d6200656b49f" providerId="LiveId" clId="{D87000B0-0BA5-4066-BE32-066E82F852B4}" dt="2025-07-23T11:10:14.045" v="28414" actId="113"/>
          <ac:spMkLst>
            <pc:docMk/>
            <pc:sldMk cId="1714470157" sldId="2147483465"/>
            <ac:spMk id="3" creationId="{7F1664D1-926F-AA7A-B69A-E98654DBD798}"/>
          </ac:spMkLst>
        </pc:spChg>
        <pc:graphicFrameChg chg="mod modGraphic">
          <ac:chgData name="友佳 杉浦" userId="16f6d6200656b49f" providerId="LiveId" clId="{D87000B0-0BA5-4066-BE32-066E82F852B4}" dt="2025-07-22T16:03:11.106" v="475"/>
          <ac:graphicFrameMkLst>
            <pc:docMk/>
            <pc:sldMk cId="1714470157" sldId="2147483465"/>
            <ac:graphicFrameMk id="9" creationId="{A520A909-80E9-7816-FA60-D97B6C76F7E8}"/>
          </ac:graphicFrameMkLst>
        </pc:graphicFrameChg>
      </pc:sldChg>
      <pc:sldChg chg="add del">
        <pc:chgData name="友佳 杉浦" userId="16f6d6200656b49f" providerId="LiveId" clId="{D87000B0-0BA5-4066-BE32-066E82F852B4}" dt="2025-07-27T10:15:32.068" v="29834" actId="2696"/>
        <pc:sldMkLst>
          <pc:docMk/>
          <pc:sldMk cId="3382359722" sldId="2147483470"/>
        </pc:sldMkLst>
      </pc:sldChg>
      <pc:sldChg chg="add del">
        <pc:chgData name="友佳 杉浦" userId="16f6d6200656b49f" providerId="LiveId" clId="{D87000B0-0BA5-4066-BE32-066E82F852B4}" dt="2025-07-27T10:15:32.068" v="29834" actId="2696"/>
        <pc:sldMkLst>
          <pc:docMk/>
          <pc:sldMk cId="2064983035" sldId="2147483471"/>
        </pc:sldMkLst>
      </pc:sldChg>
      <pc:sldChg chg="modSp add mod modNotesTx">
        <pc:chgData name="友佳 杉浦" userId="16f6d6200656b49f" providerId="LiveId" clId="{D87000B0-0BA5-4066-BE32-066E82F852B4}" dt="2025-07-23T11:12:28.590" v="28432"/>
        <pc:sldMkLst>
          <pc:docMk/>
          <pc:sldMk cId="1365411097" sldId="2147483497"/>
        </pc:sldMkLst>
        <pc:spChg chg="mod">
          <ac:chgData name="友佳 杉浦" userId="16f6d6200656b49f" providerId="LiveId" clId="{D87000B0-0BA5-4066-BE32-066E82F852B4}" dt="2025-07-23T11:12:28.590" v="28432"/>
          <ac:spMkLst>
            <pc:docMk/>
            <pc:sldMk cId="1365411097" sldId="2147483497"/>
            <ac:spMk id="3" creationId="{F560E502-1352-2751-B639-627A2DFFE4A8}"/>
          </ac:spMkLst>
        </pc:spChg>
      </pc:sldChg>
      <pc:sldChg chg="modSp add mod modNotesTx">
        <pc:chgData name="友佳 杉浦" userId="16f6d6200656b49f" providerId="LiveId" clId="{D87000B0-0BA5-4066-BE32-066E82F852B4}" dt="2025-07-23T11:10:53.181" v="28420"/>
        <pc:sldMkLst>
          <pc:docMk/>
          <pc:sldMk cId="4233316571" sldId="2147483508"/>
        </pc:sldMkLst>
        <pc:spChg chg="mod">
          <ac:chgData name="友佳 杉浦" userId="16f6d6200656b49f" providerId="LiveId" clId="{D87000B0-0BA5-4066-BE32-066E82F852B4}" dt="2025-07-23T11:10:53.181" v="28420"/>
          <ac:spMkLst>
            <pc:docMk/>
            <pc:sldMk cId="4233316571" sldId="2147483508"/>
            <ac:spMk id="3" creationId="{23D91B2D-5F66-C888-7FE8-E575A78FCC44}"/>
          </ac:spMkLst>
        </pc:spChg>
      </pc:sldChg>
      <pc:sldChg chg="modSp add mod modNotesTx">
        <pc:chgData name="友佳 杉浦" userId="16f6d6200656b49f" providerId="LiveId" clId="{D87000B0-0BA5-4066-BE32-066E82F852B4}" dt="2025-07-23T11:10:58.446" v="28421"/>
        <pc:sldMkLst>
          <pc:docMk/>
          <pc:sldMk cId="767847291" sldId="2147483509"/>
        </pc:sldMkLst>
        <pc:spChg chg="mod">
          <ac:chgData name="友佳 杉浦" userId="16f6d6200656b49f" providerId="LiveId" clId="{D87000B0-0BA5-4066-BE32-066E82F852B4}" dt="2025-07-23T11:10:58.446" v="28421"/>
          <ac:spMkLst>
            <pc:docMk/>
            <pc:sldMk cId="767847291" sldId="2147483509"/>
            <ac:spMk id="3" creationId="{022F5004-34B0-0EE4-8E13-A21720480005}"/>
          </ac:spMkLst>
        </pc:spChg>
      </pc:sldChg>
      <pc:sldChg chg="modSp add mod modNotesTx">
        <pc:chgData name="友佳 杉浦" userId="16f6d6200656b49f" providerId="LiveId" clId="{D87000B0-0BA5-4066-BE32-066E82F852B4}" dt="2025-07-23T11:11:04.768" v="28422"/>
        <pc:sldMkLst>
          <pc:docMk/>
          <pc:sldMk cId="545194424" sldId="2147483510"/>
        </pc:sldMkLst>
        <pc:spChg chg="mod">
          <ac:chgData name="友佳 杉浦" userId="16f6d6200656b49f" providerId="LiveId" clId="{D87000B0-0BA5-4066-BE32-066E82F852B4}" dt="2025-07-23T11:11:04.768" v="28422"/>
          <ac:spMkLst>
            <pc:docMk/>
            <pc:sldMk cId="545194424" sldId="2147483510"/>
            <ac:spMk id="3" creationId="{6E25E0F5-33B8-D695-E162-2DCE1FBBAF09}"/>
          </ac:spMkLst>
        </pc:spChg>
        <pc:spChg chg="mod">
          <ac:chgData name="友佳 杉浦" userId="16f6d6200656b49f" providerId="LiveId" clId="{D87000B0-0BA5-4066-BE32-066E82F852B4}" dt="2025-07-22T16:49:26.835" v="3685" actId="20577"/>
          <ac:spMkLst>
            <pc:docMk/>
            <pc:sldMk cId="545194424" sldId="2147483510"/>
            <ac:spMk id="4" creationId="{B18AAA6B-6F7D-826A-A838-25F123A85EBA}"/>
          </ac:spMkLst>
        </pc:spChg>
      </pc:sldChg>
      <pc:sldChg chg="add del">
        <pc:chgData name="友佳 杉浦" userId="16f6d6200656b49f" providerId="LiveId" clId="{D87000B0-0BA5-4066-BE32-066E82F852B4}" dt="2025-07-27T10:15:53.462" v="29836" actId="2696"/>
        <pc:sldMkLst>
          <pc:docMk/>
          <pc:sldMk cId="206585505" sldId="2147483516"/>
        </pc:sldMkLst>
      </pc:sldChg>
      <pc:sldChg chg="modSp add mod">
        <pc:chgData name="友佳 杉浦" userId="16f6d6200656b49f" providerId="LiveId" clId="{D87000B0-0BA5-4066-BE32-066E82F852B4}" dt="2025-07-27T11:49:19.651" v="33602" actId="6549"/>
        <pc:sldMkLst>
          <pc:docMk/>
          <pc:sldMk cId="654752513" sldId="2147483517"/>
        </pc:sldMkLst>
        <pc:spChg chg="mod">
          <ac:chgData name="友佳 杉浦" userId="16f6d6200656b49f" providerId="LiveId" clId="{D87000B0-0BA5-4066-BE32-066E82F852B4}" dt="2025-07-27T11:49:19.651" v="33602" actId="6549"/>
          <ac:spMkLst>
            <pc:docMk/>
            <pc:sldMk cId="654752513" sldId="2147483517"/>
            <ac:spMk id="3" creationId="{6737C9E4-B2C9-A8E8-C588-422396FD61E9}"/>
          </ac:spMkLst>
        </pc:spChg>
        <pc:spChg chg="mod">
          <ac:chgData name="友佳 杉浦" userId="16f6d6200656b49f" providerId="LiveId" clId="{D87000B0-0BA5-4066-BE32-066E82F852B4}" dt="2025-07-27T10:44:53.253" v="31201" actId="20577"/>
          <ac:spMkLst>
            <pc:docMk/>
            <pc:sldMk cId="654752513" sldId="2147483517"/>
            <ac:spMk id="5" creationId="{2E98353F-C156-2185-CC7A-040408EE0130}"/>
          </ac:spMkLst>
        </pc:spChg>
      </pc:sldChg>
      <pc:sldChg chg="delSp modSp add mod">
        <pc:chgData name="友佳 杉浦" userId="16f6d6200656b49f" providerId="LiveId" clId="{D87000B0-0BA5-4066-BE32-066E82F852B4}" dt="2025-07-27T11:49:31.227" v="33603"/>
        <pc:sldMkLst>
          <pc:docMk/>
          <pc:sldMk cId="688578732" sldId="2147483518"/>
        </pc:sldMkLst>
        <pc:spChg chg="mod">
          <ac:chgData name="友佳 杉浦" userId="16f6d6200656b49f" providerId="LiveId" clId="{D87000B0-0BA5-4066-BE32-066E82F852B4}" dt="2025-07-27T11:49:31.227" v="33603"/>
          <ac:spMkLst>
            <pc:docMk/>
            <pc:sldMk cId="688578732" sldId="2147483518"/>
            <ac:spMk id="3" creationId="{10DE7EA1-C72A-F7E1-A514-12A8C950FFAB}"/>
          </ac:spMkLst>
        </pc:spChg>
        <pc:spChg chg="mod">
          <ac:chgData name="友佳 杉浦" userId="16f6d6200656b49f" providerId="LiveId" clId="{D87000B0-0BA5-4066-BE32-066E82F852B4}" dt="2025-07-27T10:16:36.147" v="29838" actId="1076"/>
          <ac:spMkLst>
            <pc:docMk/>
            <pc:sldMk cId="688578732" sldId="2147483518"/>
            <ac:spMk id="4" creationId="{4D49DA54-8C19-7D7C-E399-13E9F9068051}"/>
          </ac:spMkLst>
        </pc:spChg>
        <pc:spChg chg="mod">
          <ac:chgData name="友佳 杉浦" userId="16f6d6200656b49f" providerId="LiveId" clId="{D87000B0-0BA5-4066-BE32-066E82F852B4}" dt="2025-07-27T10:57:35.943" v="31340" actId="12"/>
          <ac:spMkLst>
            <pc:docMk/>
            <pc:sldMk cId="688578732" sldId="2147483518"/>
            <ac:spMk id="5" creationId="{31E4E3AB-114D-E6B1-369B-76A83E23AAF1}"/>
          </ac:spMkLst>
        </pc:spChg>
        <pc:spChg chg="del">
          <ac:chgData name="友佳 杉浦" userId="16f6d6200656b49f" providerId="LiveId" clId="{D87000B0-0BA5-4066-BE32-066E82F852B4}" dt="2025-07-27T10:16:25.215" v="29837" actId="478"/>
          <ac:spMkLst>
            <pc:docMk/>
            <pc:sldMk cId="688578732" sldId="2147483518"/>
            <ac:spMk id="12" creationId="{DA00CE76-71A4-7E07-0DED-4D7311A023D0}"/>
          </ac:spMkLst>
        </pc:spChg>
      </pc:sldChg>
      <pc:sldChg chg="addSp delSp modSp add mod">
        <pc:chgData name="友佳 杉浦" userId="16f6d6200656b49f" providerId="LiveId" clId="{D87000B0-0BA5-4066-BE32-066E82F852B4}" dt="2025-07-27T11:49:37.510" v="33604"/>
        <pc:sldMkLst>
          <pc:docMk/>
          <pc:sldMk cId="2913166947" sldId="2147483519"/>
        </pc:sldMkLst>
        <pc:spChg chg="mod">
          <ac:chgData name="友佳 杉浦" userId="16f6d6200656b49f" providerId="LiveId" clId="{D87000B0-0BA5-4066-BE32-066E82F852B4}" dt="2025-07-27T11:49:37.510" v="33604"/>
          <ac:spMkLst>
            <pc:docMk/>
            <pc:sldMk cId="2913166947" sldId="2147483519"/>
            <ac:spMk id="3" creationId="{299C2159-8A1D-2D4A-4C60-24FC633F612C}"/>
          </ac:spMkLst>
        </pc:spChg>
        <pc:spChg chg="mod">
          <ac:chgData name="友佳 杉浦" userId="16f6d6200656b49f" providerId="LiveId" clId="{D87000B0-0BA5-4066-BE32-066E82F852B4}" dt="2025-07-27T10:57:50.623" v="31342" actId="12"/>
          <ac:spMkLst>
            <pc:docMk/>
            <pc:sldMk cId="2913166947" sldId="2147483519"/>
            <ac:spMk id="5" creationId="{0A34567B-0BEE-BCBA-7693-919886836ECF}"/>
          </ac:spMkLst>
        </pc:spChg>
        <pc:spChg chg="mod">
          <ac:chgData name="友佳 杉浦" userId="16f6d6200656b49f" providerId="LiveId" clId="{D87000B0-0BA5-4066-BE32-066E82F852B4}" dt="2025-07-27T10:24:31.769" v="30056" actId="1036"/>
          <ac:spMkLst>
            <pc:docMk/>
            <pc:sldMk cId="2913166947" sldId="2147483519"/>
            <ac:spMk id="7" creationId="{50FA8463-FEC2-C232-F776-C8EAF4A17E8F}"/>
          </ac:spMkLst>
        </pc:spChg>
        <pc:spChg chg="mod">
          <ac:chgData name="友佳 杉浦" userId="16f6d6200656b49f" providerId="LiveId" clId="{D87000B0-0BA5-4066-BE32-066E82F852B4}" dt="2025-07-27T10:24:31.769" v="30056" actId="1036"/>
          <ac:spMkLst>
            <pc:docMk/>
            <pc:sldMk cId="2913166947" sldId="2147483519"/>
            <ac:spMk id="8" creationId="{4386C8EB-F0E9-6503-1F5D-FA90D781FC38}"/>
          </ac:spMkLst>
        </pc:spChg>
        <pc:spChg chg="mod">
          <ac:chgData name="友佳 杉浦" userId="16f6d6200656b49f" providerId="LiveId" clId="{D87000B0-0BA5-4066-BE32-066E82F852B4}" dt="2025-07-27T10:24:31.769" v="30056" actId="1036"/>
          <ac:spMkLst>
            <pc:docMk/>
            <pc:sldMk cId="2913166947" sldId="2147483519"/>
            <ac:spMk id="9" creationId="{0D1D576C-82E8-D50B-0374-BEA8FBF68565}"/>
          </ac:spMkLst>
        </pc:spChg>
        <pc:spChg chg="del">
          <ac:chgData name="友佳 杉浦" userId="16f6d6200656b49f" providerId="LiveId" clId="{D87000B0-0BA5-4066-BE32-066E82F852B4}" dt="2025-07-27T10:16:59.175" v="29842" actId="478"/>
          <ac:spMkLst>
            <pc:docMk/>
            <pc:sldMk cId="2913166947" sldId="2147483519"/>
            <ac:spMk id="10" creationId="{EF9E897D-740D-BC4E-FF9B-48D41B126AAA}"/>
          </ac:spMkLst>
        </pc:spChg>
        <pc:spChg chg="add mod">
          <ac:chgData name="友佳 杉浦" userId="16f6d6200656b49f" providerId="LiveId" clId="{D87000B0-0BA5-4066-BE32-066E82F852B4}" dt="2025-07-27T10:24:31.769" v="30056" actId="1036"/>
          <ac:spMkLst>
            <pc:docMk/>
            <pc:sldMk cId="2913166947" sldId="2147483519"/>
            <ac:spMk id="14" creationId="{4631D215-04B6-16AF-9E9B-89F88F34F504}"/>
          </ac:spMkLst>
        </pc:spChg>
        <pc:spChg chg="mod">
          <ac:chgData name="友佳 杉浦" userId="16f6d6200656b49f" providerId="LiveId" clId="{D87000B0-0BA5-4066-BE32-066E82F852B4}" dt="2025-07-27T10:58:12.099" v="31353" actId="20577"/>
          <ac:spMkLst>
            <pc:docMk/>
            <pc:sldMk cId="2913166947" sldId="2147483519"/>
            <ac:spMk id="16" creationId="{9E38643A-405B-408C-0A52-4C4FA30ECE47}"/>
          </ac:spMkLst>
        </pc:spChg>
        <pc:spChg chg="mod">
          <ac:chgData name="友佳 杉浦" userId="16f6d6200656b49f" providerId="LiveId" clId="{D87000B0-0BA5-4066-BE32-066E82F852B4}" dt="2025-07-27T10:23:14.399" v="30039" actId="20577"/>
          <ac:spMkLst>
            <pc:docMk/>
            <pc:sldMk cId="2913166947" sldId="2147483519"/>
            <ac:spMk id="17" creationId="{130589B6-5546-DB4F-E598-CB8F70A8E7DA}"/>
          </ac:spMkLst>
        </pc:spChg>
        <pc:spChg chg="mod">
          <ac:chgData name="友佳 杉浦" userId="16f6d6200656b49f" providerId="LiveId" clId="{D87000B0-0BA5-4066-BE32-066E82F852B4}" dt="2025-07-27T10:17:47.244" v="29874" actId="1036"/>
          <ac:spMkLst>
            <pc:docMk/>
            <pc:sldMk cId="2913166947" sldId="2147483519"/>
            <ac:spMk id="18" creationId="{79FA9350-D21E-6A54-BEE2-D24764CE7640}"/>
          </ac:spMkLst>
        </pc:spChg>
        <pc:spChg chg="mod">
          <ac:chgData name="友佳 杉浦" userId="16f6d6200656b49f" providerId="LiveId" clId="{D87000B0-0BA5-4066-BE32-066E82F852B4}" dt="2025-07-27T10:17:47.244" v="29874" actId="1036"/>
          <ac:spMkLst>
            <pc:docMk/>
            <pc:sldMk cId="2913166947" sldId="2147483519"/>
            <ac:spMk id="19" creationId="{968C719E-5B95-C73A-884C-0362554A7632}"/>
          </ac:spMkLst>
        </pc:spChg>
        <pc:spChg chg="mod">
          <ac:chgData name="友佳 杉浦" userId="16f6d6200656b49f" providerId="LiveId" clId="{D87000B0-0BA5-4066-BE32-066E82F852B4}" dt="2025-07-27T10:17:47.244" v="29874" actId="1036"/>
          <ac:spMkLst>
            <pc:docMk/>
            <pc:sldMk cId="2913166947" sldId="2147483519"/>
            <ac:spMk id="24" creationId="{2F469E69-1A1E-3007-D003-63B161EA71C4}"/>
          </ac:spMkLst>
        </pc:spChg>
        <pc:spChg chg="del">
          <ac:chgData name="友佳 杉浦" userId="16f6d6200656b49f" providerId="LiveId" clId="{D87000B0-0BA5-4066-BE32-066E82F852B4}" dt="2025-07-27T10:16:59.175" v="29842" actId="478"/>
          <ac:spMkLst>
            <pc:docMk/>
            <pc:sldMk cId="2913166947" sldId="2147483519"/>
            <ac:spMk id="26" creationId="{C3C3B7EC-7802-F0AF-6A9D-2AFB37958263}"/>
          </ac:spMkLst>
        </pc:spChg>
        <pc:spChg chg="mod">
          <ac:chgData name="友佳 杉浦" userId="16f6d6200656b49f" providerId="LiveId" clId="{D87000B0-0BA5-4066-BE32-066E82F852B4}" dt="2025-07-27T10:17:47.244" v="29874" actId="1036"/>
          <ac:spMkLst>
            <pc:docMk/>
            <pc:sldMk cId="2913166947" sldId="2147483519"/>
            <ac:spMk id="70" creationId="{6D6855EF-C2E4-B265-EC30-CE1DDD20DA7B}"/>
          </ac:spMkLst>
        </pc:spChg>
        <pc:spChg chg="mod">
          <ac:chgData name="友佳 杉浦" userId="16f6d6200656b49f" providerId="LiveId" clId="{D87000B0-0BA5-4066-BE32-066E82F852B4}" dt="2025-07-27T10:22:47.192" v="30038" actId="14100"/>
          <ac:spMkLst>
            <pc:docMk/>
            <pc:sldMk cId="2913166947" sldId="2147483519"/>
            <ac:spMk id="73" creationId="{E6665524-C720-7C2E-E39C-D71B78D5BED7}"/>
          </ac:spMkLst>
        </pc:spChg>
        <pc:spChg chg="del mod">
          <ac:chgData name="友佳 杉浦" userId="16f6d6200656b49f" providerId="LiveId" clId="{D87000B0-0BA5-4066-BE32-066E82F852B4}" dt="2025-07-27T10:23:17.934" v="30040" actId="478"/>
          <ac:spMkLst>
            <pc:docMk/>
            <pc:sldMk cId="2913166947" sldId="2147483519"/>
            <ac:spMk id="75" creationId="{3387B874-F06E-A58C-C28A-1005063216E1}"/>
          </ac:spMkLst>
        </pc:spChg>
        <pc:grpChg chg="del">
          <ac:chgData name="友佳 杉浦" userId="16f6d6200656b49f" providerId="LiveId" clId="{D87000B0-0BA5-4066-BE32-066E82F852B4}" dt="2025-07-27T10:17:03.970" v="29843" actId="478"/>
          <ac:grpSpMkLst>
            <pc:docMk/>
            <pc:sldMk cId="2913166947" sldId="2147483519"/>
            <ac:grpSpMk id="69" creationId="{5F044964-2E06-AEB2-683B-DAB93190C830}"/>
          </ac:grpSpMkLst>
        </pc:grpChg>
        <pc:graphicFrameChg chg="mod modGraphic">
          <ac:chgData name="友佳 杉浦" userId="16f6d6200656b49f" providerId="LiveId" clId="{D87000B0-0BA5-4066-BE32-066E82F852B4}" dt="2025-07-27T10:17:47.244" v="29874" actId="1036"/>
          <ac:graphicFrameMkLst>
            <pc:docMk/>
            <pc:sldMk cId="2913166947" sldId="2147483519"/>
            <ac:graphicFrameMk id="4" creationId="{45D09E8B-2041-3CF9-024B-BAB5A29E8033}"/>
          </ac:graphicFrameMkLst>
        </pc:graphicFrameChg>
        <pc:graphicFrameChg chg="mod">
          <ac:chgData name="友佳 杉浦" userId="16f6d6200656b49f" providerId="LiveId" clId="{D87000B0-0BA5-4066-BE32-066E82F852B4}" dt="2025-07-27T10:24:31.769" v="30056" actId="1036"/>
          <ac:graphicFrameMkLst>
            <pc:docMk/>
            <pc:sldMk cId="2913166947" sldId="2147483519"/>
            <ac:graphicFrameMk id="6" creationId="{A3585911-A84A-D8E7-EE85-CBB2653AD1FD}"/>
          </ac:graphicFrameMkLst>
        </pc:graphicFrameChg>
        <pc:graphicFrameChg chg="del">
          <ac:chgData name="友佳 杉浦" userId="16f6d6200656b49f" providerId="LiveId" clId="{D87000B0-0BA5-4066-BE32-066E82F852B4}" dt="2025-07-27T10:16:59.175" v="29842" actId="478"/>
          <ac:graphicFrameMkLst>
            <pc:docMk/>
            <pc:sldMk cId="2913166947" sldId="2147483519"/>
            <ac:graphicFrameMk id="22" creationId="{8782E9BE-6DE5-91A9-8581-427037667010}"/>
          </ac:graphicFrameMkLst>
        </pc:graphicFrameChg>
        <pc:cxnChg chg="mod">
          <ac:chgData name="友佳 杉浦" userId="16f6d6200656b49f" providerId="LiveId" clId="{D87000B0-0BA5-4066-BE32-066E82F852B4}" dt="2025-07-27T10:24:31.769" v="30056" actId="1036"/>
          <ac:cxnSpMkLst>
            <pc:docMk/>
            <pc:sldMk cId="2913166947" sldId="2147483519"/>
            <ac:cxnSpMk id="11" creationId="{3BEBAE07-C05F-31F2-BD74-ED8A45078A59}"/>
          </ac:cxnSpMkLst>
        </pc:cxnChg>
        <pc:cxnChg chg="mod">
          <ac:chgData name="友佳 杉浦" userId="16f6d6200656b49f" providerId="LiveId" clId="{D87000B0-0BA5-4066-BE32-066E82F852B4}" dt="2025-07-27T10:24:31.769" v="30056" actId="1036"/>
          <ac:cxnSpMkLst>
            <pc:docMk/>
            <pc:sldMk cId="2913166947" sldId="2147483519"/>
            <ac:cxnSpMk id="13" creationId="{70F4927A-DD8E-C93E-DC2A-B92F87FCF30E}"/>
          </ac:cxnSpMkLst>
        </pc:cxnChg>
        <pc:cxnChg chg="mod">
          <ac:chgData name="友佳 杉浦" userId="16f6d6200656b49f" providerId="LiveId" clId="{D87000B0-0BA5-4066-BE32-066E82F852B4}" dt="2025-07-27T10:24:31.769" v="30056" actId="1036"/>
          <ac:cxnSpMkLst>
            <pc:docMk/>
            <pc:sldMk cId="2913166947" sldId="2147483519"/>
            <ac:cxnSpMk id="15" creationId="{E31F0A94-CA49-5C79-C0F9-B518E8F57018}"/>
          </ac:cxnSpMkLst>
        </pc:cxnChg>
        <pc:cxnChg chg="mod">
          <ac:chgData name="友佳 杉浦" userId="16f6d6200656b49f" providerId="LiveId" clId="{D87000B0-0BA5-4066-BE32-066E82F852B4}" dt="2025-07-27T10:17:47.244" v="29874" actId="1036"/>
          <ac:cxnSpMkLst>
            <pc:docMk/>
            <pc:sldMk cId="2913166947" sldId="2147483519"/>
            <ac:cxnSpMk id="36" creationId="{7B4E16C7-0A99-5A2B-052F-7F8DF2851AF1}"/>
          </ac:cxnSpMkLst>
        </pc:cxnChg>
        <pc:cxnChg chg="mod">
          <ac:chgData name="友佳 杉浦" userId="16f6d6200656b49f" providerId="LiveId" clId="{D87000B0-0BA5-4066-BE32-066E82F852B4}" dt="2025-07-27T10:23:39.510" v="30042" actId="14100"/>
          <ac:cxnSpMkLst>
            <pc:docMk/>
            <pc:sldMk cId="2913166947" sldId="2147483519"/>
            <ac:cxnSpMk id="47" creationId="{2E98BB6C-0F2D-80FA-CD97-0D31BE341AC7}"/>
          </ac:cxnSpMkLst>
        </pc:cxnChg>
        <pc:cxnChg chg="del">
          <ac:chgData name="友佳 杉浦" userId="16f6d6200656b49f" providerId="LiveId" clId="{D87000B0-0BA5-4066-BE32-066E82F852B4}" dt="2025-07-27T10:16:53.549" v="29841" actId="478"/>
          <ac:cxnSpMkLst>
            <pc:docMk/>
            <pc:sldMk cId="2913166947" sldId="2147483519"/>
            <ac:cxnSpMk id="59" creationId="{2F6CFB5A-7B62-B300-C7A4-94688560CBB8}"/>
          </ac:cxnSpMkLst>
        </pc:cxnChg>
        <pc:cxnChg chg="del">
          <ac:chgData name="友佳 杉浦" userId="16f6d6200656b49f" providerId="LiveId" clId="{D87000B0-0BA5-4066-BE32-066E82F852B4}" dt="2025-07-27T10:16:50.623" v="29840" actId="478"/>
          <ac:cxnSpMkLst>
            <pc:docMk/>
            <pc:sldMk cId="2913166947" sldId="2147483519"/>
            <ac:cxnSpMk id="61" creationId="{D0A9D287-0672-4425-6E3D-991174DD7E23}"/>
          </ac:cxnSpMkLst>
        </pc:cxnChg>
        <pc:cxnChg chg="del">
          <ac:chgData name="友佳 杉浦" userId="16f6d6200656b49f" providerId="LiveId" clId="{D87000B0-0BA5-4066-BE32-066E82F852B4}" dt="2025-07-27T10:16:45.781" v="29839" actId="478"/>
          <ac:cxnSpMkLst>
            <pc:docMk/>
            <pc:sldMk cId="2913166947" sldId="2147483519"/>
            <ac:cxnSpMk id="64" creationId="{5E625807-963A-7A10-3D64-9EC6F2A4DE46}"/>
          </ac:cxnSpMkLst>
        </pc:cxnChg>
      </pc:sldChg>
      <pc:sldChg chg="addSp delSp modSp add mod">
        <pc:chgData name="友佳 杉浦" userId="16f6d6200656b49f" providerId="LiveId" clId="{D87000B0-0BA5-4066-BE32-066E82F852B4}" dt="2025-07-27T11:49:57.255" v="33607"/>
        <pc:sldMkLst>
          <pc:docMk/>
          <pc:sldMk cId="297468866" sldId="2147483520"/>
        </pc:sldMkLst>
        <pc:spChg chg="mod">
          <ac:chgData name="友佳 杉浦" userId="16f6d6200656b49f" providerId="LiveId" clId="{D87000B0-0BA5-4066-BE32-066E82F852B4}" dt="2025-07-27T10:43:34.551" v="31102" actId="6549"/>
          <ac:spMkLst>
            <pc:docMk/>
            <pc:sldMk cId="297468866" sldId="2147483520"/>
            <ac:spMk id="2" creationId="{3850B6CE-D739-4D10-2F73-58B5A46D018F}"/>
          </ac:spMkLst>
        </pc:spChg>
        <pc:spChg chg="mod">
          <ac:chgData name="友佳 杉浦" userId="16f6d6200656b49f" providerId="LiveId" clId="{D87000B0-0BA5-4066-BE32-066E82F852B4}" dt="2025-07-27T11:49:57.255" v="33607"/>
          <ac:spMkLst>
            <pc:docMk/>
            <pc:sldMk cId="297468866" sldId="2147483520"/>
            <ac:spMk id="3" creationId="{65C55569-0488-11D5-1EE6-2714C7F3F1F6}"/>
          </ac:spMkLst>
        </pc:spChg>
        <pc:spChg chg="mod">
          <ac:chgData name="友佳 杉浦" userId="16f6d6200656b49f" providerId="LiveId" clId="{D87000B0-0BA5-4066-BE32-066E82F852B4}" dt="2025-07-27T10:35:18.692" v="30465" actId="1076"/>
          <ac:spMkLst>
            <pc:docMk/>
            <pc:sldMk cId="297468866" sldId="2147483520"/>
            <ac:spMk id="6" creationId="{2FB6A6AF-9B8A-C85B-7782-3C989910E93A}"/>
          </ac:spMkLst>
        </pc:spChg>
        <pc:spChg chg="mod">
          <ac:chgData name="友佳 杉浦" userId="16f6d6200656b49f" providerId="LiveId" clId="{D87000B0-0BA5-4066-BE32-066E82F852B4}" dt="2025-07-27T10:35:14.528" v="30464" actId="1076"/>
          <ac:spMkLst>
            <pc:docMk/>
            <pc:sldMk cId="297468866" sldId="2147483520"/>
            <ac:spMk id="7" creationId="{85FA6A6A-D22C-549F-D27C-5498CE3AAFBC}"/>
          </ac:spMkLst>
        </pc:spChg>
        <pc:spChg chg="add mod">
          <ac:chgData name="友佳 杉浦" userId="16f6d6200656b49f" providerId="LiveId" clId="{D87000B0-0BA5-4066-BE32-066E82F852B4}" dt="2025-07-27T10:35:49.774" v="30504" actId="6549"/>
          <ac:spMkLst>
            <pc:docMk/>
            <pc:sldMk cId="297468866" sldId="2147483520"/>
            <ac:spMk id="9" creationId="{9E144BF6-24C1-9A42-9BE1-3EC521B3C081}"/>
          </ac:spMkLst>
        </pc:spChg>
        <pc:spChg chg="del">
          <ac:chgData name="友佳 杉浦" userId="16f6d6200656b49f" providerId="LiveId" clId="{D87000B0-0BA5-4066-BE32-066E82F852B4}" dt="2025-07-27T10:36:50.253" v="30547" actId="478"/>
          <ac:spMkLst>
            <pc:docMk/>
            <pc:sldMk cId="297468866" sldId="2147483520"/>
            <ac:spMk id="10" creationId="{00817A24-230D-17D2-C178-72FE1CB3649A}"/>
          </ac:spMkLst>
        </pc:spChg>
        <pc:spChg chg="del">
          <ac:chgData name="友佳 杉浦" userId="16f6d6200656b49f" providerId="LiveId" clId="{D87000B0-0BA5-4066-BE32-066E82F852B4}" dt="2025-07-27T10:36:06.398" v="30505" actId="478"/>
          <ac:spMkLst>
            <pc:docMk/>
            <pc:sldMk cId="297468866" sldId="2147483520"/>
            <ac:spMk id="12" creationId="{99A59C20-06A0-7B20-6186-548BEBD49A7B}"/>
          </ac:spMkLst>
        </pc:spChg>
        <pc:spChg chg="mod">
          <ac:chgData name="友佳 杉浦" userId="16f6d6200656b49f" providerId="LiveId" clId="{D87000B0-0BA5-4066-BE32-066E82F852B4}" dt="2025-07-27T10:36:15.837" v="30506" actId="1076"/>
          <ac:spMkLst>
            <pc:docMk/>
            <pc:sldMk cId="297468866" sldId="2147483520"/>
            <ac:spMk id="13" creationId="{BC610083-E68A-5D66-C979-073596E8F420}"/>
          </ac:spMkLst>
        </pc:spChg>
        <pc:spChg chg="mod">
          <ac:chgData name="友佳 杉浦" userId="16f6d6200656b49f" providerId="LiveId" clId="{D87000B0-0BA5-4066-BE32-066E82F852B4}" dt="2025-07-27T10:59:51.134" v="31383" actId="6549"/>
          <ac:spMkLst>
            <pc:docMk/>
            <pc:sldMk cId="297468866" sldId="2147483520"/>
            <ac:spMk id="14" creationId="{6D944557-B8DB-C278-FD3C-A4423CE8E75A}"/>
          </ac:spMkLst>
        </pc:spChg>
        <pc:spChg chg="add mod">
          <ac:chgData name="友佳 杉浦" userId="16f6d6200656b49f" providerId="LiveId" clId="{D87000B0-0BA5-4066-BE32-066E82F852B4}" dt="2025-07-27T10:36:42.713" v="30546" actId="20577"/>
          <ac:spMkLst>
            <pc:docMk/>
            <pc:sldMk cId="297468866" sldId="2147483520"/>
            <ac:spMk id="15" creationId="{34757F8C-CC28-08B8-7EE1-722BF19828BF}"/>
          </ac:spMkLst>
        </pc:spChg>
        <pc:spChg chg="add mod">
          <ac:chgData name="友佳 杉浦" userId="16f6d6200656b49f" providerId="LiveId" clId="{D87000B0-0BA5-4066-BE32-066E82F852B4}" dt="2025-07-27T10:56:48.694" v="31334" actId="1076"/>
          <ac:spMkLst>
            <pc:docMk/>
            <pc:sldMk cId="297468866" sldId="2147483520"/>
            <ac:spMk id="17" creationId="{909A0BC3-9771-3259-9979-EF5E8F005D57}"/>
          </ac:spMkLst>
        </pc:spChg>
        <pc:spChg chg="add mod">
          <ac:chgData name="友佳 杉浦" userId="16f6d6200656b49f" providerId="LiveId" clId="{D87000B0-0BA5-4066-BE32-066E82F852B4}" dt="2025-07-27T11:00:03.046" v="31386" actId="14100"/>
          <ac:spMkLst>
            <pc:docMk/>
            <pc:sldMk cId="297468866" sldId="2147483520"/>
            <ac:spMk id="18" creationId="{CAC957A9-E44A-E90E-A11A-A88D5F9C7C74}"/>
          </ac:spMkLst>
        </pc:spChg>
        <pc:spChg chg="add mod">
          <ac:chgData name="友佳 杉浦" userId="16f6d6200656b49f" providerId="LiveId" clId="{D87000B0-0BA5-4066-BE32-066E82F852B4}" dt="2025-07-27T11:00:06.572" v="31387" actId="12"/>
          <ac:spMkLst>
            <pc:docMk/>
            <pc:sldMk cId="297468866" sldId="2147483520"/>
            <ac:spMk id="19" creationId="{32EA5B40-6979-F35C-4BE9-7C57FF8D017A}"/>
          </ac:spMkLst>
        </pc:spChg>
        <pc:spChg chg="add mod">
          <ac:chgData name="友佳 杉浦" userId="16f6d6200656b49f" providerId="LiveId" clId="{D87000B0-0BA5-4066-BE32-066E82F852B4}" dt="2025-07-27T10:57:05.271" v="31338" actId="2085"/>
          <ac:spMkLst>
            <pc:docMk/>
            <pc:sldMk cId="297468866" sldId="2147483520"/>
            <ac:spMk id="20" creationId="{7BFD3E97-3E8B-9020-5E82-B7C9A8F3E10E}"/>
          </ac:spMkLst>
        </pc:spChg>
        <pc:graphicFrameChg chg="mod">
          <ac:chgData name="友佳 杉浦" userId="16f6d6200656b49f" providerId="LiveId" clId="{D87000B0-0BA5-4066-BE32-066E82F852B4}" dt="2025-07-27T10:36:56.393" v="30548" actId="1076"/>
          <ac:graphicFrameMkLst>
            <pc:docMk/>
            <pc:sldMk cId="297468866" sldId="2147483520"/>
            <ac:graphicFrameMk id="8" creationId="{EDE1C7DF-1C3E-AC12-4AEA-5D19340FFECC}"/>
          </ac:graphicFrameMkLst>
        </pc:graphicFrameChg>
        <pc:graphicFrameChg chg="del">
          <ac:chgData name="友佳 杉浦" userId="16f6d6200656b49f" providerId="LiveId" clId="{D87000B0-0BA5-4066-BE32-066E82F852B4}" dt="2025-07-27T10:36:06.398" v="30505" actId="478"/>
          <ac:graphicFrameMkLst>
            <pc:docMk/>
            <pc:sldMk cId="297468866" sldId="2147483520"/>
            <ac:graphicFrameMk id="11" creationId="{16E64DA3-2E4C-26A8-D19E-D8CEEF5900C7}"/>
          </ac:graphicFrameMkLst>
        </pc:graphicFrameChg>
        <pc:picChg chg="mod">
          <ac:chgData name="友佳 杉浦" userId="16f6d6200656b49f" providerId="LiveId" clId="{D87000B0-0BA5-4066-BE32-066E82F852B4}" dt="2025-07-27T10:35:14.528" v="30464" actId="1076"/>
          <ac:picMkLst>
            <pc:docMk/>
            <pc:sldMk cId="297468866" sldId="2147483520"/>
            <ac:picMk id="4" creationId="{2F0FB58C-1CFB-7FDE-27B2-BF434BFBB49B}"/>
          </ac:picMkLst>
        </pc:picChg>
      </pc:sldChg>
      <pc:sldChg chg="modSp add mod">
        <pc:chgData name="友佳 杉浦" userId="16f6d6200656b49f" providerId="LiveId" clId="{D87000B0-0BA5-4066-BE32-066E82F852B4}" dt="2025-07-27T11:50:18.512" v="33610"/>
        <pc:sldMkLst>
          <pc:docMk/>
          <pc:sldMk cId="940258851" sldId="2147483521"/>
        </pc:sldMkLst>
        <pc:spChg chg="mod">
          <ac:chgData name="友佳 杉浦" userId="16f6d6200656b49f" providerId="LiveId" clId="{D87000B0-0BA5-4066-BE32-066E82F852B4}" dt="2025-07-27T11:50:18.512" v="33610"/>
          <ac:spMkLst>
            <pc:docMk/>
            <pc:sldMk cId="940258851" sldId="2147483521"/>
            <ac:spMk id="3" creationId="{4DB4AB6E-E7C0-04BE-D75B-9BCFB8059449}"/>
          </ac:spMkLst>
        </pc:spChg>
      </pc:sldChg>
      <pc:sldChg chg="addSp delSp modSp add mod modNotesTx">
        <pc:chgData name="友佳 杉浦" userId="16f6d6200656b49f" providerId="LiveId" clId="{D87000B0-0BA5-4066-BE32-066E82F852B4}" dt="2025-07-23T11:12:35.932" v="28433"/>
        <pc:sldMkLst>
          <pc:docMk/>
          <pc:sldMk cId="612766344" sldId="2147483526"/>
        </pc:sldMkLst>
        <pc:spChg chg="mod">
          <ac:chgData name="友佳 杉浦" userId="16f6d6200656b49f" providerId="LiveId" clId="{D87000B0-0BA5-4066-BE32-066E82F852B4}" dt="2025-07-23T11:12:35.932" v="28433"/>
          <ac:spMkLst>
            <pc:docMk/>
            <pc:sldMk cId="612766344" sldId="2147483526"/>
            <ac:spMk id="3" creationId="{4D2CB4F8-C836-E34C-394A-E514B8212D06}"/>
          </ac:spMkLst>
        </pc:spChg>
        <pc:spChg chg="mod">
          <ac:chgData name="友佳 杉浦" userId="16f6d6200656b49f" providerId="LiveId" clId="{D87000B0-0BA5-4066-BE32-066E82F852B4}" dt="2025-07-22T18:13:03.195" v="10715" actId="6549"/>
          <ac:spMkLst>
            <pc:docMk/>
            <pc:sldMk cId="612766344" sldId="2147483526"/>
            <ac:spMk id="17" creationId="{0C37082C-C8DD-8743-C1DF-48B161D00193}"/>
          </ac:spMkLst>
        </pc:spChg>
        <pc:spChg chg="mod">
          <ac:chgData name="友佳 杉浦" userId="16f6d6200656b49f" providerId="LiveId" clId="{D87000B0-0BA5-4066-BE32-066E82F852B4}" dt="2025-07-22T18:11:59.752" v="10656" actId="14100"/>
          <ac:spMkLst>
            <pc:docMk/>
            <pc:sldMk cId="612766344" sldId="2147483526"/>
            <ac:spMk id="19" creationId="{356377DE-81FE-5E93-3469-C2B0A6D1F1E4}"/>
          </ac:spMkLst>
        </pc:spChg>
        <pc:spChg chg="mod">
          <ac:chgData name="友佳 杉浦" userId="16f6d6200656b49f" providerId="LiveId" clId="{D87000B0-0BA5-4066-BE32-066E82F852B4}" dt="2025-07-22T18:11:47.774" v="10649" actId="14100"/>
          <ac:spMkLst>
            <pc:docMk/>
            <pc:sldMk cId="612766344" sldId="2147483526"/>
            <ac:spMk id="20" creationId="{A0F6BAAF-272C-BC25-58F6-DD1628055EAD}"/>
          </ac:spMkLst>
        </pc:spChg>
        <pc:spChg chg="mod">
          <ac:chgData name="友佳 杉浦" userId="16f6d6200656b49f" providerId="LiveId" clId="{D87000B0-0BA5-4066-BE32-066E82F852B4}" dt="2025-07-22T18:12:10.649" v="10657" actId="1076"/>
          <ac:spMkLst>
            <pc:docMk/>
            <pc:sldMk cId="612766344" sldId="2147483526"/>
            <ac:spMk id="23" creationId="{4DF1DD4D-B42C-72CF-300E-28B4B52B3E60}"/>
          </ac:spMkLst>
        </pc:spChg>
        <pc:graphicFrameChg chg="add mod ord modGraphic">
          <ac:chgData name="友佳 杉浦" userId="16f6d6200656b49f" providerId="LiveId" clId="{D87000B0-0BA5-4066-BE32-066E82F852B4}" dt="2025-07-22T18:10:49.799" v="10629" actId="1076"/>
          <ac:graphicFrameMkLst>
            <pc:docMk/>
            <pc:sldMk cId="612766344" sldId="2147483526"/>
            <ac:graphicFrameMk id="7" creationId="{72D0976F-6461-FCB9-B9B1-1A5D30000C99}"/>
          </ac:graphicFrameMkLst>
        </pc:graphicFrameChg>
        <pc:cxnChg chg="mod">
          <ac:chgData name="友佳 杉浦" userId="16f6d6200656b49f" providerId="LiveId" clId="{D87000B0-0BA5-4066-BE32-066E82F852B4}" dt="2025-07-22T18:11:59.752" v="10656" actId="14100"/>
          <ac:cxnSpMkLst>
            <pc:docMk/>
            <pc:sldMk cId="612766344" sldId="2147483526"/>
            <ac:cxnSpMk id="33" creationId="{58389FD8-08BB-570C-6A9B-5168AEBBDBDF}"/>
          </ac:cxnSpMkLst>
        </pc:cxnChg>
        <pc:cxnChg chg="mod">
          <ac:chgData name="友佳 杉浦" userId="16f6d6200656b49f" providerId="LiveId" clId="{D87000B0-0BA5-4066-BE32-066E82F852B4}" dt="2025-07-22T18:11:47.774" v="10649" actId="14100"/>
          <ac:cxnSpMkLst>
            <pc:docMk/>
            <pc:sldMk cId="612766344" sldId="2147483526"/>
            <ac:cxnSpMk id="35" creationId="{865D7B32-9E17-3902-2B77-12A166E2FCF7}"/>
          </ac:cxnSpMkLst>
        </pc:cxnChg>
      </pc:sldChg>
      <pc:sldChg chg="addSp delSp modSp add mod modNotesTx">
        <pc:chgData name="友佳 杉浦" userId="16f6d6200656b49f" providerId="LiveId" clId="{D87000B0-0BA5-4066-BE32-066E82F852B4}" dt="2025-07-23T11:12:42.419" v="28434"/>
        <pc:sldMkLst>
          <pc:docMk/>
          <pc:sldMk cId="736121739" sldId="2147483527"/>
        </pc:sldMkLst>
        <pc:spChg chg="mod">
          <ac:chgData name="友佳 杉浦" userId="16f6d6200656b49f" providerId="LiveId" clId="{D87000B0-0BA5-4066-BE32-066E82F852B4}" dt="2025-07-23T11:12:42.419" v="28434"/>
          <ac:spMkLst>
            <pc:docMk/>
            <pc:sldMk cId="736121739" sldId="2147483527"/>
            <ac:spMk id="3" creationId="{CD475521-0C62-C871-9D05-A3246143CA08}"/>
          </ac:spMkLst>
        </pc:spChg>
        <pc:spChg chg="add mod">
          <ac:chgData name="友佳 杉浦" userId="16f6d6200656b49f" providerId="LiveId" clId="{D87000B0-0BA5-4066-BE32-066E82F852B4}" dt="2025-07-22T18:16:51.386" v="10845"/>
          <ac:spMkLst>
            <pc:docMk/>
            <pc:sldMk cId="736121739" sldId="2147483527"/>
            <ac:spMk id="11" creationId="{ADBD76BA-0F15-36F9-6454-E88692189569}"/>
          </ac:spMkLst>
        </pc:spChg>
        <pc:spChg chg="mod">
          <ac:chgData name="友佳 杉浦" userId="16f6d6200656b49f" providerId="LiveId" clId="{D87000B0-0BA5-4066-BE32-066E82F852B4}" dt="2025-07-22T18:16:21.600" v="10839" actId="1076"/>
          <ac:spMkLst>
            <pc:docMk/>
            <pc:sldMk cId="736121739" sldId="2147483527"/>
            <ac:spMk id="16" creationId="{B96EDAB6-E729-4E9F-A535-43350410CF38}"/>
          </ac:spMkLst>
        </pc:spChg>
        <pc:spChg chg="mod">
          <ac:chgData name="友佳 杉浦" userId="16f6d6200656b49f" providerId="LiveId" clId="{D87000B0-0BA5-4066-BE32-066E82F852B4}" dt="2025-07-22T18:15:06.583" v="10727" actId="14100"/>
          <ac:spMkLst>
            <pc:docMk/>
            <pc:sldMk cId="736121739" sldId="2147483527"/>
            <ac:spMk id="41" creationId="{F01E470A-ECB8-B35A-D678-57DEC76DB456}"/>
          </ac:spMkLst>
        </pc:spChg>
        <pc:spChg chg="mod">
          <ac:chgData name="友佳 杉浦" userId="16f6d6200656b49f" providerId="LiveId" clId="{D87000B0-0BA5-4066-BE32-066E82F852B4}" dt="2025-07-22T18:15:58.634" v="10798" actId="1035"/>
          <ac:spMkLst>
            <pc:docMk/>
            <pc:sldMk cId="736121739" sldId="2147483527"/>
            <ac:spMk id="42" creationId="{3DC392F4-9B6F-97DF-BA90-B037A514EB84}"/>
          </ac:spMkLst>
        </pc:spChg>
        <pc:spChg chg="mod">
          <ac:chgData name="友佳 杉浦" userId="16f6d6200656b49f" providerId="LiveId" clId="{D87000B0-0BA5-4066-BE32-066E82F852B4}" dt="2025-07-22T18:15:41.522" v="10753" actId="14100"/>
          <ac:spMkLst>
            <pc:docMk/>
            <pc:sldMk cId="736121739" sldId="2147483527"/>
            <ac:spMk id="43" creationId="{419BE503-F00E-6F23-2046-FFF8CDA2240C}"/>
          </ac:spMkLst>
        </pc:spChg>
        <pc:spChg chg="mod">
          <ac:chgData name="友佳 杉浦" userId="16f6d6200656b49f" providerId="LiveId" clId="{D87000B0-0BA5-4066-BE32-066E82F852B4}" dt="2025-07-22T18:15:14.351" v="10729" actId="14100"/>
          <ac:spMkLst>
            <pc:docMk/>
            <pc:sldMk cId="736121739" sldId="2147483527"/>
            <ac:spMk id="47" creationId="{E824E04F-F8A8-CA10-AC38-D58ECE0A222C}"/>
          </ac:spMkLst>
        </pc:spChg>
        <pc:spChg chg="mod">
          <ac:chgData name="友佳 杉浦" userId="16f6d6200656b49f" providerId="LiveId" clId="{D87000B0-0BA5-4066-BE32-066E82F852B4}" dt="2025-07-22T18:16:14.140" v="10838" actId="14100"/>
          <ac:spMkLst>
            <pc:docMk/>
            <pc:sldMk cId="736121739" sldId="2147483527"/>
            <ac:spMk id="49" creationId="{FDF61913-D0AF-6470-7D2F-D644744E294E}"/>
          </ac:spMkLst>
        </pc:spChg>
        <pc:picChg chg="add mod ord">
          <ac:chgData name="友佳 杉浦" userId="16f6d6200656b49f" providerId="LiveId" clId="{D87000B0-0BA5-4066-BE32-066E82F852B4}" dt="2025-07-22T18:14:51.162" v="10725" actId="1036"/>
          <ac:picMkLst>
            <pc:docMk/>
            <pc:sldMk cId="736121739" sldId="2147483527"/>
            <ac:picMk id="5" creationId="{0062E570-F713-C100-2EE6-2E335DC1CEB6}"/>
          </ac:picMkLst>
        </pc:picChg>
        <pc:cxnChg chg="mod">
          <ac:chgData name="友佳 杉浦" userId="16f6d6200656b49f" providerId="LiveId" clId="{D87000B0-0BA5-4066-BE32-066E82F852B4}" dt="2025-07-22T18:16:24.876" v="10841" actId="14100"/>
          <ac:cxnSpMkLst>
            <pc:docMk/>
            <pc:sldMk cId="736121739" sldId="2147483527"/>
            <ac:cxnSpMk id="31" creationId="{960B84AC-4F4F-68EC-C18F-E79B4B96B508}"/>
          </ac:cxnSpMkLst>
        </pc:cxnChg>
        <pc:cxnChg chg="mod">
          <ac:chgData name="友佳 杉浦" userId="16f6d6200656b49f" providerId="LiveId" clId="{D87000B0-0BA5-4066-BE32-066E82F852B4}" dt="2025-07-22T18:16:30.689" v="10842" actId="14100"/>
          <ac:cxnSpMkLst>
            <pc:docMk/>
            <pc:sldMk cId="736121739" sldId="2147483527"/>
            <ac:cxnSpMk id="45" creationId="{A859F6D4-2979-4773-CC92-855F511BBE09}"/>
          </ac:cxnSpMkLst>
        </pc:cxnChg>
      </pc:sldChg>
      <pc:sldChg chg="modSp add mod modNotesTx">
        <pc:chgData name="友佳 杉浦" userId="16f6d6200656b49f" providerId="LiveId" clId="{D87000B0-0BA5-4066-BE32-066E82F852B4}" dt="2025-07-23T11:11:39.217" v="28425"/>
        <pc:sldMkLst>
          <pc:docMk/>
          <pc:sldMk cId="3842497787" sldId="2147483529"/>
        </pc:sldMkLst>
        <pc:spChg chg="mod">
          <ac:chgData name="友佳 杉浦" userId="16f6d6200656b49f" providerId="LiveId" clId="{D87000B0-0BA5-4066-BE32-066E82F852B4}" dt="2025-07-23T11:11:39.217" v="28425"/>
          <ac:spMkLst>
            <pc:docMk/>
            <pc:sldMk cId="3842497787" sldId="2147483529"/>
            <ac:spMk id="3" creationId="{D6D0129D-3C45-99DF-4621-F60B54E8FE17}"/>
          </ac:spMkLst>
        </pc:spChg>
      </pc:sldChg>
      <pc:sldChg chg="modSp add mod modNotesTx">
        <pc:chgData name="友佳 杉浦" userId="16f6d6200656b49f" providerId="LiveId" clId="{D87000B0-0BA5-4066-BE32-066E82F852B4}" dt="2025-07-23T11:11:45.686" v="28426"/>
        <pc:sldMkLst>
          <pc:docMk/>
          <pc:sldMk cId="2639889033" sldId="2147483530"/>
        </pc:sldMkLst>
        <pc:spChg chg="mod">
          <ac:chgData name="友佳 杉浦" userId="16f6d6200656b49f" providerId="LiveId" clId="{D87000B0-0BA5-4066-BE32-066E82F852B4}" dt="2025-07-23T11:11:45.686" v="28426"/>
          <ac:spMkLst>
            <pc:docMk/>
            <pc:sldMk cId="2639889033" sldId="2147483530"/>
            <ac:spMk id="9" creationId="{3A5DAFEE-2E49-E850-0C7A-3D021FB1B8A2}"/>
          </ac:spMkLst>
        </pc:spChg>
      </pc:sldChg>
      <pc:sldChg chg="modSp add mod modNotesTx">
        <pc:chgData name="友佳 杉浦" userId="16f6d6200656b49f" providerId="LiveId" clId="{D87000B0-0BA5-4066-BE32-066E82F852B4}" dt="2025-07-23T11:11:51.763" v="28427"/>
        <pc:sldMkLst>
          <pc:docMk/>
          <pc:sldMk cId="2775421207" sldId="2147483531"/>
        </pc:sldMkLst>
        <pc:spChg chg="mod">
          <ac:chgData name="友佳 杉浦" userId="16f6d6200656b49f" providerId="LiveId" clId="{D87000B0-0BA5-4066-BE32-066E82F852B4}" dt="2025-07-23T11:11:51.763" v="28427"/>
          <ac:spMkLst>
            <pc:docMk/>
            <pc:sldMk cId="2775421207" sldId="2147483531"/>
            <ac:spMk id="3" creationId="{94051743-7B9E-1C38-6CD5-5FD983038997}"/>
          </ac:spMkLst>
        </pc:spChg>
      </pc:sldChg>
      <pc:sldChg chg="modSp add mod modNotesTx">
        <pc:chgData name="友佳 杉浦" userId="16f6d6200656b49f" providerId="LiveId" clId="{D87000B0-0BA5-4066-BE32-066E82F852B4}" dt="2025-07-23T15:23:04.999" v="29675" actId="6549"/>
        <pc:sldMkLst>
          <pc:docMk/>
          <pc:sldMk cId="3106134030" sldId="2147483532"/>
        </pc:sldMkLst>
        <pc:spChg chg="mod">
          <ac:chgData name="友佳 杉浦" userId="16f6d6200656b49f" providerId="LiveId" clId="{D87000B0-0BA5-4066-BE32-066E82F852B4}" dt="2025-07-23T11:11:58.230" v="28428"/>
          <ac:spMkLst>
            <pc:docMk/>
            <pc:sldMk cId="3106134030" sldId="2147483532"/>
            <ac:spMk id="3" creationId="{BA930C8B-4777-CF86-B10B-F5CD6602BA21}"/>
          </ac:spMkLst>
        </pc:spChg>
      </pc:sldChg>
      <pc:sldChg chg="modSp add mod modNotesTx">
        <pc:chgData name="友佳 杉浦" userId="16f6d6200656b49f" providerId="LiveId" clId="{D87000B0-0BA5-4066-BE32-066E82F852B4}" dt="2025-07-23T11:12:06.785" v="28429"/>
        <pc:sldMkLst>
          <pc:docMk/>
          <pc:sldMk cId="1091537403" sldId="2147483533"/>
        </pc:sldMkLst>
        <pc:spChg chg="mod">
          <ac:chgData name="友佳 杉浦" userId="16f6d6200656b49f" providerId="LiveId" clId="{D87000B0-0BA5-4066-BE32-066E82F852B4}" dt="2025-07-23T11:12:06.785" v="28429"/>
          <ac:spMkLst>
            <pc:docMk/>
            <pc:sldMk cId="1091537403" sldId="2147483533"/>
            <ac:spMk id="3" creationId="{716E293A-3F83-602D-4450-528AD5BED763}"/>
          </ac:spMkLst>
        </pc:spChg>
      </pc:sldChg>
      <pc:sldChg chg="add del">
        <pc:chgData name="友佳 杉浦" userId="16f6d6200656b49f" providerId="LiveId" clId="{D87000B0-0BA5-4066-BE32-066E82F852B4}" dt="2025-07-22T17:45:12.015" v="8398" actId="2696"/>
        <pc:sldMkLst>
          <pc:docMk/>
          <pc:sldMk cId="585937264" sldId="2147483534"/>
        </pc:sldMkLst>
      </pc:sldChg>
      <pc:sldChg chg="add del">
        <pc:chgData name="友佳 杉浦" userId="16f6d6200656b49f" providerId="LiveId" clId="{D87000B0-0BA5-4066-BE32-066E82F852B4}" dt="2025-07-22T17:45:15.209" v="8399" actId="2696"/>
        <pc:sldMkLst>
          <pc:docMk/>
          <pc:sldMk cId="869505073" sldId="2147483535"/>
        </pc:sldMkLst>
      </pc:sldChg>
      <pc:sldChg chg="addSp delSp modSp add mod modNotesTx">
        <pc:chgData name="友佳 杉浦" userId="16f6d6200656b49f" providerId="LiveId" clId="{D87000B0-0BA5-4066-BE32-066E82F852B4}" dt="2025-07-23T15:28:05.473" v="29699" actId="20577"/>
        <pc:sldMkLst>
          <pc:docMk/>
          <pc:sldMk cId="2736142469" sldId="2147483536"/>
        </pc:sldMkLst>
        <pc:spChg chg="mod">
          <ac:chgData name="友佳 杉浦" userId="16f6d6200656b49f" providerId="LiveId" clId="{D87000B0-0BA5-4066-BE32-066E82F852B4}" dt="2025-07-22T18:06:14.347" v="10598" actId="20577"/>
          <ac:spMkLst>
            <pc:docMk/>
            <pc:sldMk cId="2736142469" sldId="2147483536"/>
            <ac:spMk id="2" creationId="{74E66840-D90F-FF79-A01B-74649E9F4DE2}"/>
          </ac:spMkLst>
        </pc:spChg>
        <pc:spChg chg="mod">
          <ac:chgData name="友佳 杉浦" userId="16f6d6200656b49f" providerId="LiveId" clId="{D87000B0-0BA5-4066-BE32-066E82F852B4}" dt="2025-07-23T11:12:13.033" v="28430"/>
          <ac:spMkLst>
            <pc:docMk/>
            <pc:sldMk cId="2736142469" sldId="2147483536"/>
            <ac:spMk id="3" creationId="{1E255241-8004-269F-32B4-E15DDC04C740}"/>
          </ac:spMkLst>
        </pc:spChg>
        <pc:spChg chg="mod">
          <ac:chgData name="友佳 杉浦" userId="16f6d6200656b49f" providerId="LiveId" clId="{D87000B0-0BA5-4066-BE32-066E82F852B4}" dt="2025-07-22T18:07:45.566" v="10609" actId="12"/>
          <ac:spMkLst>
            <pc:docMk/>
            <pc:sldMk cId="2736142469" sldId="2147483536"/>
            <ac:spMk id="5" creationId="{CD9CC9AF-B61C-85FB-5EDF-8390CF5901F0}"/>
          </ac:spMkLst>
        </pc:spChg>
        <pc:spChg chg="mod">
          <ac:chgData name="友佳 杉浦" userId="16f6d6200656b49f" providerId="LiveId" clId="{D87000B0-0BA5-4066-BE32-066E82F852B4}" dt="2025-07-22T18:07:52.709" v="10610" actId="1076"/>
          <ac:spMkLst>
            <pc:docMk/>
            <pc:sldMk cId="2736142469" sldId="2147483536"/>
            <ac:spMk id="7" creationId="{65146330-E9E3-9CB9-0C04-9ED0D19D5E64}"/>
          </ac:spMkLst>
        </pc:spChg>
        <pc:graphicFrameChg chg="add mod modGraphic">
          <ac:chgData name="友佳 杉浦" userId="16f6d6200656b49f" providerId="LiveId" clId="{D87000B0-0BA5-4066-BE32-066E82F852B4}" dt="2025-07-22T18:08:00.712" v="10612" actId="1076"/>
          <ac:graphicFrameMkLst>
            <pc:docMk/>
            <pc:sldMk cId="2736142469" sldId="2147483536"/>
            <ac:graphicFrameMk id="8" creationId="{B273EB5C-8210-A5C4-B03C-073E93AF4C00}"/>
          </ac:graphicFrameMkLst>
        </pc:graphicFrameChg>
      </pc:sldChg>
      <pc:sldChg chg="delSp modSp add mod modNotesTx">
        <pc:chgData name="友佳 杉浦" userId="16f6d6200656b49f" providerId="LiveId" clId="{D87000B0-0BA5-4066-BE32-066E82F852B4}" dt="2025-07-23T14:46:42.589" v="29614" actId="6549"/>
        <pc:sldMkLst>
          <pc:docMk/>
          <pc:sldMk cId="639889554" sldId="2147483537"/>
        </pc:sldMkLst>
        <pc:spChg chg="mod">
          <ac:chgData name="友佳 杉浦" userId="16f6d6200656b49f" providerId="LiveId" clId="{D87000B0-0BA5-4066-BE32-066E82F852B4}" dt="2025-07-23T11:10:30.335" v="28417" actId="120"/>
          <ac:spMkLst>
            <pc:docMk/>
            <pc:sldMk cId="639889554" sldId="2147483537"/>
            <ac:spMk id="3" creationId="{1F8A058A-0F47-2E8E-6F18-7109665A8400}"/>
          </ac:spMkLst>
        </pc:spChg>
      </pc:sldChg>
      <pc:sldChg chg="modSp add mod modNotesTx">
        <pc:chgData name="友佳 杉浦" userId="16f6d6200656b49f" providerId="LiveId" clId="{D87000B0-0BA5-4066-BE32-066E82F852B4}" dt="2025-07-23T11:14:01.815" v="28444"/>
        <pc:sldMkLst>
          <pc:docMk/>
          <pc:sldMk cId="1592000649" sldId="2147483538"/>
        </pc:sldMkLst>
        <pc:spChg chg="mod">
          <ac:chgData name="友佳 杉浦" userId="16f6d6200656b49f" providerId="LiveId" clId="{D87000B0-0BA5-4066-BE32-066E82F852B4}" dt="2025-07-23T11:14:01.815" v="28444"/>
          <ac:spMkLst>
            <pc:docMk/>
            <pc:sldMk cId="1592000649" sldId="2147483538"/>
            <ac:spMk id="3" creationId="{6A303552-A8D4-957F-C131-48F9AA5B65B9}"/>
          </ac:spMkLst>
        </pc:spChg>
      </pc:sldChg>
      <pc:sldChg chg="modSp add mod modNotesTx">
        <pc:chgData name="友佳 杉浦" userId="16f6d6200656b49f" providerId="LiveId" clId="{D87000B0-0BA5-4066-BE32-066E82F852B4}" dt="2025-07-23T11:14:07.520" v="28445"/>
        <pc:sldMkLst>
          <pc:docMk/>
          <pc:sldMk cId="1418112057" sldId="2147483539"/>
        </pc:sldMkLst>
        <pc:spChg chg="mod">
          <ac:chgData name="友佳 杉浦" userId="16f6d6200656b49f" providerId="LiveId" clId="{D87000B0-0BA5-4066-BE32-066E82F852B4}" dt="2025-07-23T11:14:07.520" v="28445"/>
          <ac:spMkLst>
            <pc:docMk/>
            <pc:sldMk cId="1418112057" sldId="2147483539"/>
            <ac:spMk id="3" creationId="{94C8199E-DB6E-6FDF-D5DF-0BFF48DB5B69}"/>
          </ac:spMkLst>
        </pc:spChg>
      </pc:sldChg>
      <pc:sldChg chg="delSp modSp add mod modNotesTx">
        <pc:chgData name="友佳 杉浦" userId="16f6d6200656b49f" providerId="LiveId" clId="{D87000B0-0BA5-4066-BE32-066E82F852B4}" dt="2025-07-23T15:06:42.076" v="29625" actId="20577"/>
        <pc:sldMkLst>
          <pc:docMk/>
          <pc:sldMk cId="3548601486" sldId="2147483591"/>
        </pc:sldMkLst>
        <pc:spChg chg="mod">
          <ac:chgData name="友佳 杉浦" userId="16f6d6200656b49f" providerId="LiveId" clId="{D87000B0-0BA5-4066-BE32-066E82F852B4}" dt="2025-07-23T11:11:11.913" v="28423"/>
          <ac:spMkLst>
            <pc:docMk/>
            <pc:sldMk cId="3548601486" sldId="2147483591"/>
            <ac:spMk id="3" creationId="{9F87EAD4-B1EA-3CBA-EC0D-02F4FFF97395}"/>
          </ac:spMkLst>
        </pc:spChg>
        <pc:spChg chg="mod">
          <ac:chgData name="友佳 杉浦" userId="16f6d6200656b49f" providerId="LiveId" clId="{D87000B0-0BA5-4066-BE32-066E82F852B4}" dt="2025-07-22T17:08:03.962" v="5148" actId="6549"/>
          <ac:spMkLst>
            <pc:docMk/>
            <pc:sldMk cId="3548601486" sldId="2147483591"/>
            <ac:spMk id="17" creationId="{7BDDDA12-0C61-1A17-0A33-C6D12D85126D}"/>
          </ac:spMkLst>
        </pc:spChg>
      </pc:sldChg>
      <pc:sldChg chg="delSp modSp add mod modNotesTx">
        <pc:chgData name="友佳 杉浦" userId="16f6d6200656b49f" providerId="LiveId" clId="{D87000B0-0BA5-4066-BE32-066E82F852B4}" dt="2025-07-23T15:21:30.578" v="29671" actId="6549"/>
        <pc:sldMkLst>
          <pc:docMk/>
          <pc:sldMk cId="987085677" sldId="2147483593"/>
        </pc:sldMkLst>
        <pc:spChg chg="mod">
          <ac:chgData name="友佳 杉浦" userId="16f6d6200656b49f" providerId="LiveId" clId="{D87000B0-0BA5-4066-BE32-066E82F852B4}" dt="2025-07-23T11:11:22.633" v="28424"/>
          <ac:spMkLst>
            <pc:docMk/>
            <pc:sldMk cId="987085677" sldId="2147483593"/>
            <ac:spMk id="3" creationId="{8F350048-B4AA-86E8-4199-FCFA4D1AA773}"/>
          </ac:spMkLst>
        </pc:spChg>
      </pc:sldChg>
      <pc:sldChg chg="add del modNotesTx">
        <pc:chgData name="友佳 杉浦" userId="16f6d6200656b49f" providerId="LiveId" clId="{D87000B0-0BA5-4066-BE32-066E82F852B4}" dt="2025-07-22T18:54:37.748" v="14549" actId="2696"/>
        <pc:sldMkLst>
          <pc:docMk/>
          <pc:sldMk cId="3348068259" sldId="2147483593"/>
        </pc:sldMkLst>
      </pc:sldChg>
      <pc:sldChg chg="addSp delSp modSp add mod modNotesTx">
        <pc:chgData name="友佳 杉浦" userId="16f6d6200656b49f" providerId="LiveId" clId="{D87000B0-0BA5-4066-BE32-066E82F852B4}" dt="2025-07-23T11:13:43.538" v="28442"/>
        <pc:sldMkLst>
          <pc:docMk/>
          <pc:sldMk cId="315328067" sldId="2147483594"/>
        </pc:sldMkLst>
        <pc:spChg chg="mod">
          <ac:chgData name="友佳 杉浦" userId="16f6d6200656b49f" providerId="LiveId" clId="{D87000B0-0BA5-4066-BE32-066E82F852B4}" dt="2025-07-23T11:13:43.538" v="28442"/>
          <ac:spMkLst>
            <pc:docMk/>
            <pc:sldMk cId="315328067" sldId="2147483594"/>
            <ac:spMk id="4" creationId="{66E6B76E-5BCA-9C33-1964-068BC9994B38}"/>
          </ac:spMkLst>
        </pc:spChg>
        <pc:spChg chg="add mod">
          <ac:chgData name="友佳 杉浦" userId="16f6d6200656b49f" providerId="LiveId" clId="{D87000B0-0BA5-4066-BE32-066E82F852B4}" dt="2025-07-22T20:51:30.103" v="19296" actId="1076"/>
          <ac:spMkLst>
            <pc:docMk/>
            <pc:sldMk cId="315328067" sldId="2147483594"/>
            <ac:spMk id="17" creationId="{48AC24C3-C2F9-5471-53EF-868F594A326A}"/>
          </ac:spMkLst>
        </pc:spChg>
        <pc:spChg chg="add mod">
          <ac:chgData name="友佳 杉浦" userId="16f6d6200656b49f" providerId="LiveId" clId="{D87000B0-0BA5-4066-BE32-066E82F852B4}" dt="2025-07-22T20:51:37.445" v="19298" actId="1076"/>
          <ac:spMkLst>
            <pc:docMk/>
            <pc:sldMk cId="315328067" sldId="2147483594"/>
            <ac:spMk id="18" creationId="{5952907F-1216-0088-CDE9-AA637E01FF1B}"/>
          </ac:spMkLst>
        </pc:spChg>
        <pc:spChg chg="add mod">
          <ac:chgData name="友佳 杉浦" userId="16f6d6200656b49f" providerId="LiveId" clId="{D87000B0-0BA5-4066-BE32-066E82F852B4}" dt="2025-07-22T20:51:44.282" v="19300" actId="1076"/>
          <ac:spMkLst>
            <pc:docMk/>
            <pc:sldMk cId="315328067" sldId="2147483594"/>
            <ac:spMk id="19" creationId="{9F414F11-CC2C-F5D3-0C41-3B8370E3603C}"/>
          </ac:spMkLst>
        </pc:spChg>
        <pc:spChg chg="add mod">
          <ac:chgData name="友佳 杉浦" userId="16f6d6200656b49f" providerId="LiveId" clId="{D87000B0-0BA5-4066-BE32-066E82F852B4}" dt="2025-07-22T20:52:52.603" v="19339" actId="1076"/>
          <ac:spMkLst>
            <pc:docMk/>
            <pc:sldMk cId="315328067" sldId="2147483594"/>
            <ac:spMk id="20" creationId="{BD29B4F5-C2C8-0139-3977-774723588270}"/>
          </ac:spMkLst>
        </pc:spChg>
        <pc:spChg chg="mod">
          <ac:chgData name="友佳 杉浦" userId="16f6d6200656b49f" providerId="LiveId" clId="{D87000B0-0BA5-4066-BE32-066E82F852B4}" dt="2025-07-22T20:57:19.447" v="19467" actId="20577"/>
          <ac:spMkLst>
            <pc:docMk/>
            <pc:sldMk cId="315328067" sldId="2147483594"/>
            <ac:spMk id="99" creationId="{8DB46C4A-4D16-DA43-59D7-6C1ECEF0D074}"/>
          </ac:spMkLst>
        </pc:spChg>
        <pc:spChg chg="mod">
          <ac:chgData name="友佳 杉浦" userId="16f6d6200656b49f" providerId="LiveId" clId="{D87000B0-0BA5-4066-BE32-066E82F852B4}" dt="2025-07-22T20:59:02.036" v="19503" actId="6549"/>
          <ac:spMkLst>
            <pc:docMk/>
            <pc:sldMk cId="315328067" sldId="2147483594"/>
            <ac:spMk id="100" creationId="{5ED24FED-58F3-5F0B-CB06-65EC77D12559}"/>
          </ac:spMkLst>
        </pc:spChg>
        <pc:graphicFrameChg chg="mod modGraphic">
          <ac:chgData name="友佳 杉浦" userId="16f6d6200656b49f" providerId="LiveId" clId="{D87000B0-0BA5-4066-BE32-066E82F852B4}" dt="2025-07-22T20:47:42.485" v="19020" actId="14100"/>
          <ac:graphicFrameMkLst>
            <pc:docMk/>
            <pc:sldMk cId="315328067" sldId="2147483594"/>
            <ac:graphicFrameMk id="81" creationId="{27F9F8CC-A1ED-66D4-9E51-6FFE41054A2D}"/>
          </ac:graphicFrameMkLst>
        </pc:graphicFrameChg>
        <pc:picChg chg="mod">
          <ac:chgData name="友佳 杉浦" userId="16f6d6200656b49f" providerId="LiveId" clId="{D87000B0-0BA5-4066-BE32-066E82F852B4}" dt="2025-07-22T20:47:51.002" v="19021" actId="1076"/>
          <ac:picMkLst>
            <pc:docMk/>
            <pc:sldMk cId="315328067" sldId="2147483594"/>
            <ac:picMk id="82" creationId="{B2BC45D2-768A-3F53-A6F1-F2ABE5CAB2D2}"/>
          </ac:picMkLst>
        </pc:picChg>
        <pc:picChg chg="mod">
          <ac:chgData name="友佳 杉浦" userId="16f6d6200656b49f" providerId="LiveId" clId="{D87000B0-0BA5-4066-BE32-066E82F852B4}" dt="2025-07-22T20:50:26.814" v="19273" actId="1076"/>
          <ac:picMkLst>
            <pc:docMk/>
            <pc:sldMk cId="315328067" sldId="2147483594"/>
            <ac:picMk id="87" creationId="{C478E32E-5AFE-0CD4-4A50-A456EEE30ED0}"/>
          </ac:picMkLst>
        </pc:picChg>
        <pc:cxnChg chg="add mod">
          <ac:chgData name="友佳 杉浦" userId="16f6d6200656b49f" providerId="LiveId" clId="{D87000B0-0BA5-4066-BE32-066E82F852B4}" dt="2025-07-22T20:48:56.680" v="19051" actId="1037"/>
          <ac:cxnSpMkLst>
            <pc:docMk/>
            <pc:sldMk cId="315328067" sldId="2147483594"/>
            <ac:cxnSpMk id="9" creationId="{FC93532E-AE07-BA90-95AC-54553D9A777B}"/>
          </ac:cxnSpMkLst>
        </pc:cxnChg>
        <pc:cxnChg chg="add mod">
          <ac:chgData name="友佳 杉浦" userId="16f6d6200656b49f" providerId="LiveId" clId="{D87000B0-0BA5-4066-BE32-066E82F852B4}" dt="2025-07-22T20:49:01.790" v="19062" actId="1037"/>
          <ac:cxnSpMkLst>
            <pc:docMk/>
            <pc:sldMk cId="315328067" sldId="2147483594"/>
            <ac:cxnSpMk id="10" creationId="{15FB1D9A-BC00-48F0-BF35-40F56B3A3816}"/>
          </ac:cxnSpMkLst>
        </pc:cxnChg>
        <pc:cxnChg chg="add mod">
          <ac:chgData name="友佳 杉浦" userId="16f6d6200656b49f" providerId="LiveId" clId="{D87000B0-0BA5-4066-BE32-066E82F852B4}" dt="2025-07-22T20:49:22.644" v="19108" actId="1035"/>
          <ac:cxnSpMkLst>
            <pc:docMk/>
            <pc:sldMk cId="315328067" sldId="2147483594"/>
            <ac:cxnSpMk id="11" creationId="{75722339-0BBC-305E-D777-A2C294A5D59B}"/>
          </ac:cxnSpMkLst>
        </pc:cxnChg>
        <pc:cxnChg chg="add mod">
          <ac:chgData name="友佳 杉浦" userId="16f6d6200656b49f" providerId="LiveId" clId="{D87000B0-0BA5-4066-BE32-066E82F852B4}" dt="2025-07-22T20:49:29.076" v="19122" actId="1037"/>
          <ac:cxnSpMkLst>
            <pc:docMk/>
            <pc:sldMk cId="315328067" sldId="2147483594"/>
            <ac:cxnSpMk id="13" creationId="{F3E19504-FF12-83AD-D057-86DF4437D622}"/>
          </ac:cxnSpMkLst>
        </pc:cxnChg>
        <pc:cxnChg chg="add mod">
          <ac:chgData name="友佳 杉浦" userId="16f6d6200656b49f" providerId="LiveId" clId="{D87000B0-0BA5-4066-BE32-066E82F852B4}" dt="2025-07-22T20:49:46.921" v="19162" actId="1038"/>
          <ac:cxnSpMkLst>
            <pc:docMk/>
            <pc:sldMk cId="315328067" sldId="2147483594"/>
            <ac:cxnSpMk id="14" creationId="{D0BFAB8F-BBA4-756D-2A0F-0950C6653BCB}"/>
          </ac:cxnSpMkLst>
        </pc:cxnChg>
        <pc:cxnChg chg="add mod">
          <ac:chgData name="友佳 杉浦" userId="16f6d6200656b49f" providerId="LiveId" clId="{D87000B0-0BA5-4066-BE32-066E82F852B4}" dt="2025-07-22T20:50:03.875" v="19229" actId="1035"/>
          <ac:cxnSpMkLst>
            <pc:docMk/>
            <pc:sldMk cId="315328067" sldId="2147483594"/>
            <ac:cxnSpMk id="15" creationId="{200CC335-8FFC-8D38-2768-11134FC3B5E1}"/>
          </ac:cxnSpMkLst>
        </pc:cxnChg>
        <pc:cxnChg chg="add mod">
          <ac:chgData name="友佳 杉浦" userId="16f6d6200656b49f" providerId="LiveId" clId="{D87000B0-0BA5-4066-BE32-066E82F852B4}" dt="2025-07-22T20:50:19.276" v="19272" actId="1035"/>
          <ac:cxnSpMkLst>
            <pc:docMk/>
            <pc:sldMk cId="315328067" sldId="2147483594"/>
            <ac:cxnSpMk id="16" creationId="{22BA07E3-3502-2E0A-31BA-94E6354CC551}"/>
          </ac:cxnSpMkLst>
        </pc:cxnChg>
        <pc:cxnChg chg="mod">
          <ac:chgData name="友佳 杉浦" userId="16f6d6200656b49f" providerId="LiveId" clId="{D87000B0-0BA5-4066-BE32-066E82F852B4}" dt="2025-07-22T20:48:51.322" v="19040" actId="1037"/>
          <ac:cxnSpMkLst>
            <pc:docMk/>
            <pc:sldMk cId="315328067" sldId="2147483594"/>
            <ac:cxnSpMk id="83" creationId="{508D1022-43E3-1965-1614-289C6A886E45}"/>
          </ac:cxnSpMkLst>
        </pc:cxnChg>
      </pc:sldChg>
      <pc:sldChg chg="delSp modSp add mod modNotesTx">
        <pc:chgData name="友佳 杉浦" userId="16f6d6200656b49f" providerId="LiveId" clId="{D87000B0-0BA5-4066-BE32-066E82F852B4}" dt="2025-07-24T19:26:02.688" v="29828" actId="478"/>
        <pc:sldMkLst>
          <pc:docMk/>
          <pc:sldMk cId="2548997682" sldId="2147483597"/>
        </pc:sldMkLst>
        <pc:spChg chg="mod">
          <ac:chgData name="友佳 杉浦" userId="16f6d6200656b49f" providerId="LiveId" clId="{D87000B0-0BA5-4066-BE32-066E82F852B4}" dt="2025-07-23T11:13:26.347" v="28440"/>
          <ac:spMkLst>
            <pc:docMk/>
            <pc:sldMk cId="2548997682" sldId="2147483597"/>
            <ac:spMk id="3" creationId="{7BDBDB39-AC1A-60BC-952A-49AF1F1A0606}"/>
          </ac:spMkLst>
        </pc:spChg>
      </pc:sldChg>
      <pc:sldChg chg="modSp add mod modNotesTx">
        <pc:chgData name="友佳 杉浦" userId="16f6d6200656b49f" providerId="LiveId" clId="{D87000B0-0BA5-4066-BE32-066E82F852B4}" dt="2025-07-23T15:45:23.690" v="29800" actId="20577"/>
        <pc:sldMkLst>
          <pc:docMk/>
          <pc:sldMk cId="3991416627" sldId="2147483598"/>
        </pc:sldMkLst>
        <pc:spChg chg="mod">
          <ac:chgData name="友佳 杉浦" userId="16f6d6200656b49f" providerId="LiveId" clId="{D87000B0-0BA5-4066-BE32-066E82F852B4}" dt="2025-07-23T11:13:36.731" v="28441"/>
          <ac:spMkLst>
            <pc:docMk/>
            <pc:sldMk cId="3991416627" sldId="2147483598"/>
            <ac:spMk id="4" creationId="{4952A7D1-DD0C-2029-1A79-84A54D4F4BE6}"/>
          </ac:spMkLst>
        </pc:spChg>
      </pc:sldChg>
      <pc:sldChg chg="modSp add mod modNotesTx">
        <pc:chgData name="友佳 杉浦" userId="16f6d6200656b49f" providerId="LiveId" clId="{D87000B0-0BA5-4066-BE32-066E82F852B4}" dt="2025-07-23T11:14:13.592" v="28446"/>
        <pc:sldMkLst>
          <pc:docMk/>
          <pc:sldMk cId="1194913279" sldId="2147483599"/>
        </pc:sldMkLst>
        <pc:spChg chg="mod">
          <ac:chgData name="友佳 杉浦" userId="16f6d6200656b49f" providerId="LiveId" clId="{D87000B0-0BA5-4066-BE32-066E82F852B4}" dt="2025-07-23T11:14:13.592" v="28446"/>
          <ac:spMkLst>
            <pc:docMk/>
            <pc:sldMk cId="1194913279" sldId="2147483599"/>
            <ac:spMk id="3" creationId="{6A4BDAEB-40BC-F3FD-AFB4-B5D2B1C84CC4}"/>
          </ac:spMkLst>
        </pc:spChg>
      </pc:sldChg>
      <pc:sldChg chg="addSp delSp modSp new mod modClrScheme chgLayout modNotesTx">
        <pc:chgData name="友佳 杉浦" userId="16f6d6200656b49f" providerId="LiveId" clId="{D87000B0-0BA5-4066-BE32-066E82F852B4}" dt="2025-07-23T11:32:52.030" v="29554" actId="20577"/>
        <pc:sldMkLst>
          <pc:docMk/>
          <pc:sldMk cId="2881629458" sldId="2147483600"/>
        </pc:sldMkLst>
        <pc:spChg chg="mod ord">
          <ac:chgData name="友佳 杉浦" userId="16f6d6200656b49f" providerId="LiveId" clId="{D87000B0-0BA5-4066-BE32-066E82F852B4}" dt="2025-07-23T11:21:19.895" v="28536" actId="700"/>
          <ac:spMkLst>
            <pc:docMk/>
            <pc:sldMk cId="2881629458" sldId="2147483600"/>
            <ac:spMk id="2" creationId="{64B99672-26BF-246E-7FF7-365E37AA7BB8}"/>
          </ac:spMkLst>
        </pc:spChg>
        <pc:spChg chg="add mod">
          <ac:chgData name="友佳 杉浦" userId="16f6d6200656b49f" providerId="LiveId" clId="{D87000B0-0BA5-4066-BE32-066E82F852B4}" dt="2025-07-23T11:21:31.216" v="28546" actId="20577"/>
          <ac:spMkLst>
            <pc:docMk/>
            <pc:sldMk cId="2881629458" sldId="2147483600"/>
            <ac:spMk id="11" creationId="{51FA6CB3-424F-5915-49AE-1772573418BC}"/>
          </ac:spMkLst>
        </pc:spChg>
        <pc:spChg chg="add mod">
          <ac:chgData name="友佳 杉浦" userId="16f6d6200656b49f" providerId="LiveId" clId="{D87000B0-0BA5-4066-BE32-066E82F852B4}" dt="2025-07-23T11:24:48.464" v="28617" actId="403"/>
          <ac:spMkLst>
            <pc:docMk/>
            <pc:sldMk cId="2881629458" sldId="2147483600"/>
            <ac:spMk id="26" creationId="{AE5947CB-84F7-303B-8D72-214EB75E7180}"/>
          </ac:spMkLst>
        </pc:spChg>
        <pc:spChg chg="add mod">
          <ac:chgData name="友佳 杉浦" userId="16f6d6200656b49f" providerId="LiveId" clId="{D87000B0-0BA5-4066-BE32-066E82F852B4}" dt="2025-07-23T11:25:15.182" v="28641" actId="1076"/>
          <ac:spMkLst>
            <pc:docMk/>
            <pc:sldMk cId="2881629458" sldId="2147483600"/>
            <ac:spMk id="27" creationId="{A0DC6D75-5E40-72EB-9EE7-22C59CC17F85}"/>
          </ac:spMkLst>
        </pc:spChg>
        <pc:spChg chg="add mod">
          <ac:chgData name="友佳 杉浦" userId="16f6d6200656b49f" providerId="LiveId" clId="{D87000B0-0BA5-4066-BE32-066E82F852B4}" dt="2025-07-23T11:25:36.148" v="28657" actId="1035"/>
          <ac:spMkLst>
            <pc:docMk/>
            <pc:sldMk cId="2881629458" sldId="2147483600"/>
            <ac:spMk id="28" creationId="{987651CE-AAE3-1344-6CE5-0B26332247EE}"/>
          </ac:spMkLst>
        </pc:spChg>
        <pc:spChg chg="add mod">
          <ac:chgData name="友佳 杉浦" userId="16f6d6200656b49f" providerId="LiveId" clId="{D87000B0-0BA5-4066-BE32-066E82F852B4}" dt="2025-07-23T11:26:08.400" v="28696" actId="1035"/>
          <ac:spMkLst>
            <pc:docMk/>
            <pc:sldMk cId="2881629458" sldId="2147483600"/>
            <ac:spMk id="29" creationId="{5D70CBA6-9131-EBA5-377E-EEF052E407C6}"/>
          </ac:spMkLst>
        </pc:spChg>
        <pc:spChg chg="add mod">
          <ac:chgData name="友佳 杉浦" userId="16f6d6200656b49f" providerId="LiveId" clId="{D87000B0-0BA5-4066-BE32-066E82F852B4}" dt="2025-07-23T11:26:29.456" v="28726" actId="20577"/>
          <ac:spMkLst>
            <pc:docMk/>
            <pc:sldMk cId="2881629458" sldId="2147483600"/>
            <ac:spMk id="30" creationId="{3A026531-A9D8-7A0C-BF45-4FA5BED8FB99}"/>
          </ac:spMkLst>
        </pc:spChg>
        <pc:spChg chg="add mod">
          <ac:chgData name="友佳 杉浦" userId="16f6d6200656b49f" providerId="LiveId" clId="{D87000B0-0BA5-4066-BE32-066E82F852B4}" dt="2025-07-23T11:26:52.311" v="28752" actId="1038"/>
          <ac:spMkLst>
            <pc:docMk/>
            <pc:sldMk cId="2881629458" sldId="2147483600"/>
            <ac:spMk id="31" creationId="{A62142BE-CB33-2679-E48F-C9B5A8DBB4D4}"/>
          </ac:spMkLst>
        </pc:spChg>
        <pc:picChg chg="add mod">
          <ac:chgData name="友佳 杉浦" userId="16f6d6200656b49f" providerId="LiveId" clId="{D87000B0-0BA5-4066-BE32-066E82F852B4}" dt="2025-07-23T11:22:40.776" v="28577" actId="1036"/>
          <ac:picMkLst>
            <pc:docMk/>
            <pc:sldMk cId="2881629458" sldId="2147483600"/>
            <ac:picMk id="5" creationId="{8C4A6A26-6898-2368-D3A9-58E669A62802}"/>
          </ac:picMkLst>
        </pc:picChg>
        <pc:picChg chg="add mod">
          <ac:chgData name="友佳 杉浦" userId="16f6d6200656b49f" providerId="LiveId" clId="{D87000B0-0BA5-4066-BE32-066E82F852B4}" dt="2025-07-23T11:21:45.094" v="28547" actId="1076"/>
          <ac:picMkLst>
            <pc:docMk/>
            <pc:sldMk cId="2881629458" sldId="2147483600"/>
            <ac:picMk id="6" creationId="{FF7C4963-95AF-79C4-66B2-00839A90DD54}"/>
          </ac:picMkLst>
        </pc:picChg>
        <pc:picChg chg="add mod">
          <ac:chgData name="友佳 杉浦" userId="16f6d6200656b49f" providerId="LiveId" clId="{D87000B0-0BA5-4066-BE32-066E82F852B4}" dt="2025-07-23T11:21:51.274" v="28548" actId="1076"/>
          <ac:picMkLst>
            <pc:docMk/>
            <pc:sldMk cId="2881629458" sldId="2147483600"/>
            <ac:picMk id="7" creationId="{7963691E-C88E-B64E-B5CF-2C0E73B26596}"/>
          </ac:picMkLst>
        </pc:picChg>
        <pc:picChg chg="add mod">
          <ac:chgData name="友佳 杉浦" userId="16f6d6200656b49f" providerId="LiveId" clId="{D87000B0-0BA5-4066-BE32-066E82F852B4}" dt="2025-07-23T11:26:02.961" v="28689" actId="1036"/>
          <ac:picMkLst>
            <pc:docMk/>
            <pc:sldMk cId="2881629458" sldId="2147483600"/>
            <ac:picMk id="8" creationId="{DCF3615D-FED8-D6FC-1F34-66424F606816}"/>
          </ac:picMkLst>
        </pc:picChg>
        <pc:picChg chg="add mod">
          <ac:chgData name="友佳 杉浦" userId="16f6d6200656b49f" providerId="LiveId" clId="{D87000B0-0BA5-4066-BE32-066E82F852B4}" dt="2025-07-23T11:23:14.710" v="28583" actId="1035"/>
          <ac:picMkLst>
            <pc:docMk/>
            <pc:sldMk cId="2881629458" sldId="2147483600"/>
            <ac:picMk id="9" creationId="{B1A10001-86C5-0B20-2256-6266996D1596}"/>
          </ac:picMkLst>
        </pc:picChg>
        <pc:picChg chg="add mod">
          <ac:chgData name="友佳 杉浦" userId="16f6d6200656b49f" providerId="LiveId" clId="{D87000B0-0BA5-4066-BE32-066E82F852B4}" dt="2025-07-23T11:21:58.341" v="28550" actId="1076"/>
          <ac:picMkLst>
            <pc:docMk/>
            <pc:sldMk cId="2881629458" sldId="2147483600"/>
            <ac:picMk id="10" creationId="{A52DACEE-649B-05B6-257E-A09F70D2FCDB}"/>
          </ac:picMkLst>
        </pc:picChg>
        <pc:cxnChg chg="add mod">
          <ac:chgData name="友佳 杉浦" userId="16f6d6200656b49f" providerId="LiveId" clId="{D87000B0-0BA5-4066-BE32-066E82F852B4}" dt="2025-07-23T11:22:40.776" v="28577" actId="1036"/>
          <ac:cxnSpMkLst>
            <pc:docMk/>
            <pc:sldMk cId="2881629458" sldId="2147483600"/>
            <ac:cxnSpMk id="13" creationId="{FA8EFB9F-1F35-EFDF-8698-A1D7A65DAC9F}"/>
          </ac:cxnSpMkLst>
        </pc:cxnChg>
        <pc:cxnChg chg="add mod">
          <ac:chgData name="友佳 杉浦" userId="16f6d6200656b49f" providerId="LiveId" clId="{D87000B0-0BA5-4066-BE32-066E82F852B4}" dt="2025-07-23T11:26:02.961" v="28689" actId="1036"/>
          <ac:cxnSpMkLst>
            <pc:docMk/>
            <pc:sldMk cId="2881629458" sldId="2147483600"/>
            <ac:cxnSpMk id="15" creationId="{2F476953-3805-8843-E577-6F1FCF67F57E}"/>
          </ac:cxnSpMkLst>
        </pc:cxnChg>
        <pc:cxnChg chg="add mod">
          <ac:chgData name="友佳 杉浦" userId="16f6d6200656b49f" providerId="LiveId" clId="{D87000B0-0BA5-4066-BE32-066E82F852B4}" dt="2025-07-23T11:22:40.776" v="28577" actId="1036"/>
          <ac:cxnSpMkLst>
            <pc:docMk/>
            <pc:sldMk cId="2881629458" sldId="2147483600"/>
            <ac:cxnSpMk id="17" creationId="{63693CC4-EF78-C20B-7CA3-41435B7490FE}"/>
          </ac:cxnSpMkLst>
        </pc:cxnChg>
        <pc:cxnChg chg="add mod">
          <ac:chgData name="友佳 杉浦" userId="16f6d6200656b49f" providerId="LiveId" clId="{D87000B0-0BA5-4066-BE32-066E82F852B4}" dt="2025-07-23T11:23:14.710" v="28583" actId="1035"/>
          <ac:cxnSpMkLst>
            <pc:docMk/>
            <pc:sldMk cId="2881629458" sldId="2147483600"/>
            <ac:cxnSpMk id="19" creationId="{31656085-A7F7-6C67-541D-4094A56E550D}"/>
          </ac:cxnSpMkLst>
        </pc:cxnChg>
        <pc:cxnChg chg="add mod">
          <ac:chgData name="友佳 杉浦" userId="16f6d6200656b49f" providerId="LiveId" clId="{D87000B0-0BA5-4066-BE32-066E82F852B4}" dt="2025-07-23T11:26:02.961" v="28689" actId="1036"/>
          <ac:cxnSpMkLst>
            <pc:docMk/>
            <pc:sldMk cId="2881629458" sldId="2147483600"/>
            <ac:cxnSpMk id="21" creationId="{7B23A8D2-21B3-2F71-43E8-BBA308D608C2}"/>
          </ac:cxnSpMkLst>
        </pc:cxnChg>
        <pc:cxnChg chg="add mod">
          <ac:chgData name="友佳 杉浦" userId="16f6d6200656b49f" providerId="LiveId" clId="{D87000B0-0BA5-4066-BE32-066E82F852B4}" dt="2025-07-23T11:23:14.710" v="28583" actId="1035"/>
          <ac:cxnSpMkLst>
            <pc:docMk/>
            <pc:sldMk cId="2881629458" sldId="2147483600"/>
            <ac:cxnSpMk id="23" creationId="{DCB39C1D-ECDB-BA28-F9CB-10FE70ED246D}"/>
          </ac:cxnSpMkLst>
        </pc:cxnChg>
        <pc:cxnChg chg="add mod">
          <ac:chgData name="友佳 杉浦" userId="16f6d6200656b49f" providerId="LiveId" clId="{D87000B0-0BA5-4066-BE32-066E82F852B4}" dt="2025-07-23T11:23:38.279" v="28585" actId="692"/>
          <ac:cxnSpMkLst>
            <pc:docMk/>
            <pc:sldMk cId="2881629458" sldId="2147483600"/>
            <ac:cxnSpMk id="25" creationId="{8769C619-1623-E4DE-BE66-837FEAE72786}"/>
          </ac:cxnSpMkLst>
        </pc:cxnChg>
      </pc:sldChg>
      <pc:sldChg chg="modSp add mod modNotesTx">
        <pc:chgData name="友佳 杉浦" userId="16f6d6200656b49f" providerId="LiveId" clId="{D87000B0-0BA5-4066-BE32-066E82F852B4}" dt="2025-07-23T15:30:43.568" v="29782" actId="6549"/>
        <pc:sldMkLst>
          <pc:docMk/>
          <pc:sldMk cId="721406326" sldId="2147483602"/>
        </pc:sldMkLst>
        <pc:spChg chg="mod">
          <ac:chgData name="友佳 杉浦" userId="16f6d6200656b49f" providerId="LiveId" clId="{D87000B0-0BA5-4066-BE32-066E82F852B4}" dt="2025-07-23T11:12:19.715" v="28431"/>
          <ac:spMkLst>
            <pc:docMk/>
            <pc:sldMk cId="721406326" sldId="2147483602"/>
            <ac:spMk id="3" creationId="{42F7B429-88F5-D757-6B95-6539E8B89B1A}"/>
          </ac:spMkLst>
        </pc:spChg>
      </pc:sldChg>
      <pc:sldChg chg="modSp add mod modNotesTx">
        <pc:chgData name="友佳 杉浦" userId="16f6d6200656b49f" providerId="LiveId" clId="{D87000B0-0BA5-4066-BE32-066E82F852B4}" dt="2025-07-23T17:43:54.483" v="29811" actId="12789"/>
        <pc:sldMkLst>
          <pc:docMk/>
          <pc:sldMk cId="1092274586" sldId="2147483608"/>
        </pc:sldMkLst>
        <pc:spChg chg="mod">
          <ac:chgData name="友佳 杉浦" userId="16f6d6200656b49f" providerId="LiveId" clId="{D87000B0-0BA5-4066-BE32-066E82F852B4}" dt="2025-07-23T17:43:54.483" v="29811" actId="12789"/>
          <ac:spMkLst>
            <pc:docMk/>
            <pc:sldMk cId="1092274586" sldId="2147483608"/>
            <ac:spMk id="4" creationId="{C195C679-F8CF-6BFF-53BF-EB92229D0417}"/>
          </ac:spMkLst>
        </pc:spChg>
      </pc:sldChg>
      <pc:sldChg chg="modSp add mod modNotesTx">
        <pc:chgData name="友佳 杉浦" userId="16f6d6200656b49f" providerId="LiveId" clId="{D87000B0-0BA5-4066-BE32-066E82F852B4}" dt="2025-07-23T17:44:23.440" v="29813" actId="12789"/>
        <pc:sldMkLst>
          <pc:docMk/>
          <pc:sldMk cId="4206786776" sldId="2147483609"/>
        </pc:sldMkLst>
        <pc:spChg chg="mod">
          <ac:chgData name="友佳 杉浦" userId="16f6d6200656b49f" providerId="LiveId" clId="{D87000B0-0BA5-4066-BE32-066E82F852B4}" dt="2025-07-23T17:44:23.440" v="29813" actId="12789"/>
          <ac:spMkLst>
            <pc:docMk/>
            <pc:sldMk cId="4206786776" sldId="2147483609"/>
            <ac:spMk id="4" creationId="{E30809F9-823B-E385-9AD9-48467F3AA875}"/>
          </ac:spMkLst>
        </pc:spChg>
      </pc:sldChg>
      <pc:sldChg chg="modSp add mod modNotesTx">
        <pc:chgData name="友佳 杉浦" userId="16f6d6200656b49f" providerId="LiveId" clId="{D87000B0-0BA5-4066-BE32-066E82F852B4}" dt="2025-07-23T17:44:54.248" v="29815" actId="12789"/>
        <pc:sldMkLst>
          <pc:docMk/>
          <pc:sldMk cId="2557273297" sldId="2147483610"/>
        </pc:sldMkLst>
        <pc:spChg chg="mod">
          <ac:chgData name="友佳 杉浦" userId="16f6d6200656b49f" providerId="LiveId" clId="{D87000B0-0BA5-4066-BE32-066E82F852B4}" dt="2025-07-23T17:44:54.248" v="29815" actId="12789"/>
          <ac:spMkLst>
            <pc:docMk/>
            <pc:sldMk cId="2557273297" sldId="2147483610"/>
            <ac:spMk id="4" creationId="{F7FFFDD7-193B-203D-010C-54CA4348364D}"/>
          </ac:spMkLst>
        </pc:spChg>
      </pc:sldChg>
      <pc:sldChg chg="modSp add mod modNotesTx">
        <pc:chgData name="友佳 杉浦" userId="16f6d6200656b49f" providerId="LiveId" clId="{D87000B0-0BA5-4066-BE32-066E82F852B4}" dt="2025-07-23T17:45:16.331" v="29817" actId="12789"/>
        <pc:sldMkLst>
          <pc:docMk/>
          <pc:sldMk cId="589343268" sldId="2147483611"/>
        </pc:sldMkLst>
        <pc:spChg chg="mod">
          <ac:chgData name="友佳 杉浦" userId="16f6d6200656b49f" providerId="LiveId" clId="{D87000B0-0BA5-4066-BE32-066E82F852B4}" dt="2025-07-23T17:45:16.331" v="29817" actId="12789"/>
          <ac:spMkLst>
            <pc:docMk/>
            <pc:sldMk cId="589343268" sldId="2147483611"/>
            <ac:spMk id="4" creationId="{30CEAE7E-6338-0FA7-8417-FB0E845F7EC3}"/>
          </ac:spMkLst>
        </pc:spChg>
      </pc:sldChg>
      <pc:sldChg chg="modSp add mod modNotesTx">
        <pc:chgData name="友佳 杉浦" userId="16f6d6200656b49f" providerId="LiveId" clId="{D87000B0-0BA5-4066-BE32-066E82F852B4}" dt="2025-07-23T17:45:35.440" v="29819" actId="12789"/>
        <pc:sldMkLst>
          <pc:docMk/>
          <pc:sldMk cId="38253877" sldId="2147483612"/>
        </pc:sldMkLst>
        <pc:spChg chg="mod">
          <ac:chgData name="友佳 杉浦" userId="16f6d6200656b49f" providerId="LiveId" clId="{D87000B0-0BA5-4066-BE32-066E82F852B4}" dt="2025-07-23T17:45:35.440" v="29819" actId="12789"/>
          <ac:spMkLst>
            <pc:docMk/>
            <pc:sldMk cId="38253877" sldId="2147483612"/>
            <ac:spMk id="4" creationId="{ED9B5BF1-B3C6-024B-5C93-F62810288B78}"/>
          </ac:spMkLst>
        </pc:spChg>
      </pc:sldChg>
      <pc:sldChg chg="modSp add mod modNotesTx">
        <pc:chgData name="友佳 杉浦" userId="16f6d6200656b49f" providerId="LiveId" clId="{D87000B0-0BA5-4066-BE32-066E82F852B4}" dt="2025-07-23T17:46:01.084" v="29821" actId="12789"/>
        <pc:sldMkLst>
          <pc:docMk/>
          <pc:sldMk cId="3603607949" sldId="2147483613"/>
        </pc:sldMkLst>
        <pc:spChg chg="mod">
          <ac:chgData name="友佳 杉浦" userId="16f6d6200656b49f" providerId="LiveId" clId="{D87000B0-0BA5-4066-BE32-066E82F852B4}" dt="2025-07-23T17:46:01.084" v="29821" actId="12789"/>
          <ac:spMkLst>
            <pc:docMk/>
            <pc:sldMk cId="3603607949" sldId="2147483613"/>
            <ac:spMk id="4" creationId="{77944AC7-3B00-7491-6384-38ABA1663D41}"/>
          </ac:spMkLst>
        </pc:spChg>
      </pc:sldChg>
      <pc:sldChg chg="add del">
        <pc:chgData name="友佳 杉浦" userId="16f6d6200656b49f" providerId="LiveId" clId="{D87000B0-0BA5-4066-BE32-066E82F852B4}" dt="2025-07-23T09:11:27.676" v="24885" actId="2696"/>
        <pc:sldMkLst>
          <pc:docMk/>
          <pc:sldMk cId="1959290143" sldId="2147483614"/>
        </pc:sldMkLst>
      </pc:sldChg>
      <pc:sldChg chg="add del">
        <pc:chgData name="友佳 杉浦" userId="16f6d6200656b49f" providerId="LiveId" clId="{D87000B0-0BA5-4066-BE32-066E82F852B4}" dt="2025-07-23T09:11:31.672" v="24886" actId="2696"/>
        <pc:sldMkLst>
          <pc:docMk/>
          <pc:sldMk cId="659467760" sldId="2147483615"/>
        </pc:sldMkLst>
      </pc:sldChg>
      <pc:sldChg chg="modSp add mod modNotesTx">
        <pc:chgData name="友佳 杉浦" userId="16f6d6200656b49f" providerId="LiveId" clId="{D87000B0-0BA5-4066-BE32-066E82F852B4}" dt="2025-07-23T11:10:41.102" v="28418"/>
        <pc:sldMkLst>
          <pc:docMk/>
          <pc:sldMk cId="1461533884" sldId="2147483616"/>
        </pc:sldMkLst>
        <pc:spChg chg="mod">
          <ac:chgData name="友佳 杉浦" userId="16f6d6200656b49f" providerId="LiveId" clId="{D87000B0-0BA5-4066-BE32-066E82F852B4}" dt="2025-07-23T11:10:41.102" v="28418"/>
          <ac:spMkLst>
            <pc:docMk/>
            <pc:sldMk cId="1461533884" sldId="2147483616"/>
            <ac:spMk id="3" creationId="{AFD9B49E-2542-50E7-D3EC-D8670D38E843}"/>
          </ac:spMkLst>
        </pc:spChg>
      </pc:sldChg>
      <pc:sldChg chg="modSp add mod modNotesTx">
        <pc:chgData name="友佳 杉浦" userId="16f6d6200656b49f" providerId="LiveId" clId="{D87000B0-0BA5-4066-BE32-066E82F852B4}" dt="2025-07-23T11:10:46.936" v="28419"/>
        <pc:sldMkLst>
          <pc:docMk/>
          <pc:sldMk cId="3568531616" sldId="2147483617"/>
        </pc:sldMkLst>
        <pc:spChg chg="mod">
          <ac:chgData name="友佳 杉浦" userId="16f6d6200656b49f" providerId="LiveId" clId="{D87000B0-0BA5-4066-BE32-066E82F852B4}" dt="2025-07-23T11:10:46.936" v="28419"/>
          <ac:spMkLst>
            <pc:docMk/>
            <pc:sldMk cId="3568531616" sldId="2147483617"/>
            <ac:spMk id="3" creationId="{BCF3C4C8-E2FE-7D64-B103-E37B061357DE}"/>
          </ac:spMkLst>
        </pc:spChg>
      </pc:sldChg>
      <pc:sldChg chg="addSp delSp modSp add del mod modNotesTx">
        <pc:chgData name="友佳 杉浦" userId="16f6d6200656b49f" providerId="LiveId" clId="{D87000B0-0BA5-4066-BE32-066E82F852B4}" dt="2025-07-27T14:31:55.935" v="34058" actId="2696"/>
        <pc:sldMkLst>
          <pc:docMk/>
          <pc:sldMk cId="2222940276" sldId="2147483618"/>
        </pc:sldMkLst>
        <pc:spChg chg="del">
          <ac:chgData name="友佳 杉浦" userId="16f6d6200656b49f" providerId="LiveId" clId="{D87000B0-0BA5-4066-BE32-066E82F852B4}" dt="2025-07-27T11:55:12.186" v="33684" actId="478"/>
          <ac:spMkLst>
            <pc:docMk/>
            <pc:sldMk cId="2222940276" sldId="2147483618"/>
            <ac:spMk id="11" creationId="{E0F2CDD6-C6B3-72BB-9157-120467C79479}"/>
          </ac:spMkLst>
        </pc:spChg>
        <pc:picChg chg="add mod">
          <ac:chgData name="友佳 杉浦" userId="16f6d6200656b49f" providerId="LiveId" clId="{D87000B0-0BA5-4066-BE32-066E82F852B4}" dt="2025-07-27T11:55:19.364" v="33686" actId="692"/>
          <ac:picMkLst>
            <pc:docMk/>
            <pc:sldMk cId="2222940276" sldId="2147483618"/>
            <ac:picMk id="5" creationId="{B375897A-84DA-027E-183A-B8D16FF8A1AC}"/>
          </ac:picMkLst>
        </pc:picChg>
        <pc:picChg chg="add del">
          <ac:chgData name="友佳 杉浦" userId="16f6d6200656b49f" providerId="LiveId" clId="{D87000B0-0BA5-4066-BE32-066E82F852B4}" dt="2025-07-27T11:55:12.186" v="33684" actId="478"/>
          <ac:picMkLst>
            <pc:docMk/>
            <pc:sldMk cId="2222940276" sldId="2147483618"/>
            <ac:picMk id="6" creationId="{5A81E051-8433-7486-846F-284FA9B63BD1}"/>
          </ac:picMkLst>
        </pc:picChg>
        <pc:picChg chg="add del">
          <ac:chgData name="友佳 杉浦" userId="16f6d6200656b49f" providerId="LiveId" clId="{D87000B0-0BA5-4066-BE32-066E82F852B4}" dt="2025-07-27T11:54:49.481" v="33680" actId="478"/>
          <ac:picMkLst>
            <pc:docMk/>
            <pc:sldMk cId="2222940276" sldId="2147483618"/>
            <ac:picMk id="7" creationId="{81221347-F48D-C3AC-09D0-AEAC5A3F45B6}"/>
          </ac:picMkLst>
        </pc:picChg>
        <pc:picChg chg="add del">
          <ac:chgData name="友佳 杉浦" userId="16f6d6200656b49f" providerId="LiveId" clId="{D87000B0-0BA5-4066-BE32-066E82F852B4}" dt="2025-07-27T11:54:53.249" v="33681" actId="478"/>
          <ac:picMkLst>
            <pc:docMk/>
            <pc:sldMk cId="2222940276" sldId="2147483618"/>
            <ac:picMk id="8" creationId="{E8DB2503-D0BE-332E-3B9C-5D28FE614A52}"/>
          </ac:picMkLst>
        </pc:picChg>
        <pc:picChg chg="add del">
          <ac:chgData name="友佳 杉浦" userId="16f6d6200656b49f" providerId="LiveId" clId="{D87000B0-0BA5-4066-BE32-066E82F852B4}" dt="2025-07-27T11:54:53.249" v="33681" actId="478"/>
          <ac:picMkLst>
            <pc:docMk/>
            <pc:sldMk cId="2222940276" sldId="2147483618"/>
            <ac:picMk id="9" creationId="{BB0E4C92-ACE7-5951-8E17-CAC32B78C562}"/>
          </ac:picMkLst>
        </pc:picChg>
        <pc:picChg chg="add mod">
          <ac:chgData name="友佳 杉浦" userId="16f6d6200656b49f" providerId="LiveId" clId="{D87000B0-0BA5-4066-BE32-066E82F852B4}" dt="2025-07-27T11:55:34.348" v="33690" actId="1076"/>
          <ac:picMkLst>
            <pc:docMk/>
            <pc:sldMk cId="2222940276" sldId="2147483618"/>
            <ac:picMk id="12" creationId="{E9767A7F-1E6E-6B32-39D3-86C28031A984}"/>
          </ac:picMkLst>
        </pc:picChg>
        <pc:picChg chg="add mod">
          <ac:chgData name="友佳 杉浦" userId="16f6d6200656b49f" providerId="LiveId" clId="{D87000B0-0BA5-4066-BE32-066E82F852B4}" dt="2025-07-27T11:55:39.126" v="33691" actId="1076"/>
          <ac:picMkLst>
            <pc:docMk/>
            <pc:sldMk cId="2222940276" sldId="2147483618"/>
            <ac:picMk id="13" creationId="{6DEDD56D-2C41-25E5-4E89-AEADDB1DDEC6}"/>
          </ac:picMkLst>
        </pc:picChg>
        <pc:picChg chg="add mod">
          <ac:chgData name="友佳 杉浦" userId="16f6d6200656b49f" providerId="LiveId" clId="{D87000B0-0BA5-4066-BE32-066E82F852B4}" dt="2025-07-27T11:55:45.035" v="33692" actId="1076"/>
          <ac:picMkLst>
            <pc:docMk/>
            <pc:sldMk cId="2222940276" sldId="2147483618"/>
            <ac:picMk id="14" creationId="{179DC42C-C736-1CAD-D5D2-C83265EF9687}"/>
          </ac:picMkLst>
        </pc:picChg>
        <pc:picChg chg="add del">
          <ac:chgData name="友佳 杉浦" userId="16f6d6200656b49f" providerId="LiveId" clId="{D87000B0-0BA5-4066-BE32-066E82F852B4}" dt="2025-07-27T11:55:12.186" v="33684" actId="478"/>
          <ac:picMkLst>
            <pc:docMk/>
            <pc:sldMk cId="2222940276" sldId="2147483618"/>
            <ac:picMk id="29" creationId="{1E7D6C9C-D1C2-EF78-69D1-BB4293E30F0A}"/>
          </ac:picMkLst>
        </pc:picChg>
      </pc:sldChg>
      <pc:sldChg chg="new del">
        <pc:chgData name="友佳 杉浦" userId="16f6d6200656b49f" providerId="LiveId" clId="{D87000B0-0BA5-4066-BE32-066E82F852B4}" dt="2025-07-23T14:39:08.174" v="29609" actId="2696"/>
        <pc:sldMkLst>
          <pc:docMk/>
          <pc:sldMk cId="2786280741" sldId="2147483618"/>
        </pc:sldMkLst>
      </pc:sldChg>
      <pc:sldChg chg="modSp add mod">
        <pc:chgData name="友佳 杉浦" userId="16f6d6200656b49f" providerId="LiveId" clId="{D87000B0-0BA5-4066-BE32-066E82F852B4}" dt="2025-07-27T11:50:32.522" v="33612"/>
        <pc:sldMkLst>
          <pc:docMk/>
          <pc:sldMk cId="1053070382" sldId="2147483619"/>
        </pc:sldMkLst>
        <pc:spChg chg="mod">
          <ac:chgData name="友佳 杉浦" userId="16f6d6200656b49f" providerId="LiveId" clId="{D87000B0-0BA5-4066-BE32-066E82F852B4}" dt="2025-07-27T11:50:32.522" v="33612"/>
          <ac:spMkLst>
            <pc:docMk/>
            <pc:sldMk cId="1053070382" sldId="2147483619"/>
            <ac:spMk id="3" creationId="{4D2CB4F8-C836-E34C-394A-E514B8212D06}"/>
          </ac:spMkLst>
        </pc:spChg>
      </pc:sldChg>
      <pc:sldChg chg="add del">
        <pc:chgData name="友佳 杉浦" userId="16f6d6200656b49f" providerId="LiveId" clId="{D87000B0-0BA5-4066-BE32-066E82F852B4}" dt="2025-07-23T11:14:39.547" v="28449" actId="2696"/>
        <pc:sldMkLst>
          <pc:docMk/>
          <pc:sldMk cId="3998942052" sldId="2147483619"/>
        </pc:sldMkLst>
      </pc:sldChg>
      <pc:sldChg chg="add del">
        <pc:chgData name="友佳 杉浦" userId="16f6d6200656b49f" providerId="LiveId" clId="{D87000B0-0BA5-4066-BE32-066E82F852B4}" dt="2025-07-23T11:16:15.744" v="28463" actId="2696"/>
        <pc:sldMkLst>
          <pc:docMk/>
          <pc:sldMk cId="4103614279" sldId="2147483619"/>
        </pc:sldMkLst>
      </pc:sldChg>
      <pc:sldChg chg="modSp add mod">
        <pc:chgData name="友佳 杉浦" userId="16f6d6200656b49f" providerId="LiveId" clId="{D87000B0-0BA5-4066-BE32-066E82F852B4}" dt="2025-07-27T11:50:39.373" v="33613"/>
        <pc:sldMkLst>
          <pc:docMk/>
          <pc:sldMk cId="2506667952" sldId="2147483620"/>
        </pc:sldMkLst>
        <pc:spChg chg="mod">
          <ac:chgData name="友佳 杉浦" userId="16f6d6200656b49f" providerId="LiveId" clId="{D87000B0-0BA5-4066-BE32-066E82F852B4}" dt="2025-07-27T11:50:39.373" v="33613"/>
          <ac:spMkLst>
            <pc:docMk/>
            <pc:sldMk cId="2506667952" sldId="2147483620"/>
            <ac:spMk id="3" creationId="{CD475521-0C62-C871-9D05-A3246143CA08}"/>
          </ac:spMkLst>
        </pc:spChg>
        <pc:spChg chg="mod">
          <ac:chgData name="友佳 杉浦" userId="16f6d6200656b49f" providerId="LiveId" clId="{D87000B0-0BA5-4066-BE32-066E82F852B4}" dt="2025-07-27T11:13:37.235" v="32030" actId="20577"/>
          <ac:spMkLst>
            <pc:docMk/>
            <pc:sldMk cId="2506667952" sldId="2147483620"/>
            <ac:spMk id="33" creationId="{DB22EB5F-7605-490D-D239-4A3A23670AC4}"/>
          </ac:spMkLst>
        </pc:spChg>
      </pc:sldChg>
      <pc:sldChg chg="modSp add mod">
        <pc:chgData name="友佳 杉浦" userId="16f6d6200656b49f" providerId="LiveId" clId="{D87000B0-0BA5-4066-BE32-066E82F852B4}" dt="2025-07-27T11:51:20.441" v="33617"/>
        <pc:sldMkLst>
          <pc:docMk/>
          <pc:sldMk cId="1469820008" sldId="2147483621"/>
        </pc:sldMkLst>
        <pc:spChg chg="mod">
          <ac:chgData name="友佳 杉浦" userId="16f6d6200656b49f" providerId="LiveId" clId="{D87000B0-0BA5-4066-BE32-066E82F852B4}" dt="2025-07-27T11:51:20.441" v="33617"/>
          <ac:spMkLst>
            <pc:docMk/>
            <pc:sldMk cId="1469820008" sldId="2147483621"/>
            <ac:spMk id="4" creationId="{D16EC9CC-43B8-767F-CB6B-8B3E86792A85}"/>
          </ac:spMkLst>
        </pc:spChg>
      </pc:sldChg>
      <pc:sldChg chg="modSp add mod modNotesTx">
        <pc:chgData name="友佳 杉浦" userId="16f6d6200656b49f" providerId="LiveId" clId="{D87000B0-0BA5-4066-BE32-066E82F852B4}" dt="2025-07-27T11:52:04.424" v="33655" actId="20577"/>
        <pc:sldMkLst>
          <pc:docMk/>
          <pc:sldMk cId="386918661" sldId="2147483622"/>
        </pc:sldMkLst>
        <pc:spChg chg="mod">
          <ac:chgData name="友佳 杉浦" userId="16f6d6200656b49f" providerId="LiveId" clId="{D87000B0-0BA5-4066-BE32-066E82F852B4}" dt="2025-07-27T10:15:46.325" v="29835"/>
          <ac:spMkLst>
            <pc:docMk/>
            <pc:sldMk cId="386918661" sldId="2147483622"/>
            <ac:spMk id="4" creationId="{081CC862-FA05-BA2D-1AFB-7723A391823C}"/>
          </ac:spMkLst>
        </pc:spChg>
      </pc:sldChg>
      <pc:sldChg chg="add del">
        <pc:chgData name="友佳 杉浦" userId="16f6d6200656b49f" providerId="LiveId" clId="{D87000B0-0BA5-4066-BE32-066E82F852B4}" dt="2025-07-27T10:15:17.383" v="29832"/>
        <pc:sldMkLst>
          <pc:docMk/>
          <pc:sldMk cId="1229260522" sldId="2147483622"/>
        </pc:sldMkLst>
      </pc:sldChg>
      <pc:sldChg chg="add">
        <pc:chgData name="友佳 杉浦" userId="16f6d6200656b49f" providerId="LiveId" clId="{D87000B0-0BA5-4066-BE32-066E82F852B4}" dt="2025-07-27T14:31:47.023" v="34057"/>
        <pc:sldMkLst>
          <pc:docMk/>
          <pc:sldMk cId="744083333" sldId="214748362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e2431\AppData\Roaming\Microsoft\Excel\&#26666;&#20385;&#28436;&#32722;311795801811241288\&#26666;&#20385;&#28436;&#32722;((Autorecovered-311796553649627805)).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38100" cap="rnd">
              <a:noFill/>
              <a:round/>
            </a:ln>
            <a:effectLst/>
          </c:spPr>
          <c:marker>
            <c:symbol val="circle"/>
            <c:size val="5"/>
            <c:spPr>
              <a:solidFill>
                <a:schemeClr val="bg1">
                  <a:lumMod val="50000"/>
                </a:schemeClr>
              </a:solidFill>
              <a:ln w="9525">
                <a:solidFill>
                  <a:schemeClr val="bg1">
                    <a:lumMod val="50000"/>
                  </a:schemeClr>
                </a:solidFill>
              </a:ln>
              <a:effectLst/>
            </c:spPr>
          </c:marker>
          <c:xVal>
            <c:numRef>
              <c:f>Sheet7!$H$3:$H$7</c:f>
              <c:numCache>
                <c:formatCode>General</c:formatCode>
                <c:ptCount val="5"/>
                <c:pt idx="0">
                  <c:v>50</c:v>
                </c:pt>
                <c:pt idx="1">
                  <c:v>60</c:v>
                </c:pt>
                <c:pt idx="2">
                  <c:v>70</c:v>
                </c:pt>
                <c:pt idx="3">
                  <c:v>80</c:v>
                </c:pt>
                <c:pt idx="4">
                  <c:v>90</c:v>
                </c:pt>
              </c:numCache>
            </c:numRef>
          </c:xVal>
          <c:yVal>
            <c:numRef>
              <c:f>Sheet7!$I$3:$I$7</c:f>
              <c:numCache>
                <c:formatCode>General</c:formatCode>
                <c:ptCount val="5"/>
                <c:pt idx="0">
                  <c:v>40</c:v>
                </c:pt>
                <c:pt idx="1">
                  <c:v>70</c:v>
                </c:pt>
                <c:pt idx="2">
                  <c:v>90</c:v>
                </c:pt>
                <c:pt idx="3">
                  <c:v>60</c:v>
                </c:pt>
                <c:pt idx="4">
                  <c:v>100</c:v>
                </c:pt>
              </c:numCache>
            </c:numRef>
          </c:yVal>
          <c:smooth val="0"/>
          <c:extLst>
            <c:ext xmlns:c16="http://schemas.microsoft.com/office/drawing/2014/chart" uri="{C3380CC4-5D6E-409C-BE32-E72D297353CC}">
              <c16:uniqueId val="{00000000-6955-417E-A1FA-BEC9314D9E3C}"/>
            </c:ext>
          </c:extLst>
        </c:ser>
        <c:dLbls>
          <c:showLegendKey val="0"/>
          <c:showVal val="0"/>
          <c:showCatName val="0"/>
          <c:showSerName val="0"/>
          <c:showPercent val="0"/>
          <c:showBubbleSize val="0"/>
        </c:dLbls>
        <c:axId val="1007351104"/>
        <c:axId val="1007351584"/>
      </c:scatterChart>
      <c:valAx>
        <c:axId val="1007351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007351584"/>
        <c:crosses val="autoZero"/>
        <c:crossBetween val="midCat"/>
        <c:majorUnit val="25"/>
      </c:valAx>
      <c:valAx>
        <c:axId val="100735158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007351104"/>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38100" cap="rnd">
              <a:noFill/>
              <a:round/>
            </a:ln>
            <a:effectLst/>
          </c:spPr>
          <c:marker>
            <c:symbol val="circle"/>
            <c:size val="5"/>
            <c:spPr>
              <a:solidFill>
                <a:schemeClr val="bg1">
                  <a:lumMod val="50000"/>
                </a:schemeClr>
              </a:solidFill>
              <a:ln w="9525">
                <a:solidFill>
                  <a:schemeClr val="bg1">
                    <a:lumMod val="50000"/>
                  </a:schemeClr>
                </a:solidFill>
              </a:ln>
              <a:effectLst/>
            </c:spPr>
          </c:marker>
          <c:xVal>
            <c:numRef>
              <c:f>Sheet7!$H$3:$H$7</c:f>
              <c:numCache>
                <c:formatCode>General</c:formatCode>
                <c:ptCount val="5"/>
                <c:pt idx="0">
                  <c:v>50</c:v>
                </c:pt>
                <c:pt idx="1">
                  <c:v>60</c:v>
                </c:pt>
                <c:pt idx="2">
                  <c:v>70</c:v>
                </c:pt>
                <c:pt idx="3">
                  <c:v>80</c:v>
                </c:pt>
                <c:pt idx="4">
                  <c:v>90</c:v>
                </c:pt>
              </c:numCache>
            </c:numRef>
          </c:xVal>
          <c:yVal>
            <c:numRef>
              <c:f>Sheet7!$I$3:$I$7</c:f>
              <c:numCache>
                <c:formatCode>General</c:formatCode>
                <c:ptCount val="5"/>
                <c:pt idx="0">
                  <c:v>40</c:v>
                </c:pt>
                <c:pt idx="1">
                  <c:v>70</c:v>
                </c:pt>
                <c:pt idx="2">
                  <c:v>90</c:v>
                </c:pt>
                <c:pt idx="3">
                  <c:v>60</c:v>
                </c:pt>
                <c:pt idx="4">
                  <c:v>100</c:v>
                </c:pt>
              </c:numCache>
            </c:numRef>
          </c:yVal>
          <c:smooth val="0"/>
          <c:extLst>
            <c:ext xmlns:c16="http://schemas.microsoft.com/office/drawing/2014/chart" uri="{C3380CC4-5D6E-409C-BE32-E72D297353CC}">
              <c16:uniqueId val="{00000000-5624-407C-95A5-1A7F84090743}"/>
            </c:ext>
          </c:extLst>
        </c:ser>
        <c:dLbls>
          <c:showLegendKey val="0"/>
          <c:showVal val="0"/>
          <c:showCatName val="0"/>
          <c:showSerName val="0"/>
          <c:showPercent val="0"/>
          <c:showBubbleSize val="0"/>
        </c:dLbls>
        <c:axId val="1007351104"/>
        <c:axId val="1007351584"/>
      </c:scatterChart>
      <c:valAx>
        <c:axId val="1007351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007351584"/>
        <c:crosses val="autoZero"/>
        <c:crossBetween val="midCat"/>
        <c:majorUnit val="25"/>
      </c:valAx>
      <c:valAx>
        <c:axId val="100735158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007351104"/>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38100" cap="rnd">
              <a:noFill/>
              <a:round/>
            </a:ln>
            <a:effectLst/>
          </c:spPr>
          <c:marker>
            <c:symbol val="circle"/>
            <c:size val="5"/>
            <c:spPr>
              <a:solidFill>
                <a:schemeClr val="bg1">
                  <a:lumMod val="50000"/>
                </a:schemeClr>
              </a:solidFill>
              <a:ln w="9525">
                <a:solidFill>
                  <a:schemeClr val="bg1">
                    <a:lumMod val="50000"/>
                  </a:schemeClr>
                </a:solidFill>
              </a:ln>
              <a:effectLst/>
            </c:spPr>
          </c:marker>
          <c:xVal>
            <c:numRef>
              <c:f>Sheet7!$H$3:$H$7</c:f>
              <c:numCache>
                <c:formatCode>General</c:formatCode>
                <c:ptCount val="5"/>
                <c:pt idx="0">
                  <c:v>50</c:v>
                </c:pt>
                <c:pt idx="1">
                  <c:v>60</c:v>
                </c:pt>
                <c:pt idx="2">
                  <c:v>70</c:v>
                </c:pt>
                <c:pt idx="3">
                  <c:v>80</c:v>
                </c:pt>
                <c:pt idx="4">
                  <c:v>90</c:v>
                </c:pt>
              </c:numCache>
            </c:numRef>
          </c:xVal>
          <c:yVal>
            <c:numRef>
              <c:f>Sheet7!$I$3:$I$7</c:f>
              <c:numCache>
                <c:formatCode>General</c:formatCode>
                <c:ptCount val="5"/>
                <c:pt idx="0">
                  <c:v>40</c:v>
                </c:pt>
                <c:pt idx="1">
                  <c:v>70</c:v>
                </c:pt>
                <c:pt idx="2">
                  <c:v>90</c:v>
                </c:pt>
                <c:pt idx="3">
                  <c:v>60</c:v>
                </c:pt>
                <c:pt idx="4">
                  <c:v>100</c:v>
                </c:pt>
              </c:numCache>
            </c:numRef>
          </c:yVal>
          <c:smooth val="0"/>
          <c:extLst>
            <c:ext xmlns:c16="http://schemas.microsoft.com/office/drawing/2014/chart" uri="{C3380CC4-5D6E-409C-BE32-E72D297353CC}">
              <c16:uniqueId val="{00000000-EE8F-4FB3-A1FB-27E7048D3B0E}"/>
            </c:ext>
          </c:extLst>
        </c:ser>
        <c:dLbls>
          <c:showLegendKey val="0"/>
          <c:showVal val="0"/>
          <c:showCatName val="0"/>
          <c:showSerName val="0"/>
          <c:showPercent val="0"/>
          <c:showBubbleSize val="0"/>
        </c:dLbls>
        <c:axId val="1007351104"/>
        <c:axId val="1007351584"/>
      </c:scatterChart>
      <c:valAx>
        <c:axId val="1007351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007351584"/>
        <c:crosses val="autoZero"/>
        <c:crossBetween val="midCat"/>
        <c:majorUnit val="25"/>
      </c:valAx>
      <c:valAx>
        <c:axId val="100735158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007351104"/>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38100" cap="rnd">
              <a:noFill/>
              <a:round/>
            </a:ln>
            <a:effectLst/>
          </c:spPr>
          <c:marker>
            <c:symbol val="circle"/>
            <c:size val="5"/>
            <c:spPr>
              <a:solidFill>
                <a:schemeClr val="bg1">
                  <a:lumMod val="50000"/>
                </a:schemeClr>
              </a:solidFill>
              <a:ln w="9525">
                <a:solidFill>
                  <a:schemeClr val="bg1">
                    <a:lumMod val="50000"/>
                  </a:schemeClr>
                </a:solidFill>
              </a:ln>
              <a:effectLst/>
            </c:spPr>
          </c:marker>
          <c:trendline>
            <c:spPr>
              <a:ln w="19050" cap="rnd">
                <a:solidFill>
                  <a:schemeClr val="tx1"/>
                </a:solidFill>
                <a:prstDash val="sysDot"/>
              </a:ln>
              <a:effectLst/>
            </c:spPr>
            <c:trendlineType val="linear"/>
            <c:dispRSqr val="0"/>
            <c:dispEq val="1"/>
            <c:trendlineLbl>
              <c:layout>
                <c:manualLayout>
                  <c:x val="-0.26966343602561038"/>
                  <c:y val="2.8733735932441783E-2"/>
                </c:manualLayout>
              </c:layout>
              <c:numFmt formatCode="General" sourceLinked="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ja-JP"/>
                </a:p>
              </c:txPr>
            </c:trendlineLbl>
          </c:trendline>
          <c:xVal>
            <c:numRef>
              <c:f>Sheet7!$H$3:$H$7</c:f>
              <c:numCache>
                <c:formatCode>General</c:formatCode>
                <c:ptCount val="5"/>
                <c:pt idx="0">
                  <c:v>50</c:v>
                </c:pt>
                <c:pt idx="1">
                  <c:v>60</c:v>
                </c:pt>
                <c:pt idx="2">
                  <c:v>70</c:v>
                </c:pt>
                <c:pt idx="3">
                  <c:v>80</c:v>
                </c:pt>
                <c:pt idx="4">
                  <c:v>90</c:v>
                </c:pt>
              </c:numCache>
            </c:numRef>
          </c:xVal>
          <c:yVal>
            <c:numRef>
              <c:f>Sheet7!$I$3:$I$7</c:f>
              <c:numCache>
                <c:formatCode>General</c:formatCode>
                <c:ptCount val="5"/>
                <c:pt idx="0">
                  <c:v>40</c:v>
                </c:pt>
                <c:pt idx="1">
                  <c:v>70</c:v>
                </c:pt>
                <c:pt idx="2">
                  <c:v>90</c:v>
                </c:pt>
                <c:pt idx="3">
                  <c:v>60</c:v>
                </c:pt>
                <c:pt idx="4">
                  <c:v>100</c:v>
                </c:pt>
              </c:numCache>
            </c:numRef>
          </c:yVal>
          <c:smooth val="0"/>
          <c:extLst>
            <c:ext xmlns:c16="http://schemas.microsoft.com/office/drawing/2014/chart" uri="{C3380CC4-5D6E-409C-BE32-E72D297353CC}">
              <c16:uniqueId val="{00000001-FBE4-4E6C-A2FB-42EC9DC7D5EC}"/>
            </c:ext>
          </c:extLst>
        </c:ser>
        <c:dLbls>
          <c:showLegendKey val="0"/>
          <c:showVal val="0"/>
          <c:showCatName val="0"/>
          <c:showSerName val="0"/>
          <c:showPercent val="0"/>
          <c:showBubbleSize val="0"/>
        </c:dLbls>
        <c:axId val="1007351104"/>
        <c:axId val="1007351584"/>
      </c:scatterChart>
      <c:valAx>
        <c:axId val="1007351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007351584"/>
        <c:crosses val="autoZero"/>
        <c:crossBetween val="midCat"/>
        <c:majorUnit val="25"/>
      </c:valAx>
      <c:valAx>
        <c:axId val="100735158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007351104"/>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eiryo UI" panose="020B0604030504040204" pitchFamily="50" charset="-128"/>
                <a:ea typeface="Meiryo UI" panose="020B0604030504040204" pitchFamily="50" charset="-128"/>
                <a:cs typeface="+mn-cs"/>
              </a:defRPr>
            </a:pPr>
            <a:r>
              <a:rPr lang="ja-JP"/>
              <a:t>年平均株価（終値）</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title>
    <c:autoTitleDeleted val="0"/>
    <c:plotArea>
      <c:layout/>
      <c:scatterChart>
        <c:scatterStyle val="lineMarker"/>
        <c:varyColors val="0"/>
        <c:ser>
          <c:idx val="0"/>
          <c:order val="0"/>
          <c:tx>
            <c:strRef>
              <c:f>マイクロソフト株!$B$2</c:f>
              <c:strCache>
                <c:ptCount val="1"/>
                <c:pt idx="0">
                  <c:v>終値</c:v>
                </c:pt>
              </c:strCache>
            </c:strRef>
          </c:tx>
          <c:spPr>
            <a:ln w="19050" cap="rnd">
              <a:solidFill>
                <a:schemeClr val="bg1">
                  <a:lumMod val="50000"/>
                </a:schemeClr>
              </a:solidFill>
              <a:round/>
            </a:ln>
            <a:effectLst/>
          </c:spPr>
          <c:marker>
            <c:symbol val="circle"/>
            <c:size val="5"/>
            <c:spPr>
              <a:solidFill>
                <a:schemeClr val="bg1">
                  <a:lumMod val="50000"/>
                </a:schemeClr>
              </a:solidFill>
              <a:ln w="9525">
                <a:solidFill>
                  <a:schemeClr val="bg1">
                    <a:lumMod val="50000"/>
                  </a:schemeClr>
                </a:solidFill>
              </a:ln>
              <a:effectLst/>
            </c:spPr>
          </c:marker>
          <c:xVal>
            <c:numRef>
              <c:f>マイクロソフト株!$A$3:$A$41</c:f>
              <c:numCache>
                <c:formatCode>General</c:formatCode>
                <c:ptCount val="39"/>
                <c:pt idx="0">
                  <c:v>1986</c:v>
                </c:pt>
                <c:pt idx="1">
                  <c:v>1987</c:v>
                </c:pt>
                <c:pt idx="2">
                  <c:v>1988</c:v>
                </c:pt>
                <c:pt idx="3">
                  <c:v>1989</c:v>
                </c:pt>
                <c:pt idx="4">
                  <c:v>1990</c:v>
                </c:pt>
                <c:pt idx="5">
                  <c:v>1991</c:v>
                </c:pt>
                <c:pt idx="6">
                  <c:v>1992</c:v>
                </c:pt>
                <c:pt idx="7">
                  <c:v>1993</c:v>
                </c:pt>
                <c:pt idx="8">
                  <c:v>1994</c:v>
                </c:pt>
                <c:pt idx="9">
                  <c:v>1995</c:v>
                </c:pt>
                <c:pt idx="10">
                  <c:v>1996</c:v>
                </c:pt>
                <c:pt idx="11">
                  <c:v>1997</c:v>
                </c:pt>
                <c:pt idx="12">
                  <c:v>1998</c:v>
                </c:pt>
                <c:pt idx="13">
                  <c:v>1999</c:v>
                </c:pt>
                <c:pt idx="14">
                  <c:v>2000</c:v>
                </c:pt>
                <c:pt idx="15">
                  <c:v>2001</c:v>
                </c:pt>
                <c:pt idx="16">
                  <c:v>2002</c:v>
                </c:pt>
                <c:pt idx="17">
                  <c:v>2003</c:v>
                </c:pt>
                <c:pt idx="18">
                  <c:v>2004</c:v>
                </c:pt>
                <c:pt idx="19">
                  <c:v>2005</c:v>
                </c:pt>
                <c:pt idx="20">
                  <c:v>2006</c:v>
                </c:pt>
                <c:pt idx="21">
                  <c:v>2007</c:v>
                </c:pt>
                <c:pt idx="22">
                  <c:v>2008</c:v>
                </c:pt>
                <c:pt idx="23">
                  <c:v>2009</c:v>
                </c:pt>
                <c:pt idx="24">
                  <c:v>2010</c:v>
                </c:pt>
                <c:pt idx="25">
                  <c:v>2011</c:v>
                </c:pt>
                <c:pt idx="26">
                  <c:v>2012</c:v>
                </c:pt>
                <c:pt idx="27">
                  <c:v>2013</c:v>
                </c:pt>
                <c:pt idx="28">
                  <c:v>2014</c:v>
                </c:pt>
                <c:pt idx="29">
                  <c:v>2015</c:v>
                </c:pt>
                <c:pt idx="30">
                  <c:v>2016</c:v>
                </c:pt>
                <c:pt idx="31">
                  <c:v>2017</c:v>
                </c:pt>
                <c:pt idx="32">
                  <c:v>2018</c:v>
                </c:pt>
                <c:pt idx="33">
                  <c:v>2019</c:v>
                </c:pt>
                <c:pt idx="34">
                  <c:v>2020</c:v>
                </c:pt>
                <c:pt idx="35">
                  <c:v>2021</c:v>
                </c:pt>
                <c:pt idx="36">
                  <c:v>2022</c:v>
                </c:pt>
                <c:pt idx="37">
                  <c:v>2023</c:v>
                </c:pt>
                <c:pt idx="38">
                  <c:v>2024</c:v>
                </c:pt>
              </c:numCache>
            </c:numRef>
          </c:xVal>
          <c:yVal>
            <c:numRef>
              <c:f>マイクロソフト株!$B$3:$B$41</c:f>
              <c:numCache>
                <c:formatCode>General</c:formatCode>
                <c:ptCount val="39"/>
                <c:pt idx="0">
                  <c:v>0.17</c:v>
                </c:pt>
                <c:pt idx="1">
                  <c:v>0.38</c:v>
                </c:pt>
                <c:pt idx="2">
                  <c:v>0.37</c:v>
                </c:pt>
                <c:pt idx="3">
                  <c:v>0.6</c:v>
                </c:pt>
                <c:pt idx="4">
                  <c:v>1.05</c:v>
                </c:pt>
                <c:pt idx="5">
                  <c:v>2.3199999999999998</c:v>
                </c:pt>
                <c:pt idx="6">
                  <c:v>2.67</c:v>
                </c:pt>
                <c:pt idx="7">
                  <c:v>2.52</c:v>
                </c:pt>
                <c:pt idx="8">
                  <c:v>3.82</c:v>
                </c:pt>
                <c:pt idx="9">
                  <c:v>5.48</c:v>
                </c:pt>
                <c:pt idx="10">
                  <c:v>10.33</c:v>
                </c:pt>
                <c:pt idx="11">
                  <c:v>16.16</c:v>
                </c:pt>
                <c:pt idx="12">
                  <c:v>34.67</c:v>
                </c:pt>
                <c:pt idx="13">
                  <c:v>58.38</c:v>
                </c:pt>
                <c:pt idx="14">
                  <c:v>21.69</c:v>
                </c:pt>
                <c:pt idx="15">
                  <c:v>33.130000000000003</c:v>
                </c:pt>
                <c:pt idx="16">
                  <c:v>25.85</c:v>
                </c:pt>
                <c:pt idx="17">
                  <c:v>27.37</c:v>
                </c:pt>
                <c:pt idx="18">
                  <c:v>26.72</c:v>
                </c:pt>
                <c:pt idx="19">
                  <c:v>26.15</c:v>
                </c:pt>
                <c:pt idx="20">
                  <c:v>29.86</c:v>
                </c:pt>
                <c:pt idx="21">
                  <c:v>35.6</c:v>
                </c:pt>
                <c:pt idx="22">
                  <c:v>19.440000000000001</c:v>
                </c:pt>
                <c:pt idx="23">
                  <c:v>30.48</c:v>
                </c:pt>
                <c:pt idx="24">
                  <c:v>27.91</c:v>
                </c:pt>
                <c:pt idx="25">
                  <c:v>25.96</c:v>
                </c:pt>
                <c:pt idx="26">
                  <c:v>26.71</c:v>
                </c:pt>
                <c:pt idx="27">
                  <c:v>37.409999999999997</c:v>
                </c:pt>
                <c:pt idx="28">
                  <c:v>46.45</c:v>
                </c:pt>
                <c:pt idx="29">
                  <c:v>55.48</c:v>
                </c:pt>
                <c:pt idx="30">
                  <c:v>62.14</c:v>
                </c:pt>
                <c:pt idx="31">
                  <c:v>85.54</c:v>
                </c:pt>
                <c:pt idx="32">
                  <c:v>101.57</c:v>
                </c:pt>
                <c:pt idx="33">
                  <c:v>157.69999999999999</c:v>
                </c:pt>
                <c:pt idx="34">
                  <c:v>222.42</c:v>
                </c:pt>
                <c:pt idx="35">
                  <c:v>336.32</c:v>
                </c:pt>
                <c:pt idx="36">
                  <c:v>239.82</c:v>
                </c:pt>
                <c:pt idx="37">
                  <c:v>376.04</c:v>
                </c:pt>
                <c:pt idx="38">
                  <c:v>421.5</c:v>
                </c:pt>
              </c:numCache>
            </c:numRef>
          </c:yVal>
          <c:smooth val="0"/>
          <c:extLst>
            <c:ext xmlns:c16="http://schemas.microsoft.com/office/drawing/2014/chart" uri="{C3380CC4-5D6E-409C-BE32-E72D297353CC}">
              <c16:uniqueId val="{00000000-337D-4980-9DD8-2EBEAD438AA0}"/>
            </c:ext>
          </c:extLst>
        </c:ser>
        <c:dLbls>
          <c:showLegendKey val="0"/>
          <c:showVal val="0"/>
          <c:showCatName val="0"/>
          <c:showSerName val="0"/>
          <c:showPercent val="0"/>
          <c:showBubbleSize val="0"/>
        </c:dLbls>
        <c:axId val="1377530320"/>
        <c:axId val="1881425103"/>
      </c:scatterChart>
      <c:valAx>
        <c:axId val="13775303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r>
                  <a:rPr lang="ja-JP"/>
                  <a:t>西暦</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881425103"/>
        <c:crosses val="autoZero"/>
        <c:crossBetween val="midCat"/>
      </c:valAx>
      <c:valAx>
        <c:axId val="18814251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r>
                  <a:rPr lang="ja-JP"/>
                  <a:t>株価（</a:t>
                </a:r>
                <a:r>
                  <a:rPr lang="en-US"/>
                  <a:t>USD</a:t>
                </a:r>
                <a:r>
                  <a:rPr lang="ja-JP"/>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3775303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ysClr val="windowText" lastClr="000000"/>
                </a:solidFill>
                <a:latin typeface="Verdana" panose="020B0604030504040204" pitchFamily="34" charset="0"/>
                <a:ea typeface="Verdana" panose="020B0604030504040204" pitchFamily="34" charset="0"/>
                <a:cs typeface="+mn-cs"/>
              </a:defRPr>
            </a:pPr>
            <a:r>
              <a:rPr lang="ja-JP" sz="1100"/>
              <a:t>投資シミュレーション結果（</a:t>
            </a:r>
            <a:r>
              <a:rPr lang="en-US" sz="1100"/>
              <a:t>MS</a:t>
            </a:r>
            <a:r>
              <a:rPr lang="ja-JP" sz="1100"/>
              <a:t>株式、期間</a:t>
            </a:r>
            <a:r>
              <a:rPr lang="en-US" sz="1100"/>
              <a:t>30</a:t>
            </a:r>
            <a:r>
              <a:rPr lang="ja-JP" sz="1100"/>
              <a:t>年）</a:t>
            </a:r>
            <a:endParaRPr lang="en-US" sz="1100"/>
          </a:p>
          <a:p>
            <a:pPr>
              <a:defRPr sz="1100"/>
            </a:pPr>
            <a:r>
              <a:rPr lang="ja-JP" sz="1100"/>
              <a:t>投資ペース：当初</a:t>
            </a:r>
            <a:r>
              <a:rPr lang="en-US" sz="1100"/>
              <a:t>4</a:t>
            </a:r>
            <a:r>
              <a:rPr lang="ja-JP" sz="1100"/>
              <a:t>年間月</a:t>
            </a:r>
            <a:r>
              <a:rPr lang="en-US" sz="1100"/>
              <a:t>2</a:t>
            </a:r>
            <a:r>
              <a:rPr lang="ja-JP" sz="1100"/>
              <a:t>万円、以後月</a:t>
            </a:r>
            <a:r>
              <a:rPr lang="en-US" sz="1100"/>
              <a:t>5</a:t>
            </a:r>
            <a:r>
              <a:rPr lang="ja-JP" sz="1100"/>
              <a:t>万円</a:t>
            </a:r>
          </a:p>
        </c:rich>
      </c:tx>
      <c:overlay val="0"/>
      <c:spPr>
        <a:noFill/>
        <a:ln>
          <a:noFill/>
        </a:ln>
        <a:effectLst/>
      </c:spPr>
      <c:txPr>
        <a:bodyPr rot="0" spcFirstLastPara="1" vertOverflow="ellipsis" vert="horz" wrap="square" anchor="ctr" anchorCtr="1"/>
        <a:lstStyle/>
        <a:p>
          <a:pPr>
            <a:defRPr sz="1100" b="0" i="0" u="none" strike="noStrike" kern="1200" spc="0" baseline="0">
              <a:solidFill>
                <a:sysClr val="windowText" lastClr="000000"/>
              </a:solidFill>
              <a:latin typeface="Verdana" panose="020B0604030504040204" pitchFamily="34" charset="0"/>
              <a:ea typeface="Verdana" panose="020B0604030504040204" pitchFamily="34" charset="0"/>
              <a:cs typeface="+mn-cs"/>
            </a:defRPr>
          </a:pPr>
          <a:endParaRPr lang="en-US"/>
        </a:p>
      </c:txPr>
    </c:title>
    <c:autoTitleDeleted val="0"/>
    <c:plotArea>
      <c:layout>
        <c:manualLayout>
          <c:layoutTarget val="inner"/>
          <c:xMode val="edge"/>
          <c:yMode val="edge"/>
          <c:x val="7.8875624417915499E-2"/>
          <c:y val="0.18215063005565743"/>
          <c:w val="0.85066259047609472"/>
          <c:h val="0.66778195518353001"/>
        </c:manualLayout>
      </c:layout>
      <c:barChart>
        <c:barDir val="col"/>
        <c:grouping val="stacked"/>
        <c:varyColors val="0"/>
        <c:ser>
          <c:idx val="6"/>
          <c:order val="2"/>
          <c:tx>
            <c:strRef>
              <c:f>グラフ!$G$1</c:f>
              <c:strCache>
                <c:ptCount val="1"/>
                <c:pt idx="0">
                  <c:v>累計投資金額</c:v>
                </c:pt>
              </c:strCache>
            </c:strRef>
          </c:tx>
          <c:spPr>
            <a:solidFill>
              <a:srgbClr val="DDDDDD"/>
            </a:solidFill>
            <a:ln>
              <a:noFill/>
            </a:ln>
            <a:effectLst/>
          </c:spPr>
          <c:invertIfNegative val="0"/>
          <c:dLbls>
            <c:spPr>
              <a:noFill/>
              <a:ln>
                <a:noFill/>
              </a:ln>
              <a:effectLst/>
            </c:spPr>
            <c:txPr>
              <a:bodyPr rot="0" spcFirstLastPara="1" vertOverflow="ellipsis" vert="horz"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グラフ!$A$2:$A$32</c:f>
              <c:numCache>
                <c:formatCode>General</c:formatCode>
                <c:ptCount val="31"/>
                <c:pt idx="0">
                  <c:v>2025</c:v>
                </c:pt>
                <c:pt idx="1">
                  <c:v>2026</c:v>
                </c:pt>
                <c:pt idx="2">
                  <c:v>2027</c:v>
                </c:pt>
                <c:pt idx="3">
                  <c:v>2028</c:v>
                </c:pt>
                <c:pt idx="4">
                  <c:v>2029</c:v>
                </c:pt>
                <c:pt idx="5">
                  <c:v>2030</c:v>
                </c:pt>
                <c:pt idx="6">
                  <c:v>2031</c:v>
                </c:pt>
                <c:pt idx="7">
                  <c:v>2032</c:v>
                </c:pt>
                <c:pt idx="8">
                  <c:v>2033</c:v>
                </c:pt>
                <c:pt idx="9">
                  <c:v>2034</c:v>
                </c:pt>
                <c:pt idx="10">
                  <c:v>2035</c:v>
                </c:pt>
                <c:pt idx="11">
                  <c:v>2036</c:v>
                </c:pt>
                <c:pt idx="12">
                  <c:v>2037</c:v>
                </c:pt>
                <c:pt idx="13">
                  <c:v>2038</c:v>
                </c:pt>
                <c:pt idx="14">
                  <c:v>2039</c:v>
                </c:pt>
                <c:pt idx="15">
                  <c:v>2040</c:v>
                </c:pt>
                <c:pt idx="16">
                  <c:v>2041</c:v>
                </c:pt>
                <c:pt idx="17">
                  <c:v>2042</c:v>
                </c:pt>
                <c:pt idx="18">
                  <c:v>2043</c:v>
                </c:pt>
                <c:pt idx="19">
                  <c:v>2044</c:v>
                </c:pt>
                <c:pt idx="20">
                  <c:v>2045</c:v>
                </c:pt>
                <c:pt idx="21">
                  <c:v>2046</c:v>
                </c:pt>
                <c:pt idx="22">
                  <c:v>2047</c:v>
                </c:pt>
                <c:pt idx="23">
                  <c:v>2048</c:v>
                </c:pt>
                <c:pt idx="24">
                  <c:v>2049</c:v>
                </c:pt>
                <c:pt idx="25">
                  <c:v>2050</c:v>
                </c:pt>
                <c:pt idx="26">
                  <c:v>2051</c:v>
                </c:pt>
                <c:pt idx="27">
                  <c:v>2052</c:v>
                </c:pt>
                <c:pt idx="28">
                  <c:v>2053</c:v>
                </c:pt>
                <c:pt idx="29">
                  <c:v>2054</c:v>
                </c:pt>
                <c:pt idx="30">
                  <c:v>2055</c:v>
                </c:pt>
              </c:numCache>
            </c:numRef>
          </c:cat>
          <c:val>
            <c:numRef>
              <c:f>グラフ!$G$2:$G$32</c:f>
              <c:numCache>
                <c:formatCode>#,##0_);[Red]\(#,##0\)</c:formatCode>
                <c:ptCount val="31"/>
                <c:pt idx="0">
                  <c:v>24</c:v>
                </c:pt>
                <c:pt idx="1">
                  <c:v>48</c:v>
                </c:pt>
                <c:pt idx="2">
                  <c:v>72</c:v>
                </c:pt>
                <c:pt idx="3">
                  <c:v>96</c:v>
                </c:pt>
                <c:pt idx="4">
                  <c:v>156</c:v>
                </c:pt>
                <c:pt idx="5">
                  <c:v>216</c:v>
                </c:pt>
                <c:pt idx="6">
                  <c:v>276</c:v>
                </c:pt>
                <c:pt idx="7">
                  <c:v>336</c:v>
                </c:pt>
                <c:pt idx="8">
                  <c:v>396</c:v>
                </c:pt>
                <c:pt idx="9">
                  <c:v>456</c:v>
                </c:pt>
                <c:pt idx="10">
                  <c:v>516</c:v>
                </c:pt>
                <c:pt idx="11">
                  <c:v>576</c:v>
                </c:pt>
                <c:pt idx="12">
                  <c:v>636</c:v>
                </c:pt>
                <c:pt idx="13">
                  <c:v>696</c:v>
                </c:pt>
                <c:pt idx="14">
                  <c:v>756</c:v>
                </c:pt>
                <c:pt idx="15">
                  <c:v>816</c:v>
                </c:pt>
                <c:pt idx="16">
                  <c:v>876</c:v>
                </c:pt>
                <c:pt idx="17">
                  <c:v>936</c:v>
                </c:pt>
                <c:pt idx="18">
                  <c:v>996</c:v>
                </c:pt>
                <c:pt idx="19">
                  <c:v>1056</c:v>
                </c:pt>
                <c:pt idx="20">
                  <c:v>1116</c:v>
                </c:pt>
                <c:pt idx="21">
                  <c:v>1176</c:v>
                </c:pt>
                <c:pt idx="22">
                  <c:v>1236</c:v>
                </c:pt>
                <c:pt idx="23">
                  <c:v>1296</c:v>
                </c:pt>
                <c:pt idx="24">
                  <c:v>1356</c:v>
                </c:pt>
                <c:pt idx="25">
                  <c:v>1416</c:v>
                </c:pt>
                <c:pt idx="26">
                  <c:v>1476</c:v>
                </c:pt>
                <c:pt idx="27">
                  <c:v>1536</c:v>
                </c:pt>
                <c:pt idx="28">
                  <c:v>1596</c:v>
                </c:pt>
                <c:pt idx="29">
                  <c:v>1656</c:v>
                </c:pt>
                <c:pt idx="30">
                  <c:v>1716</c:v>
                </c:pt>
              </c:numCache>
            </c:numRef>
          </c:val>
          <c:extLst>
            <c:ext xmlns:c16="http://schemas.microsoft.com/office/drawing/2014/chart" uri="{C3380CC4-5D6E-409C-BE32-E72D297353CC}">
              <c16:uniqueId val="{00000000-8A7A-4A0C-8591-BF2BC4581544}"/>
            </c:ext>
          </c:extLst>
        </c:ser>
        <c:ser>
          <c:idx val="9"/>
          <c:order val="3"/>
          <c:tx>
            <c:strRef>
              <c:f>グラフ!$J$1</c:f>
              <c:strCache>
                <c:ptCount val="1"/>
                <c:pt idx="0">
                  <c:v>含み損益</c:v>
                </c:pt>
              </c:strCache>
            </c:strRef>
          </c:tx>
          <c:spPr>
            <a:solidFill>
              <a:srgbClr val="FF8B8B"/>
            </a:solidFill>
            <a:ln>
              <a:noFill/>
            </a:ln>
            <a:effectLst/>
          </c:spPr>
          <c:invertIfNegative val="0"/>
          <c:dLbls>
            <c:spPr>
              <a:noFill/>
              <a:ln>
                <a:noFill/>
              </a:ln>
              <a:effectLst/>
            </c:spPr>
            <c:txPr>
              <a:bodyPr rot="0" spcFirstLastPara="1" vertOverflow="ellipsis" vert="horz"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グラフ!$A$2:$A$32</c:f>
              <c:numCache>
                <c:formatCode>General</c:formatCode>
                <c:ptCount val="31"/>
                <c:pt idx="0">
                  <c:v>2025</c:v>
                </c:pt>
                <c:pt idx="1">
                  <c:v>2026</c:v>
                </c:pt>
                <c:pt idx="2">
                  <c:v>2027</c:v>
                </c:pt>
                <c:pt idx="3">
                  <c:v>2028</c:v>
                </c:pt>
                <c:pt idx="4">
                  <c:v>2029</c:v>
                </c:pt>
                <c:pt idx="5">
                  <c:v>2030</c:v>
                </c:pt>
                <c:pt idx="6">
                  <c:v>2031</c:v>
                </c:pt>
                <c:pt idx="7">
                  <c:v>2032</c:v>
                </c:pt>
                <c:pt idx="8">
                  <c:v>2033</c:v>
                </c:pt>
                <c:pt idx="9">
                  <c:v>2034</c:v>
                </c:pt>
                <c:pt idx="10">
                  <c:v>2035</c:v>
                </c:pt>
                <c:pt idx="11">
                  <c:v>2036</c:v>
                </c:pt>
                <c:pt idx="12">
                  <c:v>2037</c:v>
                </c:pt>
                <c:pt idx="13">
                  <c:v>2038</c:v>
                </c:pt>
                <c:pt idx="14">
                  <c:v>2039</c:v>
                </c:pt>
                <c:pt idx="15">
                  <c:v>2040</c:v>
                </c:pt>
                <c:pt idx="16">
                  <c:v>2041</c:v>
                </c:pt>
                <c:pt idx="17">
                  <c:v>2042</c:v>
                </c:pt>
                <c:pt idx="18">
                  <c:v>2043</c:v>
                </c:pt>
                <c:pt idx="19">
                  <c:v>2044</c:v>
                </c:pt>
                <c:pt idx="20">
                  <c:v>2045</c:v>
                </c:pt>
                <c:pt idx="21">
                  <c:v>2046</c:v>
                </c:pt>
                <c:pt idx="22">
                  <c:v>2047</c:v>
                </c:pt>
                <c:pt idx="23">
                  <c:v>2048</c:v>
                </c:pt>
                <c:pt idx="24">
                  <c:v>2049</c:v>
                </c:pt>
                <c:pt idx="25">
                  <c:v>2050</c:v>
                </c:pt>
                <c:pt idx="26">
                  <c:v>2051</c:v>
                </c:pt>
                <c:pt idx="27">
                  <c:v>2052</c:v>
                </c:pt>
                <c:pt idx="28">
                  <c:v>2053</c:v>
                </c:pt>
                <c:pt idx="29">
                  <c:v>2054</c:v>
                </c:pt>
                <c:pt idx="30">
                  <c:v>2055</c:v>
                </c:pt>
              </c:numCache>
            </c:numRef>
          </c:cat>
          <c:val>
            <c:numRef>
              <c:f>グラフ!$J$2:$J$32</c:f>
              <c:numCache>
                <c:formatCode>#,##0_);[Red]\(#,##0\)</c:formatCode>
                <c:ptCount val="31"/>
                <c:pt idx="0">
                  <c:v>0</c:v>
                </c:pt>
                <c:pt idx="1">
                  <c:v>0.29543900780010546</c:v>
                </c:pt>
                <c:pt idx="2">
                  <c:v>0.88272440639505589</c:v>
                </c:pt>
                <c:pt idx="3">
                  <c:v>1.7583499034083161</c:v>
                </c:pt>
                <c:pt idx="4">
                  <c:v>83.129795642688038</c:v>
                </c:pt>
                <c:pt idx="5">
                  <c:v>84.679065001259119</c:v>
                </c:pt>
                <c:pt idx="6">
                  <c:v>86.614558901270016</c:v>
                </c:pt>
                <c:pt idx="7">
                  <c:v>88.933807087335708</c:v>
                </c:pt>
                <c:pt idx="8">
                  <c:v>91.634370702284684</c:v>
                </c:pt>
                <c:pt idx="9">
                  <c:v>94.713841692313963</c:v>
                </c:pt>
                <c:pt idx="10">
                  <c:v>496.27232674254458</c:v>
                </c:pt>
                <c:pt idx="11">
                  <c:v>499.94608014720984</c:v>
                </c:pt>
                <c:pt idx="12">
                  <c:v>503.83679900760717</c:v>
                </c:pt>
                <c:pt idx="13">
                  <c:v>507.94370158376432</c:v>
                </c:pt>
                <c:pt idx="14">
                  <c:v>512.26601174880034</c:v>
                </c:pt>
                <c:pt idx="15">
                  <c:v>516.80295892868094</c:v>
                </c:pt>
                <c:pt idx="16">
                  <c:v>521.55377804284922</c:v>
                </c:pt>
                <c:pt idx="17">
                  <c:v>526.51770944568148</c:v>
                </c:pt>
                <c:pt idx="18">
                  <c:v>531.69399886878477</c:v>
                </c:pt>
                <c:pt idx="19">
                  <c:v>537.08189736409395</c:v>
                </c:pt>
                <c:pt idx="20">
                  <c:v>542.68066124779148</c:v>
                </c:pt>
                <c:pt idx="21">
                  <c:v>548.48955204499021</c:v>
                </c:pt>
                <c:pt idx="22">
                  <c:v>554.50783643520208</c:v>
                </c:pt>
                <c:pt idx="23">
                  <c:v>560.73478619855268</c:v>
                </c:pt>
                <c:pt idx="24">
                  <c:v>567.1696781627611</c:v>
                </c:pt>
                <c:pt idx="25">
                  <c:v>573.81179415083716</c:v>
                </c:pt>
                <c:pt idx="26">
                  <c:v>580.66042092949328</c:v>
                </c:pt>
                <c:pt idx="27">
                  <c:v>587.71485015828648</c:v>
                </c:pt>
                <c:pt idx="28">
                  <c:v>594.97437833943422</c:v>
                </c:pt>
                <c:pt idx="29">
                  <c:v>602.43830676832931</c:v>
                </c:pt>
                <c:pt idx="30">
                  <c:v>610.10594148470545</c:v>
                </c:pt>
              </c:numCache>
            </c:numRef>
          </c:val>
          <c:extLst>
            <c:ext xmlns:c16="http://schemas.microsoft.com/office/drawing/2014/chart" uri="{C3380CC4-5D6E-409C-BE32-E72D297353CC}">
              <c16:uniqueId val="{00000001-8A7A-4A0C-8591-BF2BC4581544}"/>
            </c:ext>
          </c:extLst>
        </c:ser>
        <c:ser>
          <c:idx val="8"/>
          <c:order val="4"/>
          <c:tx>
            <c:strRef>
              <c:f>グラフ!$I$1</c:f>
              <c:strCache>
                <c:ptCount val="1"/>
                <c:pt idx="0">
                  <c:v>時価金額</c:v>
                </c:pt>
              </c:strCache>
            </c:strRef>
          </c:tx>
          <c:spPr>
            <a:noFill/>
            <a:ln>
              <a:noFill/>
            </a:ln>
            <a:effectLst/>
          </c:spPr>
          <c:invertIfNegative val="0"/>
          <c:dLbls>
            <c:spPr>
              <a:noFill/>
              <a:ln>
                <a:noFill/>
              </a:ln>
              <a:effectLst/>
            </c:spPr>
            <c:txPr>
              <a:bodyPr rot="0" spcFirstLastPara="1" vertOverflow="ellipsis" vert="horz"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グラフ!$A$2:$A$32</c:f>
              <c:numCache>
                <c:formatCode>General</c:formatCode>
                <c:ptCount val="31"/>
                <c:pt idx="0">
                  <c:v>2025</c:v>
                </c:pt>
                <c:pt idx="1">
                  <c:v>2026</c:v>
                </c:pt>
                <c:pt idx="2">
                  <c:v>2027</c:v>
                </c:pt>
                <c:pt idx="3">
                  <c:v>2028</c:v>
                </c:pt>
                <c:pt idx="4">
                  <c:v>2029</c:v>
                </c:pt>
                <c:pt idx="5">
                  <c:v>2030</c:v>
                </c:pt>
                <c:pt idx="6">
                  <c:v>2031</c:v>
                </c:pt>
                <c:pt idx="7">
                  <c:v>2032</c:v>
                </c:pt>
                <c:pt idx="8">
                  <c:v>2033</c:v>
                </c:pt>
                <c:pt idx="9">
                  <c:v>2034</c:v>
                </c:pt>
                <c:pt idx="10">
                  <c:v>2035</c:v>
                </c:pt>
                <c:pt idx="11">
                  <c:v>2036</c:v>
                </c:pt>
                <c:pt idx="12">
                  <c:v>2037</c:v>
                </c:pt>
                <c:pt idx="13">
                  <c:v>2038</c:v>
                </c:pt>
                <c:pt idx="14">
                  <c:v>2039</c:v>
                </c:pt>
                <c:pt idx="15">
                  <c:v>2040</c:v>
                </c:pt>
                <c:pt idx="16">
                  <c:v>2041</c:v>
                </c:pt>
                <c:pt idx="17">
                  <c:v>2042</c:v>
                </c:pt>
                <c:pt idx="18">
                  <c:v>2043</c:v>
                </c:pt>
                <c:pt idx="19">
                  <c:v>2044</c:v>
                </c:pt>
                <c:pt idx="20">
                  <c:v>2045</c:v>
                </c:pt>
                <c:pt idx="21">
                  <c:v>2046</c:v>
                </c:pt>
                <c:pt idx="22">
                  <c:v>2047</c:v>
                </c:pt>
                <c:pt idx="23">
                  <c:v>2048</c:v>
                </c:pt>
                <c:pt idx="24">
                  <c:v>2049</c:v>
                </c:pt>
                <c:pt idx="25">
                  <c:v>2050</c:v>
                </c:pt>
                <c:pt idx="26">
                  <c:v>2051</c:v>
                </c:pt>
                <c:pt idx="27">
                  <c:v>2052</c:v>
                </c:pt>
                <c:pt idx="28">
                  <c:v>2053</c:v>
                </c:pt>
                <c:pt idx="29">
                  <c:v>2054</c:v>
                </c:pt>
                <c:pt idx="30">
                  <c:v>2055</c:v>
                </c:pt>
              </c:numCache>
            </c:numRef>
          </c:cat>
          <c:val>
            <c:numRef>
              <c:f>グラフ!$I$2:$I$32</c:f>
              <c:numCache>
                <c:formatCode>#,##0_);[Red]\(#,##0\)</c:formatCode>
                <c:ptCount val="31"/>
                <c:pt idx="0">
                  <c:v>24</c:v>
                </c:pt>
                <c:pt idx="1">
                  <c:v>48.295439007800105</c:v>
                </c:pt>
                <c:pt idx="2">
                  <c:v>72.882724406395056</c:v>
                </c:pt>
                <c:pt idx="3">
                  <c:v>97.758349903408316</c:v>
                </c:pt>
                <c:pt idx="4">
                  <c:v>239.12979564268804</c:v>
                </c:pt>
                <c:pt idx="5">
                  <c:v>300.67906500125912</c:v>
                </c:pt>
                <c:pt idx="6">
                  <c:v>362.61455890127002</c:v>
                </c:pt>
                <c:pt idx="7">
                  <c:v>424.93380708733571</c:v>
                </c:pt>
                <c:pt idx="8">
                  <c:v>487.63437070228468</c:v>
                </c:pt>
                <c:pt idx="9">
                  <c:v>550.71384169231396</c:v>
                </c:pt>
                <c:pt idx="10">
                  <c:v>1012.2723267425446</c:v>
                </c:pt>
                <c:pt idx="11">
                  <c:v>1075.9460801472098</c:v>
                </c:pt>
                <c:pt idx="12">
                  <c:v>1139.8367990076072</c:v>
                </c:pt>
                <c:pt idx="13">
                  <c:v>1203.9437015837643</c:v>
                </c:pt>
                <c:pt idx="14">
                  <c:v>1268.2660117488003</c:v>
                </c:pt>
                <c:pt idx="15">
                  <c:v>1332.8029589286809</c:v>
                </c:pt>
                <c:pt idx="16">
                  <c:v>1397.5537780428492</c:v>
                </c:pt>
                <c:pt idx="17">
                  <c:v>1462.5177094456815</c:v>
                </c:pt>
                <c:pt idx="18">
                  <c:v>1527.6939988687848</c:v>
                </c:pt>
                <c:pt idx="19">
                  <c:v>1593.0818973640939</c:v>
                </c:pt>
                <c:pt idx="20">
                  <c:v>1658.6806612477915</c:v>
                </c:pt>
                <c:pt idx="21">
                  <c:v>1724.4895520449902</c:v>
                </c:pt>
                <c:pt idx="22">
                  <c:v>1790.5078364352021</c:v>
                </c:pt>
                <c:pt idx="23">
                  <c:v>1856.7347861985527</c:v>
                </c:pt>
                <c:pt idx="24">
                  <c:v>1923.1696781627611</c:v>
                </c:pt>
                <c:pt idx="25">
                  <c:v>1989.8117941508372</c:v>
                </c:pt>
                <c:pt idx="26">
                  <c:v>2056.6604209294933</c:v>
                </c:pt>
                <c:pt idx="27">
                  <c:v>2123.7148501582865</c:v>
                </c:pt>
                <c:pt idx="28">
                  <c:v>2190.9743783394342</c:v>
                </c:pt>
                <c:pt idx="29">
                  <c:v>2258.4383067683293</c:v>
                </c:pt>
                <c:pt idx="30">
                  <c:v>2326.1059414847055</c:v>
                </c:pt>
              </c:numCache>
            </c:numRef>
          </c:val>
          <c:extLst>
            <c:ext xmlns:c16="http://schemas.microsoft.com/office/drawing/2014/chart" uri="{C3380CC4-5D6E-409C-BE32-E72D297353CC}">
              <c16:uniqueId val="{00000002-8A7A-4A0C-8591-BF2BC4581544}"/>
            </c:ext>
          </c:extLst>
        </c:ser>
        <c:dLbls>
          <c:showLegendKey val="0"/>
          <c:showVal val="0"/>
          <c:showCatName val="0"/>
          <c:showSerName val="0"/>
          <c:showPercent val="0"/>
          <c:showBubbleSize val="0"/>
        </c:dLbls>
        <c:gapWidth val="150"/>
        <c:overlap val="100"/>
        <c:axId val="785565144"/>
        <c:axId val="785571984"/>
      </c:barChart>
      <c:lineChart>
        <c:grouping val="standard"/>
        <c:varyColors val="0"/>
        <c:ser>
          <c:idx val="2"/>
          <c:order val="1"/>
          <c:tx>
            <c:strRef>
              <c:f>グラフ!$C$1</c:f>
              <c:strCache>
                <c:ptCount val="1"/>
                <c:pt idx="0">
                  <c:v>株価(左軸)</c:v>
                </c:pt>
              </c:strCache>
            </c:strRef>
          </c:tx>
          <c:spPr>
            <a:ln w="28575" cap="rnd">
              <a:solidFill>
                <a:schemeClr val="accent1">
                  <a:lumMod val="50000"/>
                </a:schemeClr>
              </a:solidFill>
              <a:round/>
            </a:ln>
            <a:effectLst/>
          </c:spPr>
          <c:marker>
            <c:symbol val="circle"/>
            <c:size val="7"/>
            <c:spPr>
              <a:solidFill>
                <a:schemeClr val="bg1"/>
              </a:solidFill>
              <a:ln w="15875">
                <a:solidFill>
                  <a:schemeClr val="accent1">
                    <a:lumMod val="50000"/>
                  </a:schemeClr>
                </a:solidFill>
              </a:ln>
              <a:effectLst/>
            </c:spPr>
          </c:marker>
          <c:dLbls>
            <c:spPr>
              <a:noFill/>
              <a:ln>
                <a:noFill/>
              </a:ln>
              <a:effectLst/>
            </c:spPr>
            <c:txPr>
              <a:bodyPr rot="0" spcFirstLastPara="1" vertOverflow="ellipsis" vert="horz"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グラフ!$A$2:$A$32</c:f>
              <c:numCache>
                <c:formatCode>General</c:formatCode>
                <c:ptCount val="31"/>
                <c:pt idx="0">
                  <c:v>2025</c:v>
                </c:pt>
                <c:pt idx="1">
                  <c:v>2026</c:v>
                </c:pt>
                <c:pt idx="2">
                  <c:v>2027</c:v>
                </c:pt>
                <c:pt idx="3">
                  <c:v>2028</c:v>
                </c:pt>
                <c:pt idx="4">
                  <c:v>2029</c:v>
                </c:pt>
                <c:pt idx="5">
                  <c:v>2030</c:v>
                </c:pt>
                <c:pt idx="6">
                  <c:v>2031</c:v>
                </c:pt>
                <c:pt idx="7">
                  <c:v>2032</c:v>
                </c:pt>
                <c:pt idx="8">
                  <c:v>2033</c:v>
                </c:pt>
                <c:pt idx="9">
                  <c:v>2034</c:v>
                </c:pt>
                <c:pt idx="10">
                  <c:v>2035</c:v>
                </c:pt>
                <c:pt idx="11">
                  <c:v>2036</c:v>
                </c:pt>
                <c:pt idx="12">
                  <c:v>2037</c:v>
                </c:pt>
                <c:pt idx="13">
                  <c:v>2038</c:v>
                </c:pt>
                <c:pt idx="14">
                  <c:v>2039</c:v>
                </c:pt>
                <c:pt idx="15">
                  <c:v>2040</c:v>
                </c:pt>
                <c:pt idx="16">
                  <c:v>2041</c:v>
                </c:pt>
                <c:pt idx="17">
                  <c:v>2042</c:v>
                </c:pt>
                <c:pt idx="18">
                  <c:v>2043</c:v>
                </c:pt>
                <c:pt idx="19">
                  <c:v>2044</c:v>
                </c:pt>
                <c:pt idx="20">
                  <c:v>2045</c:v>
                </c:pt>
                <c:pt idx="21">
                  <c:v>2046</c:v>
                </c:pt>
                <c:pt idx="22">
                  <c:v>2047</c:v>
                </c:pt>
                <c:pt idx="23">
                  <c:v>2048</c:v>
                </c:pt>
                <c:pt idx="24">
                  <c:v>2049</c:v>
                </c:pt>
                <c:pt idx="25">
                  <c:v>2050</c:v>
                </c:pt>
                <c:pt idx="26">
                  <c:v>2051</c:v>
                </c:pt>
                <c:pt idx="27">
                  <c:v>2052</c:v>
                </c:pt>
                <c:pt idx="28">
                  <c:v>2053</c:v>
                </c:pt>
                <c:pt idx="29">
                  <c:v>2054</c:v>
                </c:pt>
                <c:pt idx="30">
                  <c:v>2055</c:v>
                </c:pt>
              </c:numCache>
            </c:numRef>
          </c:cat>
          <c:val>
            <c:numRef>
              <c:f>グラフ!$C$2:$C$32</c:f>
              <c:numCache>
                <c:formatCode>#,##0_);[Red]\(#,##0\)</c:formatCode>
                <c:ptCount val="31"/>
                <c:pt idx="0">
                  <c:v>325.03417532637411</c:v>
                </c:pt>
                <c:pt idx="1">
                  <c:v>329.03533258718869</c:v>
                </c:pt>
                <c:pt idx="2">
                  <c:v>333.03648984800321</c:v>
                </c:pt>
                <c:pt idx="3">
                  <c:v>337.03764710881944</c:v>
                </c:pt>
                <c:pt idx="4">
                  <c:v>617.57880436963399</c:v>
                </c:pt>
                <c:pt idx="5">
                  <c:v>621.57996163044857</c:v>
                </c:pt>
                <c:pt idx="6">
                  <c:v>625.58111889126315</c:v>
                </c:pt>
                <c:pt idx="7">
                  <c:v>629.58227615207932</c:v>
                </c:pt>
                <c:pt idx="8">
                  <c:v>633.5834334128939</c:v>
                </c:pt>
                <c:pt idx="9">
                  <c:v>637.58459067370836</c:v>
                </c:pt>
                <c:pt idx="10">
                  <c:v>1102.485747934523</c:v>
                </c:pt>
                <c:pt idx="11">
                  <c:v>1106.4869051953392</c:v>
                </c:pt>
                <c:pt idx="12">
                  <c:v>1110.4880624561538</c:v>
                </c:pt>
                <c:pt idx="13">
                  <c:v>1114.4892197169684</c:v>
                </c:pt>
                <c:pt idx="14">
                  <c:v>1118.4903769777845</c:v>
                </c:pt>
                <c:pt idx="15">
                  <c:v>1122.4915342385991</c:v>
                </c:pt>
                <c:pt idx="16">
                  <c:v>1126.4926914994137</c:v>
                </c:pt>
                <c:pt idx="17">
                  <c:v>1130.4938487602283</c:v>
                </c:pt>
                <c:pt idx="18">
                  <c:v>1134.4950060210444</c:v>
                </c:pt>
                <c:pt idx="19">
                  <c:v>1138.496163281859</c:v>
                </c:pt>
                <c:pt idx="20">
                  <c:v>1142.4973205426736</c:v>
                </c:pt>
                <c:pt idx="21">
                  <c:v>1146.4984778034882</c:v>
                </c:pt>
                <c:pt idx="22">
                  <c:v>1150.4996350643044</c:v>
                </c:pt>
                <c:pt idx="23">
                  <c:v>1154.5007923251189</c:v>
                </c:pt>
                <c:pt idx="24">
                  <c:v>1158.5019495859335</c:v>
                </c:pt>
                <c:pt idx="25">
                  <c:v>1162.5031068467497</c:v>
                </c:pt>
                <c:pt idx="26">
                  <c:v>1166.5042641075643</c:v>
                </c:pt>
                <c:pt idx="27">
                  <c:v>1170.5054213683788</c:v>
                </c:pt>
                <c:pt idx="28">
                  <c:v>1174.5065786291932</c:v>
                </c:pt>
                <c:pt idx="29">
                  <c:v>1178.5077358900094</c:v>
                </c:pt>
                <c:pt idx="30">
                  <c:v>1182.508893150824</c:v>
                </c:pt>
              </c:numCache>
            </c:numRef>
          </c:val>
          <c:smooth val="0"/>
          <c:extLst>
            <c:ext xmlns:c16="http://schemas.microsoft.com/office/drawing/2014/chart" uri="{C3380CC4-5D6E-409C-BE32-E72D297353CC}">
              <c16:uniqueId val="{00000003-8A7A-4A0C-8591-BF2BC4581544}"/>
            </c:ext>
          </c:extLst>
        </c:ser>
        <c:dLbls>
          <c:showLegendKey val="0"/>
          <c:showVal val="0"/>
          <c:showCatName val="0"/>
          <c:showSerName val="0"/>
          <c:showPercent val="0"/>
          <c:showBubbleSize val="0"/>
        </c:dLbls>
        <c:marker val="1"/>
        <c:smooth val="0"/>
        <c:axId val="647735608"/>
        <c:axId val="647735968"/>
        <c:extLst>
          <c:ext xmlns:c15="http://schemas.microsoft.com/office/drawing/2012/chart" uri="{02D57815-91ED-43cb-92C2-25804820EDAC}">
            <c15:filteredLineSeries>
              <c15:ser>
                <c:idx val="1"/>
                <c:order val="0"/>
                <c:tx>
                  <c:strRef>
                    <c:extLst>
                      <c:ext uri="{02D57815-91ED-43cb-92C2-25804820EDAC}">
                        <c15:formulaRef>
                          <c15:sqref>グラフ!$B$1</c15:sqref>
                        </c15:formulaRef>
                      </c:ext>
                    </c:extLst>
                    <c:strCache>
                      <c:ptCount val="1"/>
                      <c:pt idx="0">
                        <c:v>名目ＧＤＰ(左軸)</c:v>
                      </c:pt>
                    </c:strCache>
                  </c:strRef>
                </c:tx>
                <c:spPr>
                  <a:ln w="28575" cap="rnd">
                    <a:solidFill>
                      <a:schemeClr val="tx1"/>
                    </a:solidFill>
                    <a:round/>
                  </a:ln>
                  <a:effectLst/>
                </c:spPr>
                <c:marker>
                  <c:symbol val="square"/>
                  <c:size val="7"/>
                  <c:spPr>
                    <a:solidFill>
                      <a:schemeClr val="bg1"/>
                    </a:solidFill>
                    <a:ln w="15875">
                      <a:solidFill>
                        <a:schemeClr val="tx1"/>
                      </a:solidFill>
                    </a:ln>
                    <a:effectLst/>
                  </c:spPr>
                </c:marker>
                <c:cat>
                  <c:numRef>
                    <c:extLst>
                      <c:ext uri="{02D57815-91ED-43cb-92C2-25804820EDAC}">
                        <c15:formulaRef>
                          <c15:sqref>グラフ!$A$2:$A$32</c15:sqref>
                        </c15:formulaRef>
                      </c:ext>
                    </c:extLst>
                    <c:numCache>
                      <c:formatCode>General</c:formatCode>
                      <c:ptCount val="31"/>
                      <c:pt idx="0">
                        <c:v>2025</c:v>
                      </c:pt>
                      <c:pt idx="1">
                        <c:v>2026</c:v>
                      </c:pt>
                      <c:pt idx="2">
                        <c:v>2027</c:v>
                      </c:pt>
                      <c:pt idx="3">
                        <c:v>2028</c:v>
                      </c:pt>
                      <c:pt idx="4">
                        <c:v>2029</c:v>
                      </c:pt>
                      <c:pt idx="5">
                        <c:v>2030</c:v>
                      </c:pt>
                      <c:pt idx="6">
                        <c:v>2031</c:v>
                      </c:pt>
                      <c:pt idx="7">
                        <c:v>2032</c:v>
                      </c:pt>
                      <c:pt idx="8">
                        <c:v>2033</c:v>
                      </c:pt>
                      <c:pt idx="9">
                        <c:v>2034</c:v>
                      </c:pt>
                      <c:pt idx="10">
                        <c:v>2035</c:v>
                      </c:pt>
                      <c:pt idx="11">
                        <c:v>2036</c:v>
                      </c:pt>
                      <c:pt idx="12">
                        <c:v>2037</c:v>
                      </c:pt>
                      <c:pt idx="13">
                        <c:v>2038</c:v>
                      </c:pt>
                      <c:pt idx="14">
                        <c:v>2039</c:v>
                      </c:pt>
                      <c:pt idx="15">
                        <c:v>2040</c:v>
                      </c:pt>
                      <c:pt idx="16">
                        <c:v>2041</c:v>
                      </c:pt>
                      <c:pt idx="17">
                        <c:v>2042</c:v>
                      </c:pt>
                      <c:pt idx="18">
                        <c:v>2043</c:v>
                      </c:pt>
                      <c:pt idx="19">
                        <c:v>2044</c:v>
                      </c:pt>
                      <c:pt idx="20">
                        <c:v>2045</c:v>
                      </c:pt>
                      <c:pt idx="21">
                        <c:v>2046</c:v>
                      </c:pt>
                      <c:pt idx="22">
                        <c:v>2047</c:v>
                      </c:pt>
                      <c:pt idx="23">
                        <c:v>2048</c:v>
                      </c:pt>
                      <c:pt idx="24">
                        <c:v>2049</c:v>
                      </c:pt>
                      <c:pt idx="25">
                        <c:v>2050</c:v>
                      </c:pt>
                      <c:pt idx="26">
                        <c:v>2051</c:v>
                      </c:pt>
                      <c:pt idx="27">
                        <c:v>2052</c:v>
                      </c:pt>
                      <c:pt idx="28">
                        <c:v>2053</c:v>
                      </c:pt>
                      <c:pt idx="29">
                        <c:v>2054</c:v>
                      </c:pt>
                      <c:pt idx="30">
                        <c:v>2055</c:v>
                      </c:pt>
                    </c:numCache>
                  </c:numRef>
                </c:cat>
                <c:val>
                  <c:numRef>
                    <c:extLst>
                      <c:ext uri="{02D57815-91ED-43cb-92C2-25804820EDAC}">
                        <c15:formulaRef>
                          <c15:sqref>グラフ!$B$2:$B$32</c15:sqref>
                        </c15:formulaRef>
                      </c:ext>
                    </c:extLst>
                    <c:numCache>
                      <c:formatCode>#,##0_);[Red]\(#,##0\)</c:formatCode>
                      <c:ptCount val="31"/>
                      <c:pt idx="0">
                        <c:v>25.073090812499867</c:v>
                      </c:pt>
                      <c:pt idx="1">
                        <c:v>25.646815684999805</c:v>
                      </c:pt>
                      <c:pt idx="2">
                        <c:v>26.220540557499742</c:v>
                      </c:pt>
                      <c:pt idx="3">
                        <c:v>26.794265429999911</c:v>
                      </c:pt>
                      <c:pt idx="4">
                        <c:v>27.367990302499848</c:v>
                      </c:pt>
                      <c:pt idx="5">
                        <c:v>27.941715174999786</c:v>
                      </c:pt>
                      <c:pt idx="6">
                        <c:v>28.515440047499723</c:v>
                      </c:pt>
                      <c:pt idx="7">
                        <c:v>29.089164919999895</c:v>
                      </c:pt>
                      <c:pt idx="8">
                        <c:v>29.662889792499833</c:v>
                      </c:pt>
                      <c:pt idx="9">
                        <c:v>30.236614664999767</c:v>
                      </c:pt>
                      <c:pt idx="10">
                        <c:v>30.810339537499704</c:v>
                      </c:pt>
                      <c:pt idx="11">
                        <c:v>31.384064409999876</c:v>
                      </c:pt>
                      <c:pt idx="12">
                        <c:v>31.957789282499814</c:v>
                      </c:pt>
                      <c:pt idx="13">
                        <c:v>32.531514154999748</c:v>
                      </c:pt>
                      <c:pt idx="14">
                        <c:v>33.10523902749992</c:v>
                      </c:pt>
                      <c:pt idx="15">
                        <c:v>33.678963899999857</c:v>
                      </c:pt>
                      <c:pt idx="16">
                        <c:v>34.252688772499795</c:v>
                      </c:pt>
                      <c:pt idx="17">
                        <c:v>34.826413644999732</c:v>
                      </c:pt>
                      <c:pt idx="18">
                        <c:v>35.400138517499904</c:v>
                      </c:pt>
                      <c:pt idx="19">
                        <c:v>35.973863389999842</c:v>
                      </c:pt>
                      <c:pt idx="20">
                        <c:v>36.547588262499772</c:v>
                      </c:pt>
                      <c:pt idx="21">
                        <c:v>37.12131313499971</c:v>
                      </c:pt>
                      <c:pt idx="22">
                        <c:v>37.695038007499882</c:v>
                      </c:pt>
                      <c:pt idx="23">
                        <c:v>38.268762879999819</c:v>
                      </c:pt>
                      <c:pt idx="24">
                        <c:v>38.842487752499757</c:v>
                      </c:pt>
                      <c:pt idx="25">
                        <c:v>39.416212624999929</c:v>
                      </c:pt>
                      <c:pt idx="26">
                        <c:v>39.989937497499866</c:v>
                      </c:pt>
                      <c:pt idx="27">
                        <c:v>40.563662369999804</c:v>
                      </c:pt>
                      <c:pt idx="28">
                        <c:v>41.137387242499742</c:v>
                      </c:pt>
                      <c:pt idx="29">
                        <c:v>41.711112114999906</c:v>
                      </c:pt>
                      <c:pt idx="30">
                        <c:v>42.284836987499844</c:v>
                      </c:pt>
                    </c:numCache>
                  </c:numRef>
                </c:val>
                <c:smooth val="0"/>
                <c:extLst>
                  <c:ext xmlns:c16="http://schemas.microsoft.com/office/drawing/2014/chart" uri="{C3380CC4-5D6E-409C-BE32-E72D297353CC}">
                    <c16:uniqueId val="{00000004-8A7A-4A0C-8591-BF2BC4581544}"/>
                  </c:ext>
                </c:extLst>
              </c15:ser>
            </c15:filteredLineSeries>
          </c:ext>
        </c:extLst>
      </c:lineChart>
      <c:catAx>
        <c:axId val="64773560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crossAx val="647735968"/>
        <c:crosses val="autoZero"/>
        <c:auto val="1"/>
        <c:lblAlgn val="ctr"/>
        <c:lblOffset val="100"/>
        <c:noMultiLvlLbl val="0"/>
      </c:catAx>
      <c:valAx>
        <c:axId val="647735968"/>
        <c:scaling>
          <c:orientation val="minMax"/>
          <c:max val="1200"/>
          <c:min val="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r>
                  <a:rPr lang="en-US" dirty="0"/>
                  <a:t>(</a:t>
                </a:r>
                <a:r>
                  <a:rPr lang="ja-JP" altLang="en-US" dirty="0"/>
                  <a:t>兆</a:t>
                </a:r>
                <a:r>
                  <a:rPr lang="en-US" altLang="ja-JP" dirty="0"/>
                  <a:t>USD</a:t>
                </a:r>
                <a:r>
                  <a:rPr lang="en-US" dirty="0"/>
                  <a:t>, USD)</a:t>
                </a:r>
                <a:endParaRPr lang="ja-JP" dirty="0"/>
              </a:p>
            </c:rich>
          </c:tx>
          <c:layout>
            <c:manualLayout>
              <c:xMode val="edge"/>
              <c:yMode val="edge"/>
              <c:x val="4.730228459791987E-3"/>
              <c:y val="0.10944418062749169"/>
            </c:manualLayout>
          </c:layout>
          <c:overlay val="0"/>
          <c:spPr>
            <a:noFill/>
            <a:ln>
              <a:noFill/>
            </a:ln>
            <a:effectLst/>
          </c:spPr>
          <c:txPr>
            <a:bodyPr rot="0" spcFirstLastPara="1" vertOverflow="ellipsis"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title>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crossAx val="647735608"/>
        <c:crosses val="autoZero"/>
        <c:crossBetween val="between"/>
      </c:valAx>
      <c:valAx>
        <c:axId val="785571984"/>
        <c:scaling>
          <c:orientation val="minMax"/>
          <c:max val="2500"/>
        </c:scaling>
        <c:delete val="0"/>
        <c:axPos val="r"/>
        <c:title>
          <c:tx>
            <c:rich>
              <a:bodyPr rot="0" spcFirstLastPara="1" vertOverflow="ellipsis"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r>
                  <a:rPr lang="en-US"/>
                  <a:t>(</a:t>
                </a:r>
                <a:r>
                  <a:rPr lang="ja-JP"/>
                  <a:t>万円</a:t>
                </a:r>
                <a:r>
                  <a:rPr lang="en-US"/>
                  <a:t>)</a:t>
                </a:r>
                <a:endParaRPr lang="ja-JP"/>
              </a:p>
            </c:rich>
          </c:tx>
          <c:layout>
            <c:manualLayout>
              <c:xMode val="edge"/>
              <c:yMode val="edge"/>
              <c:x val="0.94219064887840043"/>
              <c:y val="0.11773622967535791"/>
            </c:manualLayout>
          </c:layout>
          <c:overlay val="0"/>
          <c:spPr>
            <a:noFill/>
            <a:ln>
              <a:noFill/>
            </a:ln>
            <a:effectLst/>
          </c:spPr>
          <c:txPr>
            <a:bodyPr rot="0" spcFirstLastPara="1" vertOverflow="ellipsis"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title>
        <c:numFmt formatCode="#,##0_);[Red]\(#,##0\)" sourceLinked="1"/>
        <c:majorTickMark val="out"/>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crossAx val="785565144"/>
        <c:crosses val="max"/>
        <c:crossBetween val="between"/>
      </c:valAx>
      <c:catAx>
        <c:axId val="785565144"/>
        <c:scaling>
          <c:orientation val="minMax"/>
        </c:scaling>
        <c:delete val="1"/>
        <c:axPos val="b"/>
        <c:numFmt formatCode="General" sourceLinked="1"/>
        <c:majorTickMark val="out"/>
        <c:minorTickMark val="none"/>
        <c:tickLblPos val="nextTo"/>
        <c:crossAx val="785571984"/>
        <c:crosses val="autoZero"/>
        <c:auto val="1"/>
        <c:lblAlgn val="ctr"/>
        <c:lblOffset val="100"/>
        <c:noMultiLvlLbl val="0"/>
      </c:cat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600" b="0" i="0" u="none" strike="noStrike" kern="1200" baseline="0">
              <a:solidFill>
                <a:sysClr val="windowText" lastClr="000000"/>
              </a:solidFill>
              <a:latin typeface="Verdana" panose="020B0604030504040204" pitchFamily="34" charset="0"/>
              <a:ea typeface="Verdana" panose="020B0604030504040204" pitchFamily="34" charset="0"/>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600">
          <a:solidFill>
            <a:sysClr val="windowText" lastClr="000000"/>
          </a:solidFill>
          <a:latin typeface="Verdana" panose="020B0604030504040204" pitchFamily="34" charset="0"/>
          <a:ea typeface="Verdana" panose="020B0604030504040204" pitchFamily="34" charset="0"/>
        </a:defRPr>
      </a:pPr>
      <a:endParaRPr lang="ja-JP"/>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Sheet2!$M$5</c:f>
              <c:strCache>
                <c:ptCount val="1"/>
                <c:pt idx="0">
                  <c:v>平均購入額</c:v>
                </c:pt>
              </c:strCache>
            </c:strRef>
          </c:tx>
          <c:spPr>
            <a:ln w="38100" cap="rnd">
              <a:noFill/>
              <a:round/>
            </a:ln>
            <a:effectLst/>
          </c:spPr>
          <c:marker>
            <c:symbol val="circle"/>
            <c:size val="5"/>
            <c:spPr>
              <a:solidFill>
                <a:schemeClr val="bg1">
                  <a:lumMod val="50000"/>
                </a:schemeClr>
              </a:solidFill>
              <a:ln w="9525">
                <a:noFill/>
              </a:ln>
              <a:effectLst/>
            </c:spPr>
          </c:marker>
          <c:dLbls>
            <c:dLbl>
              <c:idx val="0"/>
              <c:tx>
                <c:rich>
                  <a:bodyPr/>
                  <a:lstStyle/>
                  <a:p>
                    <a:fld id="{C0C58BC6-8E9F-4666-A39B-87F86D6ACFD2}"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EA32-4B02-A0CB-F75A28D14AE9}"/>
                </c:ext>
              </c:extLst>
            </c:dLbl>
            <c:dLbl>
              <c:idx val="1"/>
              <c:tx>
                <c:rich>
                  <a:bodyPr/>
                  <a:lstStyle/>
                  <a:p>
                    <a:fld id="{14F3B98D-A4A7-48B7-8621-C4501396B41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A32-4B02-A0CB-F75A28D14AE9}"/>
                </c:ext>
              </c:extLst>
            </c:dLbl>
            <c:dLbl>
              <c:idx val="2"/>
              <c:tx>
                <c:rich>
                  <a:bodyPr/>
                  <a:lstStyle/>
                  <a:p>
                    <a:fld id="{401DF251-4423-4297-B364-7715ADF77280}"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A32-4B02-A0CB-F75A28D14AE9}"/>
                </c:ext>
              </c:extLst>
            </c:dLbl>
            <c:dLbl>
              <c:idx val="3"/>
              <c:tx>
                <c:rich>
                  <a:bodyPr/>
                  <a:lstStyle/>
                  <a:p>
                    <a:fld id="{E2ED7134-5D5D-4F8B-9284-0F5B448084E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EA32-4B02-A0CB-F75A28D14AE9}"/>
                </c:ext>
              </c:extLst>
            </c:dLbl>
            <c:dLbl>
              <c:idx val="4"/>
              <c:tx>
                <c:rich>
                  <a:bodyPr/>
                  <a:lstStyle/>
                  <a:p>
                    <a:fld id="{824C7D98-8B1A-4EA0-8D5B-AF6B0252A0D2}"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EA32-4B02-A0CB-F75A28D14AE9}"/>
                </c:ext>
              </c:extLst>
            </c:dLbl>
            <c:dLbl>
              <c:idx val="5"/>
              <c:tx>
                <c:rich>
                  <a:bodyPr/>
                  <a:lstStyle/>
                  <a:p>
                    <a:fld id="{79AA57C7-FA0D-4F15-B2BD-A2FABA16434E}"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EA32-4B02-A0CB-F75A28D14AE9}"/>
                </c:ext>
              </c:extLst>
            </c:dLbl>
            <c:dLbl>
              <c:idx val="6"/>
              <c:tx>
                <c:rich>
                  <a:bodyPr/>
                  <a:lstStyle/>
                  <a:p>
                    <a:fld id="{4640AAFB-8FB0-4036-B959-23BC3BE1179C}"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EA32-4B02-A0CB-F75A28D14AE9}"/>
                </c:ext>
              </c:extLst>
            </c:dLbl>
            <c:dLbl>
              <c:idx val="7"/>
              <c:tx>
                <c:rich>
                  <a:bodyPr/>
                  <a:lstStyle/>
                  <a:p>
                    <a:fld id="{E531F10D-9276-4C68-8162-730A027CDA2E}"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EA32-4B02-A0CB-F75A28D14AE9}"/>
                </c:ext>
              </c:extLst>
            </c:dLbl>
            <c:dLbl>
              <c:idx val="8"/>
              <c:tx>
                <c:rich>
                  <a:bodyPr/>
                  <a:lstStyle/>
                  <a:p>
                    <a:fld id="{E46426B2-BAA8-4AB9-BDEF-7412941B3FCE}"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EA32-4B02-A0CB-F75A28D14AE9}"/>
                </c:ext>
              </c:extLst>
            </c:dLbl>
            <c:dLbl>
              <c:idx val="9"/>
              <c:tx>
                <c:rich>
                  <a:bodyPr/>
                  <a:lstStyle/>
                  <a:p>
                    <a:fld id="{286CAFCE-E625-4B53-9249-C4058E7B5611}" type="CELLRANGE">
                      <a:rPr lang="en-US" altLang="ja-JP"/>
                      <a:pPr/>
                      <a:t>[CELLRANGE]</a:t>
                    </a:fld>
                    <a:endParaRPr lang="ja-JP"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EA32-4B02-A0CB-F75A28D14AE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eiryo UI" panose="020B0604030504040204" pitchFamily="50" charset="-128"/>
                    <a:ea typeface="Meiryo UI" panose="020B0604030504040204" pitchFamily="50" charset="-128"/>
                    <a:cs typeface="+mn-cs"/>
                  </a:defRPr>
                </a:pPr>
                <a:endParaRPr lang="ja-JP"/>
              </a:p>
            </c:txPr>
            <c:dLblPos val="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Sheet2!$L$6:$L$15</c:f>
              <c:numCache>
                <c:formatCode>General</c:formatCode>
                <c:ptCount val="10"/>
                <c:pt idx="0">
                  <c:v>30</c:v>
                </c:pt>
                <c:pt idx="1">
                  <c:v>21</c:v>
                </c:pt>
                <c:pt idx="2">
                  <c:v>20</c:v>
                </c:pt>
                <c:pt idx="3">
                  <c:v>11</c:v>
                </c:pt>
                <c:pt idx="4">
                  <c:v>10</c:v>
                </c:pt>
                <c:pt idx="5">
                  <c:v>5</c:v>
                </c:pt>
                <c:pt idx="6">
                  <c:v>5</c:v>
                </c:pt>
                <c:pt idx="7">
                  <c:v>5</c:v>
                </c:pt>
                <c:pt idx="8">
                  <c:v>1</c:v>
                </c:pt>
                <c:pt idx="9">
                  <c:v>1</c:v>
                </c:pt>
              </c:numCache>
            </c:numRef>
          </c:xVal>
          <c:yVal>
            <c:numRef>
              <c:f>Sheet2!$M$6:$M$15</c:f>
              <c:numCache>
                <c:formatCode>#,##0_);[Red]\(#,##0\)</c:formatCode>
                <c:ptCount val="10"/>
                <c:pt idx="0">
                  <c:v>9442</c:v>
                </c:pt>
                <c:pt idx="1">
                  <c:v>23598</c:v>
                </c:pt>
                <c:pt idx="2">
                  <c:v>33369</c:v>
                </c:pt>
                <c:pt idx="3">
                  <c:v>37469</c:v>
                </c:pt>
                <c:pt idx="4">
                  <c:v>28436</c:v>
                </c:pt>
                <c:pt idx="5">
                  <c:v>29897</c:v>
                </c:pt>
                <c:pt idx="6">
                  <c:v>19490</c:v>
                </c:pt>
                <c:pt idx="7">
                  <c:v>17185</c:v>
                </c:pt>
                <c:pt idx="8">
                  <c:v>12385</c:v>
                </c:pt>
                <c:pt idx="9">
                  <c:v>3342</c:v>
                </c:pt>
              </c:numCache>
            </c:numRef>
          </c:yVal>
          <c:smooth val="0"/>
          <c:extLst>
            <c:ext xmlns:c15="http://schemas.microsoft.com/office/drawing/2012/chart" uri="{02D57815-91ED-43cb-92C2-25804820EDAC}">
              <c15:datalabelsRange>
                <c15:f>Sheet2!$K$6:$K$15</c15:f>
                <c15:dlblRangeCache>
                  <c:ptCount val="10"/>
                  <c:pt idx="0">
                    <c:v>A</c:v>
                  </c:pt>
                  <c:pt idx="1">
                    <c:v>B</c:v>
                  </c:pt>
                  <c:pt idx="2">
                    <c:v>C</c:v>
                  </c:pt>
                  <c:pt idx="3">
                    <c:v>D</c:v>
                  </c:pt>
                  <c:pt idx="4">
                    <c:v>E</c:v>
                  </c:pt>
                  <c:pt idx="5">
                    <c:v>F</c:v>
                  </c:pt>
                  <c:pt idx="6">
                    <c:v>G</c:v>
                  </c:pt>
                  <c:pt idx="7">
                    <c:v>H</c:v>
                  </c:pt>
                  <c:pt idx="8">
                    <c:v>I</c:v>
                  </c:pt>
                  <c:pt idx="9">
                    <c:v>J</c:v>
                  </c:pt>
                </c15:dlblRangeCache>
              </c15:datalabelsRange>
            </c:ext>
            <c:ext xmlns:c16="http://schemas.microsoft.com/office/drawing/2014/chart" uri="{C3380CC4-5D6E-409C-BE32-E72D297353CC}">
              <c16:uniqueId val="{0000000A-EA32-4B02-A0CB-F75A28D14AE9}"/>
            </c:ext>
          </c:extLst>
        </c:ser>
        <c:dLbls>
          <c:dLblPos val="r"/>
          <c:showLegendKey val="0"/>
          <c:showVal val="1"/>
          <c:showCatName val="0"/>
          <c:showSerName val="0"/>
          <c:showPercent val="0"/>
          <c:showBubbleSize val="0"/>
        </c:dLbls>
        <c:axId val="37262879"/>
        <c:axId val="37256159"/>
      </c:scatterChart>
      <c:valAx>
        <c:axId val="372628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algun Gothic" panose="020B0503020000020004" pitchFamily="34" charset="-127"/>
                    <a:ea typeface="Malgun Gothic" panose="020B0503020000020004" pitchFamily="34" charset="-127"/>
                    <a:cs typeface="+mn-cs"/>
                  </a:defRPr>
                </a:pPr>
                <a:r>
                  <a:rPr lang="ja-JP" altLang="en-US">
                    <a:latin typeface="Malgun Gothic" panose="020B0503020000020004" pitchFamily="34" charset="-127"/>
                    <a:ea typeface="Malgun Gothic" panose="020B0503020000020004" pitchFamily="34" charset="-127"/>
                  </a:rPr>
                  <a:t>購入頻度</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algun Gothic" panose="020B0503020000020004" pitchFamily="34" charset="-127"/>
                  <a:ea typeface="Malgun Gothic" panose="020B0503020000020004" pitchFamily="34" charset="-127"/>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7256159"/>
        <c:crosses val="autoZero"/>
        <c:crossBetween val="midCat"/>
      </c:valAx>
      <c:valAx>
        <c:axId val="372561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r>
                  <a:rPr lang="ja-JP" altLang="en-US">
                    <a:latin typeface="Meiryo UI" panose="020B0604030504040204" pitchFamily="50" charset="-128"/>
                    <a:ea typeface="Meiryo UI" panose="020B0604030504040204" pitchFamily="50" charset="-128"/>
                  </a:rPr>
                  <a:t>平均購入額</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title>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72628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945374015748035E-2"/>
          <c:y val="0.13562099313355111"/>
          <c:w val="0.92848043799212598"/>
          <c:h val="0.80632432293772616"/>
        </c:manualLayout>
      </c:layout>
      <c:scatterChart>
        <c:scatterStyle val="lineMarker"/>
        <c:varyColors val="0"/>
        <c:ser>
          <c:idx val="0"/>
          <c:order val="0"/>
          <c:tx>
            <c:strRef>
              <c:f>Sheet1!$B$1</c:f>
              <c:strCache>
                <c:ptCount val="1"/>
                <c:pt idx="0">
                  <c:v>Y の値</c:v>
                </c:pt>
              </c:strCache>
            </c:strRef>
          </c:tx>
          <c:spPr>
            <a:ln w="38100" cap="rnd">
              <a:noFill/>
              <a:round/>
            </a:ln>
            <a:effectLst/>
          </c:spPr>
          <c:marker>
            <c:symbol val="circle"/>
            <c:size val="5"/>
            <c:spPr>
              <a:solidFill>
                <a:schemeClr val="bg1">
                  <a:lumMod val="50000"/>
                </a:schemeClr>
              </a:solidFill>
              <a:ln w="9525">
                <a:noFill/>
              </a:ln>
              <a:effectLst/>
            </c:spPr>
          </c:marker>
          <c:xVal>
            <c:numRef>
              <c:f>Sheet1!$A$2:$A$6</c:f>
              <c:numCache>
                <c:formatCode>General</c:formatCode>
                <c:ptCount val="5"/>
                <c:pt idx="0">
                  <c:v>1</c:v>
                </c:pt>
                <c:pt idx="1">
                  <c:v>2</c:v>
                </c:pt>
                <c:pt idx="2">
                  <c:v>3</c:v>
                </c:pt>
                <c:pt idx="3">
                  <c:v>4</c:v>
                </c:pt>
                <c:pt idx="4">
                  <c:v>5</c:v>
                </c:pt>
              </c:numCache>
            </c:numRef>
          </c:xVal>
          <c:yVal>
            <c:numRef>
              <c:f>Sheet1!$B$2:$B$6</c:f>
              <c:numCache>
                <c:formatCode>General</c:formatCode>
                <c:ptCount val="5"/>
                <c:pt idx="0">
                  <c:v>1</c:v>
                </c:pt>
                <c:pt idx="1">
                  <c:v>6</c:v>
                </c:pt>
                <c:pt idx="2">
                  <c:v>7</c:v>
                </c:pt>
                <c:pt idx="3">
                  <c:v>20</c:v>
                </c:pt>
                <c:pt idx="4">
                  <c:v>25</c:v>
                </c:pt>
              </c:numCache>
            </c:numRef>
          </c:yVal>
          <c:smooth val="0"/>
          <c:extLst>
            <c:ext xmlns:c16="http://schemas.microsoft.com/office/drawing/2014/chart" uri="{C3380CC4-5D6E-409C-BE32-E72D297353CC}">
              <c16:uniqueId val="{00000000-7DF2-49B7-890F-80AD99DF8735}"/>
            </c:ext>
          </c:extLst>
        </c:ser>
        <c:dLbls>
          <c:showLegendKey val="0"/>
          <c:showVal val="0"/>
          <c:showCatName val="0"/>
          <c:showSerName val="0"/>
          <c:showPercent val="0"/>
          <c:showBubbleSize val="0"/>
        </c:dLbls>
        <c:axId val="1504848592"/>
        <c:axId val="1504842832"/>
      </c:scatterChart>
      <c:valAx>
        <c:axId val="15048485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504842832"/>
        <c:crosses val="autoZero"/>
        <c:crossBetween val="midCat"/>
      </c:valAx>
      <c:valAx>
        <c:axId val="1504842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eiryo UI" panose="020B0604030504040204" pitchFamily="50" charset="-128"/>
                <a:ea typeface="Meiryo UI" panose="020B0604030504040204" pitchFamily="50" charset="-128"/>
                <a:cs typeface="+mn-cs"/>
              </a:defRPr>
            </a:pPr>
            <a:endParaRPr lang="ja-JP"/>
          </a:p>
        </c:txPr>
        <c:crossAx val="15048485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0.53539</cdr:x>
      <cdr:y>0.08169</cdr:y>
    </cdr:from>
    <cdr:to>
      <cdr:x>0.78966</cdr:x>
      <cdr:y>0.58169</cdr:y>
    </cdr:to>
    <cdr:cxnSp macro="">
      <cdr:nvCxnSpPr>
        <cdr:cNvPr id="3" name="直線コネクタ 2">
          <a:extLst xmlns:a="http://schemas.openxmlformats.org/drawingml/2006/main">
            <a:ext uri="{FF2B5EF4-FFF2-40B4-BE49-F238E27FC236}">
              <a16:creationId xmlns:a16="http://schemas.microsoft.com/office/drawing/2014/main" id="{55DE3DA0-58A2-5593-1CB2-C88D7FC6F8EF}"/>
            </a:ext>
          </a:extLst>
        </cdr:cNvPr>
        <cdr:cNvCxnSpPr/>
      </cdr:nvCxnSpPr>
      <cdr:spPr>
        <a:xfrm xmlns:a="http://schemas.openxmlformats.org/drawingml/2006/main" flipV="1">
          <a:off x="1288303" y="130723"/>
          <a:ext cx="611841" cy="800100"/>
        </a:xfrm>
        <a:prstGeom xmlns:a="http://schemas.openxmlformats.org/drawingml/2006/main" prst="line">
          <a:avLst/>
        </a:prstGeom>
        <a:ln xmlns:a="http://schemas.openxmlformats.org/drawingml/2006/main">
          <a:solidFill>
            <a:schemeClr val="bg1">
              <a:lumMod val="50000"/>
            </a:schemeClr>
          </a:solidFill>
          <a:prstDash val="sys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0.18592</cdr:x>
      <cdr:y>0.47</cdr:y>
    </cdr:from>
    <cdr:to>
      <cdr:x>0.85277</cdr:x>
      <cdr:y>0.81756</cdr:y>
    </cdr:to>
    <cdr:cxnSp macro="">
      <cdr:nvCxnSpPr>
        <cdr:cNvPr id="3" name="直線矢印コネクタ 2">
          <a:extLst xmlns:a="http://schemas.openxmlformats.org/drawingml/2006/main">
            <a:ext uri="{FF2B5EF4-FFF2-40B4-BE49-F238E27FC236}">
              <a16:creationId xmlns:a16="http://schemas.microsoft.com/office/drawing/2014/main" id="{06DCF38F-FCDB-E826-CCB9-C64113675B18}"/>
            </a:ext>
          </a:extLst>
        </cdr:cNvPr>
        <cdr:cNvCxnSpPr/>
      </cdr:nvCxnSpPr>
      <cdr:spPr>
        <a:xfrm xmlns:a="http://schemas.openxmlformats.org/drawingml/2006/main" flipV="1">
          <a:off x="1976311" y="2892670"/>
          <a:ext cx="7088558" cy="2139106"/>
        </a:xfrm>
        <a:prstGeom xmlns:a="http://schemas.openxmlformats.org/drawingml/2006/main" prst="straightConnector1">
          <a:avLst/>
        </a:prstGeom>
        <a:ln xmlns:a="http://schemas.openxmlformats.org/drawingml/2006/main" w="76200">
          <a:solidFill>
            <a:srgbClr val="00B0F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0.70637</cdr:x>
      <cdr:y>0.54</cdr:y>
    </cdr:from>
    <cdr:to>
      <cdr:x>0.86301</cdr:x>
      <cdr:y>0.59814</cdr:y>
    </cdr:to>
    <cdr:sp macro="" textlink="">
      <cdr:nvSpPr>
        <cdr:cNvPr id="4" name="テキスト ボックス 3">
          <a:extLst xmlns:a="http://schemas.openxmlformats.org/drawingml/2006/main">
            <a:ext uri="{FF2B5EF4-FFF2-40B4-BE49-F238E27FC236}">
              <a16:creationId xmlns:a16="http://schemas.microsoft.com/office/drawing/2014/main" id="{5086873A-5552-DFD6-FFE5-8604963F0140}"/>
            </a:ext>
          </a:extLst>
        </cdr:cNvPr>
        <cdr:cNvSpPr txBox="1"/>
      </cdr:nvSpPr>
      <cdr:spPr>
        <a:xfrm xmlns:a="http://schemas.openxmlformats.org/drawingml/2006/main">
          <a:off x="7713594" y="3323492"/>
          <a:ext cx="1710496" cy="35784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ja-JP" sz="1800" b="1" kern="1200" dirty="0">
              <a:solidFill>
                <a:srgbClr val="00B0F0"/>
              </a:solidFill>
              <a:latin typeface="Meiryo UI" panose="020B0604030504040204" pitchFamily="50" charset="-128"/>
              <a:ea typeface="Meiryo UI" panose="020B0604030504040204" pitchFamily="50" charset="-128"/>
            </a:rPr>
            <a:t>GD</a:t>
          </a:r>
          <a:r>
            <a:rPr lang="en-US" altLang="ja-JP" sz="1800" b="1" kern="1200" baseline="0" dirty="0">
              <a:solidFill>
                <a:srgbClr val="00B0F0"/>
              </a:solidFill>
              <a:latin typeface="Meiryo UI" panose="020B0604030504040204" pitchFamily="50" charset="-128"/>
              <a:ea typeface="Meiryo UI" panose="020B0604030504040204" pitchFamily="50" charset="-128"/>
            </a:rPr>
            <a:t>P Growth</a:t>
          </a:r>
          <a:endParaRPr lang="ja-JP" altLang="en-US" sz="1800" b="1" kern="1200" dirty="0">
            <a:solidFill>
              <a:srgbClr val="00B0F0"/>
            </a:solidFill>
            <a:latin typeface="Meiryo UI" panose="020B0604030504040204" pitchFamily="50" charset="-128"/>
            <a:ea typeface="Meiryo UI" panose="020B0604030504040204" pitchFamily="50" charset="-128"/>
          </a:endParaRPr>
        </a:p>
      </cdr:txBody>
    </cdr:sp>
  </cdr:relSizeAnchor>
  <cdr:relSizeAnchor xmlns:cdr="http://schemas.openxmlformats.org/drawingml/2006/chartDrawing">
    <cdr:from>
      <cdr:x>0.70307</cdr:x>
      <cdr:y>0.00945</cdr:y>
    </cdr:from>
    <cdr:to>
      <cdr:x>1</cdr:x>
      <cdr:y>0.08672</cdr:y>
    </cdr:to>
    <cdr:sp macro="" textlink="">
      <cdr:nvSpPr>
        <cdr:cNvPr id="5" name="テキスト ボックス 4">
          <a:extLst xmlns:a="http://schemas.openxmlformats.org/drawingml/2006/main">
            <a:ext uri="{FF2B5EF4-FFF2-40B4-BE49-F238E27FC236}">
              <a16:creationId xmlns:a16="http://schemas.microsoft.com/office/drawing/2014/main" id="{50249B2A-42FC-6655-EC52-E5514CEAEC04}"/>
            </a:ext>
          </a:extLst>
        </cdr:cNvPr>
        <cdr:cNvSpPr txBox="1"/>
      </cdr:nvSpPr>
      <cdr:spPr>
        <a:xfrm xmlns:a="http://schemas.openxmlformats.org/drawingml/2006/main">
          <a:off x="6184638" y="45195"/>
          <a:ext cx="261192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kumimoji="1" lang="en-US" altLang="ja-JP" sz="900" b="1" dirty="0"/>
            <a:t>※</a:t>
          </a:r>
          <a:r>
            <a:rPr kumimoji="1" lang="ja-JP" altLang="en-US" sz="900" b="1" dirty="0"/>
            <a:t>配当金は考慮しない</a:t>
          </a:r>
          <a:endParaRPr kumimoji="1" lang="en-US" altLang="ja-JP" sz="900" b="1" dirty="0"/>
        </a:p>
        <a:p xmlns:a="http://schemas.openxmlformats.org/drawingml/2006/main">
          <a:r>
            <a:rPr kumimoji="1" lang="en-US" altLang="ja-JP" sz="900" b="1" dirty="0"/>
            <a:t>※2035</a:t>
          </a:r>
          <a:r>
            <a:rPr kumimoji="1" lang="ja-JP" altLang="en-US" sz="900" b="1" dirty="0"/>
            <a:t>年以降</a:t>
          </a:r>
          <a:r>
            <a:rPr kumimoji="1" lang="en-US" altLang="ja-JP" sz="900" b="1" dirty="0"/>
            <a:t>100Gbps</a:t>
          </a:r>
          <a:r>
            <a:rPr kumimoji="1" lang="ja-JP" altLang="en-US" sz="900" b="1" dirty="0"/>
            <a:t>で変わらない想定</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67A1B9-FD59-4DA3-878D-FBB44007A1D2}" type="datetimeFigureOut">
              <a:rPr kumimoji="1" lang="ja-JP" altLang="en-US" smtClean="0"/>
              <a:t>2025/7/28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DB2F6-8F21-4CF9-8F43-97AA23235B3A}" type="slidenum">
              <a:rPr kumimoji="1" lang="ja-JP" altLang="en-US" smtClean="0"/>
              <a:t>‹#›</a:t>
            </a:fld>
            <a:endParaRPr kumimoji="1" lang="ja-JP" altLang="en-US"/>
          </a:p>
        </p:txBody>
      </p:sp>
    </p:spTree>
    <p:extLst>
      <p:ext uri="{BB962C8B-B14F-4D97-AF65-F5344CB8AC3E}">
        <p14:creationId xmlns:p14="http://schemas.microsoft.com/office/powerpoint/2010/main" val="24029833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このチャプターでは、機械学習の基礎と展望を学習します。</a:t>
            </a:r>
          </a:p>
        </p:txBody>
      </p:sp>
      <p:sp>
        <p:nvSpPr>
          <p:cNvPr id="4" name="スライド番号プレースホルダー 3"/>
          <p:cNvSpPr>
            <a:spLocks noGrp="1"/>
          </p:cNvSpPr>
          <p:nvPr>
            <p:ph type="sldNum" sz="quarter" idx="5"/>
          </p:nvPr>
        </p:nvSpPr>
        <p:spPr/>
        <p:txBody>
          <a:bodyPr/>
          <a:lstStyle/>
          <a:p>
            <a:fld id="{4F406783-D314-4EBD-8D7A-DD4DD8AB2DD1}" type="slidenum">
              <a:rPr kumimoji="1" lang="ja-JP" altLang="en-US" smtClean="0"/>
              <a:t>1</a:t>
            </a:fld>
            <a:endParaRPr kumimoji="1" lang="ja-JP" altLang="en-US"/>
          </a:p>
        </p:txBody>
      </p:sp>
    </p:spTree>
    <p:extLst>
      <p:ext uri="{BB962C8B-B14F-4D97-AF65-F5344CB8AC3E}">
        <p14:creationId xmlns:p14="http://schemas.microsoft.com/office/powerpoint/2010/main" val="561443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最終的には、</a:t>
            </a:r>
            <a:r>
              <a:rPr kumimoji="1" lang="en-US" altLang="ja-JP" dirty="0"/>
              <a:t>Q</a:t>
            </a:r>
            <a:r>
              <a:rPr kumimoji="1" lang="ja-JP" altLang="en-US" dirty="0"/>
              <a:t>（</a:t>
            </a:r>
            <a:r>
              <a:rPr kumimoji="1" lang="en-US" altLang="ja-JP" dirty="0"/>
              <a:t>A,B,C</a:t>
            </a:r>
            <a:r>
              <a:rPr kumimoji="1" lang="ja-JP" altLang="en-US" dirty="0"/>
              <a:t>）を</a:t>
            </a:r>
            <a:r>
              <a:rPr kumimoji="1" lang="en-US" altLang="ja-JP" dirty="0"/>
              <a:t>B</a:t>
            </a:r>
            <a:r>
              <a:rPr kumimoji="1" lang="ja-JP" altLang="en-US" dirty="0"/>
              <a:t>と</a:t>
            </a:r>
            <a:r>
              <a:rPr kumimoji="1" lang="en-US" altLang="ja-JP" dirty="0"/>
              <a:t>C</a:t>
            </a:r>
            <a:r>
              <a:rPr kumimoji="1" lang="ja-JP" altLang="en-US" dirty="0"/>
              <a:t>の関数とみて偏微分し、その値が０となるときが最小となることから、</a:t>
            </a:r>
            <a:r>
              <a:rPr kumimoji="1" lang="en-US" altLang="ja-JP" dirty="0"/>
              <a:t>B</a:t>
            </a:r>
            <a:r>
              <a:rPr kumimoji="1" lang="ja-JP" altLang="en-US" dirty="0"/>
              <a:t>と</a:t>
            </a:r>
            <a:r>
              <a:rPr kumimoji="1" lang="en-US" altLang="ja-JP" dirty="0"/>
              <a:t>C</a:t>
            </a:r>
            <a:r>
              <a:rPr kumimoji="1" lang="ja-JP" altLang="en-US" dirty="0"/>
              <a:t>を求めます。</a:t>
            </a:r>
            <a:endParaRPr kumimoji="1" lang="en-US" altLang="ja-JP" dirty="0"/>
          </a:p>
          <a:p>
            <a:r>
              <a:rPr kumimoji="1" lang="ja-JP" altLang="en-US" dirty="0"/>
              <a:t>かなり計算力が必要になりますね。ただ、実際に活用するときは、</a:t>
            </a:r>
            <a:r>
              <a:rPr kumimoji="1" lang="en-US" altLang="ja-JP" dirty="0"/>
              <a:t>EXCEL</a:t>
            </a:r>
            <a:r>
              <a:rPr kumimoji="1" lang="ja-JP" altLang="en-US" dirty="0"/>
              <a:t>などを用いて簡単に計算できるので、これを手計算する必要はありません。</a:t>
            </a:r>
            <a:endParaRPr kumimoji="1" lang="en-US" altLang="ja-JP" dirty="0"/>
          </a:p>
          <a:p>
            <a:r>
              <a:rPr kumimoji="1" lang="ja-JP" altLang="en-US" dirty="0"/>
              <a:t>実際に次のセクションで</a:t>
            </a:r>
            <a:r>
              <a:rPr kumimoji="1" lang="en-US" altLang="ja-JP" dirty="0"/>
              <a:t>EXCEL</a:t>
            </a:r>
            <a:r>
              <a:rPr kumimoji="1" lang="ja-JP" altLang="en-US" dirty="0"/>
              <a:t>を用いて重回帰分析を行う例を用意していますので、そちらで考え方を整理できると思います。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12</a:t>
            </a:fld>
            <a:endParaRPr kumimoji="1" lang="ja-JP" altLang="en-US"/>
          </a:p>
        </p:txBody>
      </p:sp>
    </p:spTree>
    <p:extLst>
      <p:ext uri="{BB962C8B-B14F-4D97-AF65-F5344CB8AC3E}">
        <p14:creationId xmlns:p14="http://schemas.microsoft.com/office/powerpoint/2010/main" val="390640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教師あり学習でもうひとつ手法を紹介しておきます。</a:t>
            </a:r>
            <a:endParaRPr kumimoji="1" lang="en-US" altLang="ja-JP" dirty="0"/>
          </a:p>
          <a:p>
            <a:r>
              <a:rPr kumimoji="1" lang="ja-JP" altLang="en-US" dirty="0"/>
              <a:t>ロジスティック回帰分析です。先ほどの重回帰分析と同じように複数の説明変数があって、それにより求められた目的変数が、「ある」「ない」といった</a:t>
            </a:r>
            <a:r>
              <a:rPr kumimoji="1" lang="en-US" altLang="ja-JP" dirty="0"/>
              <a:t>2</a:t>
            </a:r>
            <a:r>
              <a:rPr kumimoji="1" lang="ja-JP" altLang="en-US" dirty="0"/>
              <a:t>つの値の結果（目的変数）を予測する統計手法のことです。重回帰分析では目的変数が量的データ（数値）であるのに対し、ロジスティック回帰分析の目的変数は「ある」「ない」、「該当する」「該当しない」のような質的データです。</a:t>
            </a:r>
            <a:endParaRPr kumimoji="1" lang="en-US" altLang="ja-JP" dirty="0"/>
          </a:p>
          <a:p>
            <a:r>
              <a:rPr kumimoji="1" lang="ja-JP" altLang="en-US" dirty="0"/>
              <a:t>シグモイド関数の特徴である、入力が小さければ</a:t>
            </a:r>
            <a:r>
              <a:rPr kumimoji="1" lang="en-US" altLang="ja-JP" dirty="0"/>
              <a:t>0</a:t>
            </a:r>
            <a:r>
              <a:rPr kumimoji="1" lang="ja-JP" altLang="en-US" dirty="0"/>
              <a:t>、大きければ</a:t>
            </a:r>
            <a:r>
              <a:rPr kumimoji="1" lang="en-US" altLang="ja-JP" dirty="0"/>
              <a:t>1</a:t>
            </a:r>
            <a:r>
              <a:rPr kumimoji="1" lang="ja-JP" altLang="en-US" dirty="0"/>
              <a:t>に近い値を出力することを利用し、目的変数を２つの分類に振り分けます。</a:t>
            </a:r>
            <a:endParaRPr kumimoji="1" lang="en-US" altLang="ja-JP" dirty="0"/>
          </a:p>
          <a:p>
            <a:r>
              <a:rPr kumimoji="1" lang="ja-JP" altLang="en-US" dirty="0"/>
              <a:t>シグモイド関数の</a:t>
            </a:r>
            <a:r>
              <a:rPr kumimoji="1" lang="en-US" altLang="ja-JP" dirty="0"/>
              <a:t>U</a:t>
            </a:r>
            <a:r>
              <a:rPr kumimoji="1" lang="ja-JP" altLang="en-US" dirty="0"/>
              <a:t>に重回帰式を入れて計算します。大量のデータを仕分けるのにとても便利です。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13</a:t>
            </a:fld>
            <a:endParaRPr kumimoji="1" lang="ja-JP" altLang="en-US"/>
          </a:p>
        </p:txBody>
      </p:sp>
    </p:spTree>
    <p:extLst>
      <p:ext uri="{BB962C8B-B14F-4D97-AF65-F5344CB8AC3E}">
        <p14:creationId xmlns:p14="http://schemas.microsoft.com/office/powerpoint/2010/main" val="414578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例えば、数字の５と６を判断する場合、５の上の線の水平度、５の下の部分の開き具合をその特徴とみなし、ベクトルで表現する。それぞれのベクトル間の距離を計算し、５なのか６なのかを判断する。</a:t>
            </a:r>
            <a:endParaRPr kumimoji="1" lang="en-US" altLang="ja-JP" dirty="0"/>
          </a:p>
          <a:p>
            <a:r>
              <a:rPr kumimoji="1" lang="ja-JP" altLang="en-US" dirty="0"/>
              <a:t>ここで距離計算はユークリッド距離として計算します。</a:t>
            </a:r>
            <a:endParaRPr kumimoji="1" lang="en-US" altLang="ja-JP" dirty="0"/>
          </a:p>
          <a:p>
            <a:r>
              <a:rPr kumimoji="1" lang="ja-JP" altLang="en-US" dirty="0"/>
              <a:t>ｋ近傍法は、特徴量（例：水平度合い、開き具合など）とラベル（例：５，６）を持つ訓練データを用意し、近傍として参照するデータ点の数</a:t>
            </a:r>
            <a:r>
              <a:rPr kumimoji="1" lang="en-US" altLang="ja-JP" dirty="0"/>
              <a:t>k </a:t>
            </a:r>
            <a:r>
              <a:rPr kumimoji="1" lang="ja-JP" altLang="en-US" dirty="0"/>
              <a:t>を決定（例：</a:t>
            </a:r>
            <a:r>
              <a:rPr kumimoji="1" lang="en-US" altLang="ja-JP" dirty="0"/>
              <a:t>3, 5, 7 </a:t>
            </a:r>
            <a:r>
              <a:rPr kumimoji="1" lang="ja-JP" altLang="en-US" dirty="0"/>
              <a:t>など）する。</a:t>
            </a:r>
          </a:p>
          <a:p>
            <a:r>
              <a:rPr kumimoji="1" lang="ja-JP" altLang="en-US" dirty="0"/>
              <a:t>新しいデータ点とすべての訓練データとの距離を計算して、計算した距離を昇順に並べ、最も近い</a:t>
            </a:r>
            <a:r>
              <a:rPr kumimoji="1" lang="en-US" altLang="ja-JP" dirty="0"/>
              <a:t>k </a:t>
            </a:r>
            <a:r>
              <a:rPr kumimoji="1" lang="ja-JP" altLang="en-US" dirty="0"/>
              <a:t>個のデータ点を選ぶ。そして、近傍のラベルの多数決で予測ラベルを決定し、予測結果を出力するというような流れで分類します。</a:t>
            </a:r>
            <a:endParaRPr kumimoji="1" lang="en-US" altLang="ja-JP" dirty="0"/>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14</a:t>
            </a:fld>
            <a:endParaRPr kumimoji="1" lang="ja-JP" altLang="en-US"/>
          </a:p>
        </p:txBody>
      </p:sp>
    </p:spTree>
    <p:extLst>
      <p:ext uri="{BB962C8B-B14F-4D97-AF65-F5344CB8AC3E}">
        <p14:creationId xmlns:p14="http://schemas.microsoft.com/office/powerpoint/2010/main" val="367285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6CBB-BF6C-8C8A-CC0A-592CC286D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BE0E4B-5F0A-2B0C-8897-F17B56C2CF7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D85885-D044-B2E3-80D4-45EF32FBBA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セクションでは、重回帰分析の事例として、身の周りの問題を考える上で、重回帰分析を使ってみましょう。</a:t>
            </a:r>
            <a:endParaRPr kumimoji="1" lang="ja-JP" altLang="ja-JP" sz="1200" kern="1200" dirty="0">
              <a:solidFill>
                <a:schemeClr val="tx1"/>
              </a:solidFill>
              <a:effectLst/>
              <a:latin typeface="+mn-lt"/>
              <a:ea typeface="+mn-ea"/>
              <a:cs typeface="+mn-cs"/>
            </a:endParaRPr>
          </a:p>
        </p:txBody>
      </p:sp>
      <p:sp>
        <p:nvSpPr>
          <p:cNvPr id="4" name="スライド番号プレースホルダー 3">
            <a:extLst>
              <a:ext uri="{FF2B5EF4-FFF2-40B4-BE49-F238E27FC236}">
                <a16:creationId xmlns:a16="http://schemas.microsoft.com/office/drawing/2014/main" id="{EFC8DA0D-0062-7F96-2084-11B42F0A60FB}"/>
              </a:ext>
            </a:extLst>
          </p:cNvPr>
          <p:cNvSpPr>
            <a:spLocks noGrp="1"/>
          </p:cNvSpPr>
          <p:nvPr>
            <p:ph type="sldNum" sz="quarter" idx="5"/>
          </p:nvPr>
        </p:nvSpPr>
        <p:spPr/>
        <p:txBody>
          <a:bodyPr/>
          <a:lstStyle/>
          <a:p>
            <a:fld id="{0817BAC4-C867-4114-8E39-CF693FB8F95F}" type="slidenum">
              <a:rPr kumimoji="1" lang="ja-JP" altLang="en-US" smtClean="0"/>
              <a:t>15</a:t>
            </a:fld>
            <a:endParaRPr kumimoji="1" lang="ja-JP" altLang="en-US"/>
          </a:p>
        </p:txBody>
      </p:sp>
    </p:spTree>
    <p:extLst>
      <p:ext uri="{BB962C8B-B14F-4D97-AF65-F5344CB8AC3E}">
        <p14:creationId xmlns:p14="http://schemas.microsoft.com/office/powerpoint/2010/main" val="4126623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我が国で抱える大きな問題のひとつに少子高齢化があります。この少子高齢化時代において、老後の資金をどうやって確保するのか一緒に考えてみましょう。</a:t>
            </a:r>
            <a:endParaRPr kumimoji="1" lang="en-US" altLang="ja-JP" dirty="0"/>
          </a:p>
          <a:p>
            <a:r>
              <a:rPr kumimoji="1" lang="ja-JP" altLang="en-US" dirty="0"/>
              <a:t>日本はお金に関する教育が他国に比べ、弱いです。長野県でみても、投資信託の購入経験が約２０％程度と小さいです。</a:t>
            </a:r>
            <a:endParaRPr kumimoji="1" lang="en-US" altLang="ja-JP" dirty="0"/>
          </a:p>
          <a:p>
            <a:r>
              <a:rPr kumimoji="1" lang="ja-JP" altLang="en-US" dirty="0"/>
              <a:t>投資という考え方を定着させるために、金融機関も様々な施策を検討して行くことが必要になります。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16</a:t>
            </a:fld>
            <a:endParaRPr kumimoji="1" lang="ja-JP" altLang="en-US"/>
          </a:p>
        </p:txBody>
      </p:sp>
    </p:spTree>
    <p:extLst>
      <p:ext uri="{BB962C8B-B14F-4D97-AF65-F5344CB8AC3E}">
        <p14:creationId xmlns:p14="http://schemas.microsoft.com/office/powerpoint/2010/main" val="1906084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トマ・ピケティーは、２１世紀の資本の中で、資本収益率が経済成長率より大きいという構造があると示しています。</a:t>
            </a:r>
            <a:endParaRPr kumimoji="1" lang="en-US" altLang="ja-JP" dirty="0"/>
          </a:p>
          <a:p>
            <a:r>
              <a:rPr kumimoji="1" lang="ja-JP" altLang="en-US" dirty="0"/>
              <a:t>これは格差問題が、経済成長によって解決せず、むしろ経済成長により格差が広がるというショッキングなレポートでした。</a:t>
            </a:r>
            <a:endParaRPr kumimoji="1" lang="en-US" altLang="ja-JP" dirty="0"/>
          </a:p>
          <a:p>
            <a:r>
              <a:rPr kumimoji="1" lang="ja-JP" altLang="en-US" dirty="0"/>
              <a:t>この本の中では、累進課税の富裕税で資産の再分配を提案していますが、そんなに簡単に解決する問題ではありません。</a:t>
            </a:r>
            <a:endParaRPr kumimoji="1" lang="en-US" altLang="ja-JP" dirty="0"/>
          </a:p>
          <a:p>
            <a:r>
              <a:rPr kumimoji="1" lang="ja-JP" altLang="en-US" dirty="0"/>
              <a:t>つまり、皆さんの老後の資金は皆さん自身で積み上げる必要があることになります。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17</a:t>
            </a:fld>
            <a:endParaRPr kumimoji="1" lang="ja-JP" altLang="en-US"/>
          </a:p>
        </p:txBody>
      </p:sp>
    </p:spTree>
    <p:extLst>
      <p:ext uri="{BB962C8B-B14F-4D97-AF65-F5344CB8AC3E}">
        <p14:creationId xmlns:p14="http://schemas.microsoft.com/office/powerpoint/2010/main" val="148708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それでは、テクノロジーの株を考えてみましょう。</a:t>
            </a:r>
            <a:endParaRPr kumimoji="1" lang="en-US" altLang="ja-JP" dirty="0"/>
          </a:p>
          <a:p>
            <a:r>
              <a:rPr kumimoji="1" lang="ja-JP" altLang="en-US" dirty="0"/>
              <a:t>ネットでいろいろ調べていたら、マイクロソフトの株が有望であるという資料をみつけました。</a:t>
            </a:r>
            <a:endParaRPr kumimoji="1" lang="en-US" altLang="ja-JP" dirty="0"/>
          </a:p>
          <a:p>
            <a:r>
              <a:rPr kumimoji="1" lang="en-US" altLang="ja-JP" dirty="0"/>
              <a:t>2035</a:t>
            </a:r>
            <a:r>
              <a:rPr kumimoji="1" lang="ja-JP" altLang="en-US" dirty="0"/>
              <a:t>年に</a:t>
            </a:r>
            <a:r>
              <a:rPr kumimoji="1" lang="en-US" altLang="ja-JP" dirty="0"/>
              <a:t>10</a:t>
            </a:r>
            <a:r>
              <a:rPr kumimoji="1" lang="ja-JP" altLang="en-US" dirty="0"/>
              <a:t>兆ドルの企業になるという推測から、今後１１年で利益成長率年平均１５％と仮定すると、</a:t>
            </a:r>
            <a:r>
              <a:rPr kumimoji="1" lang="en-US" altLang="ja-JP" dirty="0"/>
              <a:t>EPS</a:t>
            </a:r>
            <a:r>
              <a:rPr kumimoji="1" lang="ja-JP" altLang="en-US" dirty="0"/>
              <a:t>つまり１株当たりの純利益が５４ドルと計算され、</a:t>
            </a:r>
            <a:r>
              <a:rPr kumimoji="1" lang="en-US" altLang="ja-JP" dirty="0"/>
              <a:t>PER</a:t>
            </a:r>
            <a:r>
              <a:rPr kumimoji="1" lang="ja-JP" altLang="en-US" dirty="0"/>
              <a:t>すなわち</a:t>
            </a:r>
            <a:r>
              <a:rPr kumimoji="1" lang="en-US" altLang="ja-JP" dirty="0"/>
              <a:t>EPS</a:t>
            </a:r>
            <a:r>
              <a:rPr kumimoji="1" lang="ja-JP" altLang="en-US" dirty="0"/>
              <a:t>の何倍まで株が買われているかの指標を</a:t>
            </a:r>
            <a:r>
              <a:rPr kumimoji="1" lang="en-US" altLang="ja-JP" dirty="0"/>
              <a:t>30</a:t>
            </a:r>
            <a:r>
              <a:rPr kumimoji="1" lang="ja-JP" altLang="en-US" dirty="0"/>
              <a:t>倍と仮定すると、本資料作成時</a:t>
            </a:r>
            <a:r>
              <a:rPr kumimoji="1" lang="en-US" altLang="ja-JP" dirty="0"/>
              <a:t>400</a:t>
            </a:r>
            <a:r>
              <a:rPr kumimoji="1" lang="ja-JP" altLang="en-US" dirty="0"/>
              <a:t>ドルである株価が</a:t>
            </a:r>
            <a:r>
              <a:rPr kumimoji="1" lang="en-US" altLang="ja-JP" dirty="0"/>
              <a:t>1620</a:t>
            </a:r>
            <a:r>
              <a:rPr kumimoji="1" lang="ja-JP" altLang="en-US" dirty="0"/>
              <a:t>ドルになるというレポートです。</a:t>
            </a:r>
            <a:endParaRPr kumimoji="1" lang="en-US" altLang="ja-JP" dirty="0"/>
          </a:p>
          <a:p>
            <a:r>
              <a:rPr kumimoji="1" lang="ja-JP" altLang="en-US" dirty="0"/>
              <a:t>この可能性があるか調べてみましょう。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18</a:t>
            </a:fld>
            <a:endParaRPr kumimoji="1" lang="ja-JP" altLang="en-US"/>
          </a:p>
        </p:txBody>
      </p:sp>
    </p:spTree>
    <p:extLst>
      <p:ext uri="{BB962C8B-B14F-4D97-AF65-F5344CB8AC3E}">
        <p14:creationId xmlns:p14="http://schemas.microsoft.com/office/powerpoint/2010/main" val="1347535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機械学習は過去のデータを学習させ、シミュレーションすると学びました。目的変数をマイクロソフトの株価とした場合の説明変数を探して行きましょう。</a:t>
            </a:r>
            <a:endParaRPr kumimoji="1" lang="en-US" altLang="ja-JP" dirty="0"/>
          </a:p>
          <a:p>
            <a:r>
              <a:rPr kumimoji="1" lang="ja-JP" altLang="en-US" dirty="0"/>
              <a:t>まず、製品の発表と大きく関係があるかみてみます。株価と主要な製品をマッピングしてみると</a:t>
            </a:r>
            <a:r>
              <a:rPr kumimoji="1" lang="en-US" altLang="ja-JP" dirty="0"/>
              <a:t>2017</a:t>
            </a:r>
            <a:r>
              <a:rPr kumimoji="1" lang="ja-JP" altLang="en-US" dirty="0"/>
              <a:t>年頃からの急激な上昇は、発表された製品が起因しているとは読み取れませんでした。</a:t>
            </a:r>
            <a:endParaRPr kumimoji="1" lang="en-US" altLang="ja-JP" dirty="0"/>
          </a:p>
          <a:p>
            <a:r>
              <a:rPr kumimoji="1" lang="ja-JP" altLang="en-US" dirty="0"/>
              <a:t>経営者がゲーツからバルマー、バルマーからサティアに変わったことにも影響があると思えないですね。</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19</a:t>
            </a:fld>
            <a:endParaRPr kumimoji="1" lang="ja-JP" altLang="en-US"/>
          </a:p>
        </p:txBody>
      </p:sp>
    </p:spTree>
    <p:extLst>
      <p:ext uri="{BB962C8B-B14F-4D97-AF65-F5344CB8AC3E}">
        <p14:creationId xmlns:p14="http://schemas.microsoft.com/office/powerpoint/2010/main" val="61691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世の中の出来事で、テクノロジーに影響を与えたものをマッピングしてみました。トレンドとしてインターネット、クラウド、</a:t>
            </a:r>
            <a:r>
              <a:rPr kumimoji="1" lang="en-US" altLang="ja-JP" dirty="0"/>
              <a:t>AI</a:t>
            </a:r>
            <a:r>
              <a:rPr kumimoji="1" lang="ja-JP" altLang="en-US" dirty="0"/>
              <a:t>というのが見えてきました。</a:t>
            </a:r>
            <a:endParaRPr kumimoji="1" lang="en-US" altLang="ja-JP" dirty="0"/>
          </a:p>
          <a:p>
            <a:r>
              <a:rPr kumimoji="1" lang="ja-JP" altLang="en-US" dirty="0"/>
              <a:t>確かにマイクロソフトは早いタイミングから来るべき</a:t>
            </a:r>
            <a:r>
              <a:rPr kumimoji="1" lang="en-US" altLang="ja-JP" dirty="0"/>
              <a:t>AI</a:t>
            </a:r>
            <a:r>
              <a:rPr kumimoji="1" lang="ja-JP" altLang="en-US" dirty="0"/>
              <a:t>に対する準備をしてきたし、</a:t>
            </a:r>
            <a:r>
              <a:rPr kumimoji="1" lang="en-US" altLang="ja-JP" dirty="0"/>
              <a:t>OpenAI</a:t>
            </a:r>
            <a:r>
              <a:rPr kumimoji="1" lang="ja-JP" altLang="en-US" dirty="0"/>
              <a:t>の主要投資家であり、</a:t>
            </a:r>
            <a:r>
              <a:rPr kumimoji="1" lang="en-US" altLang="ja-JP" dirty="0"/>
              <a:t>OpenAI</a:t>
            </a:r>
            <a:r>
              <a:rPr kumimoji="1" lang="ja-JP" altLang="en-US" dirty="0"/>
              <a:t>の技術（</a:t>
            </a:r>
            <a:r>
              <a:rPr kumimoji="1" lang="en-US" altLang="ja-JP" dirty="0"/>
              <a:t>GPT</a:t>
            </a:r>
            <a:r>
              <a:rPr kumimoji="1" lang="ja-JP" altLang="en-US" dirty="0"/>
              <a:t>モデルなど）を</a:t>
            </a:r>
            <a:r>
              <a:rPr kumimoji="1" lang="en-US" altLang="ja-JP" dirty="0"/>
              <a:t>Azure</a:t>
            </a:r>
            <a:r>
              <a:rPr kumimoji="1" lang="ja-JP" altLang="en-US" dirty="0"/>
              <a:t>上で独占的に提供しています。これに市場が反応していると考えるがよさそうです。実は、</a:t>
            </a:r>
            <a:r>
              <a:rPr kumimoji="1" lang="en-US" altLang="ja-JP" dirty="0"/>
              <a:t>NVIDIA</a:t>
            </a:r>
            <a:r>
              <a:rPr kumimoji="1" lang="ja-JP" altLang="en-US" dirty="0"/>
              <a:t>も</a:t>
            </a:r>
            <a:r>
              <a:rPr kumimoji="1" lang="en-US" altLang="ja-JP" dirty="0"/>
              <a:t>AI</a:t>
            </a:r>
            <a:r>
              <a:rPr kumimoji="1" lang="ja-JP" altLang="en-US" dirty="0"/>
              <a:t>の波に乗って急激に成長してきた会社です。今後、</a:t>
            </a:r>
            <a:r>
              <a:rPr kumimoji="1" lang="en-US" altLang="ja-JP" dirty="0"/>
              <a:t>AI</a:t>
            </a:r>
            <a:r>
              <a:rPr kumimoji="1" lang="ja-JP" altLang="en-US" dirty="0"/>
              <a:t>のブームに乗り市場がどうなっていくのか、これだけだと予測できません。</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20</a:t>
            </a:fld>
            <a:endParaRPr kumimoji="1" lang="ja-JP" altLang="en-US"/>
          </a:p>
        </p:txBody>
      </p:sp>
    </p:spTree>
    <p:extLst>
      <p:ext uri="{BB962C8B-B14F-4D97-AF65-F5344CB8AC3E}">
        <p14:creationId xmlns:p14="http://schemas.microsoft.com/office/powerpoint/2010/main" val="2434416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ここで、他の要素として、米国の</a:t>
            </a:r>
            <a:r>
              <a:rPr kumimoji="1" lang="en-US" altLang="ja-JP" dirty="0"/>
              <a:t>GDP</a:t>
            </a:r>
            <a:r>
              <a:rPr kumimoji="1" lang="ja-JP" altLang="en-US" dirty="0"/>
              <a:t>、為替、テクノロジーの要素として、回線速度や、プロセスすなわちゲート長を調べてみました。</a:t>
            </a:r>
            <a:endParaRPr kumimoji="1" lang="en-US" altLang="ja-JP" dirty="0"/>
          </a:p>
          <a:p>
            <a:r>
              <a:rPr kumimoji="1" lang="ja-JP" altLang="en-US" dirty="0"/>
              <a:t>ひと昔前なら、クロック周波数は説明変数の候補として考えられたのですが、デュアルコアなど</a:t>
            </a:r>
            <a:r>
              <a:rPr kumimoji="1" lang="en-US" altLang="ja-JP" dirty="0"/>
              <a:t>CPU</a:t>
            </a:r>
            <a:r>
              <a:rPr kumimoji="1" lang="ja-JP" altLang="en-US" dirty="0"/>
              <a:t>の構造が変わってきたため、ここでは一旦外すことにします。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21</a:t>
            </a:fld>
            <a:endParaRPr kumimoji="1" lang="ja-JP" altLang="en-US"/>
          </a:p>
        </p:txBody>
      </p:sp>
    </p:spTree>
    <p:extLst>
      <p:ext uri="{BB962C8B-B14F-4D97-AF65-F5344CB8AC3E}">
        <p14:creationId xmlns:p14="http://schemas.microsoft.com/office/powerpoint/2010/main" val="129270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セクション</a:t>
            </a:r>
            <a:r>
              <a:rPr kumimoji="1" lang="ja-JP" altLang="ja-JP" sz="1200" kern="1200" dirty="0">
                <a:solidFill>
                  <a:schemeClr val="tx1"/>
                </a:solidFill>
                <a:effectLst/>
                <a:latin typeface="+mn-lt"/>
                <a:ea typeface="+mn-ea"/>
                <a:cs typeface="+mn-cs"/>
              </a:rPr>
              <a:t>では、</a:t>
            </a:r>
            <a:r>
              <a:rPr kumimoji="1" lang="ja-JP" altLang="en-US" sz="1200" kern="1200" dirty="0">
                <a:solidFill>
                  <a:schemeClr val="tx1"/>
                </a:solidFill>
                <a:effectLst/>
                <a:latin typeface="+mn-lt"/>
                <a:ea typeface="+mn-ea"/>
                <a:cs typeface="+mn-cs"/>
              </a:rPr>
              <a:t>機械学習とは何か、また機械学習の種類を整理します</a:t>
            </a:r>
            <a:r>
              <a:rPr kumimoji="1" lang="ja-JP" altLang="ja-JP" sz="1200" kern="1200" dirty="0">
                <a:solidFill>
                  <a:schemeClr val="tx1"/>
                </a:solidFill>
                <a:effectLst/>
                <a:latin typeface="+mn-lt"/>
                <a:ea typeface="+mn-ea"/>
                <a:cs typeface="+mn-cs"/>
              </a:rPr>
              <a:t>。</a:t>
            </a:r>
          </a:p>
        </p:txBody>
      </p:sp>
      <p:sp>
        <p:nvSpPr>
          <p:cNvPr id="4" name="スライド番号プレースホルダー 3"/>
          <p:cNvSpPr>
            <a:spLocks noGrp="1"/>
          </p:cNvSpPr>
          <p:nvPr>
            <p:ph type="sldNum" sz="quarter" idx="5"/>
          </p:nvPr>
        </p:nvSpPr>
        <p:spPr/>
        <p:txBody>
          <a:bodyPr/>
          <a:lstStyle/>
          <a:p>
            <a:fld id="{0817BAC4-C867-4114-8E39-CF693FB8F95F}" type="slidenum">
              <a:rPr kumimoji="1" lang="ja-JP" altLang="en-US" smtClean="0"/>
              <a:t>4</a:t>
            </a:fld>
            <a:endParaRPr kumimoji="1" lang="ja-JP" altLang="en-US"/>
          </a:p>
        </p:txBody>
      </p:sp>
    </p:spTree>
    <p:extLst>
      <p:ext uri="{BB962C8B-B14F-4D97-AF65-F5344CB8AC3E}">
        <p14:creationId xmlns:p14="http://schemas.microsoft.com/office/powerpoint/2010/main" val="275491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ここでプロセスとは、電界効果トランジスタのドレインとソースの間のゲート長をしめします。</a:t>
            </a:r>
            <a:endParaRPr kumimoji="1" lang="en-US" altLang="ja-JP" dirty="0"/>
          </a:p>
          <a:p>
            <a:r>
              <a:rPr kumimoji="1" lang="ja-JP" altLang="en-US" dirty="0"/>
              <a:t>現在、２ナノメートルなので、水の分子の大きさが</a:t>
            </a:r>
            <a:r>
              <a:rPr kumimoji="1" lang="en-US" altLang="ja-JP" dirty="0"/>
              <a:t>0.38</a:t>
            </a:r>
            <a:r>
              <a:rPr kumimoji="1" lang="ja-JP" altLang="en-US" dirty="0"/>
              <a:t>ナノメートルとするとその約６倍程度なので、半導体が如何に小さいかが分かります。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22</a:t>
            </a:fld>
            <a:endParaRPr kumimoji="1" lang="ja-JP" altLang="en-US"/>
          </a:p>
        </p:txBody>
      </p:sp>
    </p:spTree>
    <p:extLst>
      <p:ext uri="{BB962C8B-B14F-4D97-AF65-F5344CB8AC3E}">
        <p14:creationId xmlns:p14="http://schemas.microsoft.com/office/powerpoint/2010/main" val="3413971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これも余談ですが、</a:t>
            </a:r>
            <a:r>
              <a:rPr kumimoji="1" lang="en-US" altLang="ja-JP" dirty="0"/>
              <a:t>MIT</a:t>
            </a:r>
            <a:r>
              <a:rPr kumimoji="1" lang="ja-JP" altLang="en-US" dirty="0"/>
              <a:t>のネグロポンテ先生が、</a:t>
            </a:r>
            <a:r>
              <a:rPr kumimoji="1" lang="en-US" altLang="ja-JP" dirty="0"/>
              <a:t>1995</a:t>
            </a:r>
            <a:r>
              <a:rPr kumimoji="1" lang="ja-JP" altLang="en-US" dirty="0"/>
              <a:t>年に</a:t>
            </a:r>
            <a:r>
              <a:rPr kumimoji="1" lang="en-US" altLang="ja-JP" dirty="0"/>
              <a:t>Being Digital</a:t>
            </a:r>
            <a:r>
              <a:rPr kumimoji="1" lang="ja-JP" altLang="en-US" dirty="0"/>
              <a:t>という本を出しました。今では当たり前ですが、物理的なものからデジタル情報へというテーマで書かれています。その中には、今の</a:t>
            </a:r>
            <a:r>
              <a:rPr kumimoji="1" lang="en-US" altLang="ja-JP" dirty="0"/>
              <a:t>SNS</a:t>
            </a:r>
            <a:r>
              <a:rPr kumimoji="1" lang="ja-JP" altLang="en-US" dirty="0"/>
              <a:t>の状況を示すデジタルペルソナやプライバシーの侵害など多くのことを予測していました。この先生がかってハーバードビジネスレビューの紙面上で、回線速度が大きく変わると、大きな変革が起きるとお話しされていたことを思い出しましたので、今回、回線速度も重要な要素として説明変数に入れておき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23</a:t>
            </a:fld>
            <a:endParaRPr kumimoji="1" lang="ja-JP" altLang="en-US"/>
          </a:p>
        </p:txBody>
      </p:sp>
    </p:spTree>
    <p:extLst>
      <p:ext uri="{BB962C8B-B14F-4D97-AF65-F5344CB8AC3E}">
        <p14:creationId xmlns:p14="http://schemas.microsoft.com/office/powerpoint/2010/main" val="841860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EXCEL</a:t>
            </a:r>
            <a:r>
              <a:rPr kumimoji="1" lang="ja-JP" altLang="en-US" dirty="0"/>
              <a:t>のデータ分析から回帰分析を選んで、データの範囲を指定するだけで計算できます。</a:t>
            </a:r>
            <a:endParaRPr kumimoji="1" lang="en-US" altLang="ja-JP" dirty="0"/>
          </a:p>
          <a:p>
            <a:r>
              <a:rPr kumimoji="1" lang="ja-JP" altLang="en-US" dirty="0"/>
              <a:t>とても便利ですね。</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24</a:t>
            </a:fld>
            <a:endParaRPr kumimoji="1" lang="ja-JP" altLang="en-US"/>
          </a:p>
        </p:txBody>
      </p:sp>
    </p:spTree>
    <p:extLst>
      <p:ext uri="{BB962C8B-B14F-4D97-AF65-F5344CB8AC3E}">
        <p14:creationId xmlns:p14="http://schemas.microsoft.com/office/powerpoint/2010/main" val="99147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得られた結果をみてみると、重相関</a:t>
            </a:r>
            <a:r>
              <a:rPr kumimoji="1" lang="en-US" altLang="ja-JP" dirty="0"/>
              <a:t>R</a:t>
            </a:r>
            <a:r>
              <a:rPr kumimoji="1" lang="ja-JP" altLang="en-US" dirty="0"/>
              <a:t>，重決定</a:t>
            </a:r>
            <a:r>
              <a:rPr kumimoji="1" lang="en-US" altLang="ja-JP" dirty="0"/>
              <a:t>R2</a:t>
            </a:r>
            <a:r>
              <a:rPr kumimoji="1" lang="ja-JP" altLang="en-US" dirty="0"/>
              <a:t>（補正</a:t>
            </a:r>
            <a:r>
              <a:rPr kumimoji="1" lang="en-US" altLang="ja-JP" dirty="0"/>
              <a:t>R2</a:t>
            </a:r>
            <a:r>
              <a:rPr kumimoji="1" lang="ja-JP" altLang="en-US" dirty="0"/>
              <a:t>）とも</a:t>
            </a:r>
            <a:r>
              <a:rPr kumimoji="1" lang="en-US" altLang="ja-JP" dirty="0"/>
              <a:t>0.9</a:t>
            </a:r>
            <a:r>
              <a:rPr kumimoji="1" lang="ja-JP" altLang="en-US" dirty="0"/>
              <a:t>以上で、優位</a:t>
            </a:r>
            <a:r>
              <a:rPr kumimoji="1" lang="en-US" altLang="ja-JP" dirty="0"/>
              <a:t>F</a:t>
            </a:r>
            <a:r>
              <a:rPr kumimoji="1" lang="ja-JP" altLang="en-US" dirty="0"/>
              <a:t>も</a:t>
            </a:r>
            <a:r>
              <a:rPr kumimoji="1" lang="en-US" altLang="ja-JP" dirty="0"/>
              <a:t>0.05</a:t>
            </a:r>
            <a:r>
              <a:rPr kumimoji="1" lang="ja-JP" altLang="en-US" dirty="0"/>
              <a:t>以下のため、この分析結果は有効であると判断します。</a:t>
            </a:r>
          </a:p>
          <a:p>
            <a:r>
              <a:rPr kumimoji="1" lang="ja-JP" altLang="en-US" dirty="0"/>
              <a:t>二つの</a:t>
            </a:r>
            <a:r>
              <a:rPr kumimoji="1" lang="en-US" altLang="ja-JP" dirty="0"/>
              <a:t>GDP</a:t>
            </a:r>
            <a:r>
              <a:rPr kumimoji="1" lang="ja-JP" altLang="en-US" dirty="0"/>
              <a:t>は、この式上で同じ意味合いになるため、</a:t>
            </a:r>
            <a:r>
              <a:rPr kumimoji="1" lang="en-US" altLang="ja-JP" dirty="0"/>
              <a:t>P</a:t>
            </a:r>
            <a:r>
              <a:rPr kumimoji="1" lang="ja-JP" altLang="en-US" dirty="0"/>
              <a:t>値の小さい</a:t>
            </a:r>
            <a:r>
              <a:rPr kumimoji="1" lang="en-US" altLang="ja-JP" dirty="0"/>
              <a:t>GDP</a:t>
            </a:r>
            <a:r>
              <a:rPr kumimoji="1" lang="ja-JP" altLang="en-US" dirty="0"/>
              <a:t>（名目）を残し、</a:t>
            </a:r>
            <a:r>
              <a:rPr kumimoji="1" lang="en-US" altLang="ja-JP" dirty="0"/>
              <a:t>GDP</a:t>
            </a:r>
            <a:r>
              <a:rPr kumimoji="1" lang="ja-JP" altLang="en-US" dirty="0"/>
              <a:t>（実質）を削除します。</a:t>
            </a:r>
          </a:p>
          <a:p>
            <a:r>
              <a:rPr kumimoji="1" lang="ja-JP" altLang="en-US" dirty="0"/>
              <a:t>プロセスも</a:t>
            </a:r>
            <a:r>
              <a:rPr kumimoji="1" lang="en-US" altLang="ja-JP" dirty="0"/>
              <a:t>P</a:t>
            </a:r>
            <a:r>
              <a:rPr kumimoji="1" lang="ja-JP" altLang="en-US" dirty="0"/>
              <a:t>値が大きいため、削除します。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25</a:t>
            </a:fld>
            <a:endParaRPr kumimoji="1" lang="ja-JP" altLang="en-US"/>
          </a:p>
        </p:txBody>
      </p:sp>
    </p:spTree>
    <p:extLst>
      <p:ext uri="{BB962C8B-B14F-4D97-AF65-F5344CB8AC3E}">
        <p14:creationId xmlns:p14="http://schemas.microsoft.com/office/powerpoint/2010/main" val="3135601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説明変数から</a:t>
            </a:r>
            <a:r>
              <a:rPr kumimoji="1" lang="en-US" altLang="ja-JP" dirty="0"/>
              <a:t>GDP</a:t>
            </a:r>
            <a:r>
              <a:rPr kumimoji="1" lang="ja-JP" altLang="en-US" dirty="0"/>
              <a:t>（実質）とプロセスを外し、再び計算します。</a:t>
            </a:r>
            <a:endParaRPr kumimoji="1" lang="en-US" altLang="ja-JP" dirty="0"/>
          </a:p>
          <a:p>
            <a:r>
              <a:rPr kumimoji="1" lang="ja-JP" altLang="en-US" dirty="0"/>
              <a:t>重相関</a:t>
            </a:r>
            <a:r>
              <a:rPr kumimoji="1" lang="en-US" altLang="ja-JP" dirty="0"/>
              <a:t>R</a:t>
            </a:r>
            <a:r>
              <a:rPr kumimoji="1" lang="ja-JP" altLang="en-US" dirty="0"/>
              <a:t>，重決定</a:t>
            </a:r>
            <a:r>
              <a:rPr kumimoji="1" lang="en-US" altLang="ja-JP" dirty="0"/>
              <a:t>R2</a:t>
            </a:r>
            <a:r>
              <a:rPr kumimoji="1" lang="ja-JP" altLang="en-US" dirty="0"/>
              <a:t>（補正</a:t>
            </a:r>
            <a:r>
              <a:rPr kumimoji="1" lang="en-US" altLang="ja-JP" dirty="0"/>
              <a:t>R2</a:t>
            </a:r>
            <a:r>
              <a:rPr kumimoji="1" lang="ja-JP" altLang="en-US" dirty="0"/>
              <a:t>）とも</a:t>
            </a:r>
            <a:r>
              <a:rPr kumimoji="1" lang="en-US" altLang="ja-JP" dirty="0"/>
              <a:t>0.9</a:t>
            </a:r>
            <a:r>
              <a:rPr kumimoji="1" lang="ja-JP" altLang="en-US" dirty="0"/>
              <a:t>以上で、優位</a:t>
            </a:r>
            <a:r>
              <a:rPr kumimoji="1" lang="en-US" altLang="ja-JP" dirty="0"/>
              <a:t>F</a:t>
            </a:r>
            <a:r>
              <a:rPr kumimoji="1" lang="ja-JP" altLang="en-US" dirty="0"/>
              <a:t>も</a:t>
            </a:r>
            <a:r>
              <a:rPr kumimoji="1" lang="en-US" altLang="ja-JP" dirty="0"/>
              <a:t>0.05</a:t>
            </a:r>
            <a:r>
              <a:rPr kumimoji="1" lang="ja-JP" altLang="en-US" dirty="0"/>
              <a:t>以下のため、この分析結果は有効であると判断します。</a:t>
            </a:r>
          </a:p>
          <a:p>
            <a:r>
              <a:rPr kumimoji="1" lang="ja-JP" altLang="en-US" dirty="0"/>
              <a:t>係数の</a:t>
            </a:r>
            <a:r>
              <a:rPr kumimoji="1" lang="en-US" altLang="ja-JP" dirty="0"/>
              <a:t>P</a:t>
            </a:r>
            <a:r>
              <a:rPr kumimoji="1" lang="ja-JP" altLang="en-US" dirty="0"/>
              <a:t>値も全て</a:t>
            </a:r>
            <a:r>
              <a:rPr kumimoji="1" lang="en-US" altLang="ja-JP" dirty="0"/>
              <a:t>0.05</a:t>
            </a:r>
            <a:r>
              <a:rPr kumimoji="1" lang="ja-JP" altLang="en-US" dirty="0"/>
              <a:t>以下なので、これで回帰式を作成することにします。</a:t>
            </a:r>
            <a:endParaRPr kumimoji="1" lang="en-US" altLang="ja-JP" dirty="0"/>
          </a:p>
          <a:p>
            <a:r>
              <a:rPr kumimoji="1" lang="ja-JP" altLang="en-US" dirty="0"/>
              <a:t>目的変数を株価、説明変数を</a:t>
            </a:r>
            <a:r>
              <a:rPr kumimoji="1" lang="en-US" altLang="ja-JP" dirty="0"/>
              <a:t>GDP</a:t>
            </a:r>
            <a:r>
              <a:rPr kumimoji="1" lang="ja-JP" altLang="en-US" dirty="0"/>
              <a:t>名目，為替，回線速度として、切片や傾きが</a:t>
            </a:r>
            <a:r>
              <a:rPr kumimoji="1" lang="en-US" altLang="ja-JP" dirty="0"/>
              <a:t>EXCEL</a:t>
            </a:r>
            <a:r>
              <a:rPr kumimoji="1" lang="ja-JP" altLang="en-US" dirty="0"/>
              <a:t>で計算されました。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26</a:t>
            </a:fld>
            <a:endParaRPr kumimoji="1" lang="ja-JP" altLang="en-US"/>
          </a:p>
        </p:txBody>
      </p:sp>
    </p:spTree>
    <p:extLst>
      <p:ext uri="{BB962C8B-B14F-4D97-AF65-F5344CB8AC3E}">
        <p14:creationId xmlns:p14="http://schemas.microsoft.com/office/powerpoint/2010/main" val="1546159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さて、得られた式からシミュレーションをしてみましょう。</a:t>
            </a:r>
            <a:endParaRPr kumimoji="1" lang="en-US" altLang="ja-JP" dirty="0"/>
          </a:p>
          <a:p>
            <a:r>
              <a:rPr kumimoji="1" lang="ja-JP" altLang="en-US" dirty="0"/>
              <a:t>為替は</a:t>
            </a:r>
            <a:r>
              <a:rPr kumimoji="1" lang="en-US" altLang="ja-JP" dirty="0"/>
              <a:t>140</a:t>
            </a:r>
            <a:r>
              <a:rPr kumimoji="1" lang="ja-JP" altLang="en-US" dirty="0"/>
              <a:t>円</a:t>
            </a:r>
            <a:r>
              <a:rPr kumimoji="1" lang="en-US" altLang="ja-JP" dirty="0"/>
              <a:t>/</a:t>
            </a:r>
            <a:r>
              <a:rPr kumimoji="1" lang="ja-JP" altLang="en-US" dirty="0"/>
              <a:t>ドルで固定にしました。回線速度は</a:t>
            </a:r>
            <a:r>
              <a:rPr kumimoji="1" lang="en-US" altLang="ja-JP" dirty="0"/>
              <a:t>2030</a:t>
            </a:r>
            <a:r>
              <a:rPr kumimoji="1" lang="ja-JP" altLang="en-US" dirty="0"/>
              <a:t>年には５</a:t>
            </a:r>
            <a:r>
              <a:rPr kumimoji="1" lang="en-US" altLang="ja-JP" dirty="0"/>
              <a:t>G</a:t>
            </a:r>
            <a:r>
              <a:rPr kumimoji="1" lang="ja-JP" altLang="en-US" dirty="0"/>
              <a:t>が定着し</a:t>
            </a:r>
            <a:r>
              <a:rPr kumimoji="1" lang="en-US" altLang="ja-JP" dirty="0"/>
              <a:t>50Gbps </a:t>
            </a:r>
            <a:r>
              <a:rPr kumimoji="1" lang="ja-JP" altLang="en-US" dirty="0"/>
              <a:t>，</a:t>
            </a:r>
            <a:r>
              <a:rPr kumimoji="1" lang="en-US" altLang="ja-JP" dirty="0"/>
              <a:t>2035</a:t>
            </a:r>
            <a:r>
              <a:rPr kumimoji="1" lang="ja-JP" altLang="en-US" dirty="0"/>
              <a:t>年には</a:t>
            </a:r>
            <a:r>
              <a:rPr kumimoji="1" lang="en-US" altLang="ja-JP" dirty="0"/>
              <a:t>6G</a:t>
            </a:r>
            <a:r>
              <a:rPr kumimoji="1" lang="ja-JP" altLang="en-US" dirty="0"/>
              <a:t>が定着し</a:t>
            </a:r>
            <a:r>
              <a:rPr kumimoji="1" lang="en-US" altLang="ja-JP" dirty="0"/>
              <a:t>100Gbps</a:t>
            </a:r>
            <a:r>
              <a:rPr kumimoji="1" lang="ja-JP" altLang="en-US" dirty="0"/>
              <a:t>と置きました。</a:t>
            </a:r>
            <a:r>
              <a:rPr kumimoji="1" lang="en-US" altLang="ja-JP" dirty="0"/>
              <a:t>GDP</a:t>
            </a:r>
            <a:r>
              <a:rPr kumimoji="1" lang="ja-JP" altLang="en-US" dirty="0"/>
              <a:t>（名目）は、単回帰式で分析し、</a:t>
            </a:r>
            <a:r>
              <a:rPr kumimoji="1" lang="en-US" altLang="ja-JP" dirty="0"/>
              <a:t>2025</a:t>
            </a:r>
            <a:r>
              <a:rPr kumimoji="1" lang="ja-JP" altLang="en-US" dirty="0"/>
              <a:t>年、</a:t>
            </a:r>
            <a:r>
              <a:rPr kumimoji="1" lang="en-US" altLang="ja-JP" dirty="0"/>
              <a:t>2030</a:t>
            </a:r>
            <a:r>
              <a:rPr kumimoji="1" lang="ja-JP" altLang="en-US" dirty="0"/>
              <a:t>年、</a:t>
            </a:r>
            <a:r>
              <a:rPr kumimoji="1" lang="en-US" altLang="ja-JP" dirty="0"/>
              <a:t>2035</a:t>
            </a:r>
            <a:r>
              <a:rPr kumimoji="1" lang="ja-JP" altLang="en-US" dirty="0"/>
              <a:t>年とシミュレーションし算出します。</a:t>
            </a:r>
            <a:r>
              <a:rPr kumimoji="1" lang="en-US" altLang="ja-JP" dirty="0"/>
              <a:t>EXCEL</a:t>
            </a:r>
            <a:r>
              <a:rPr kumimoji="1" lang="ja-JP" altLang="en-US" dirty="0"/>
              <a:t>で散布図を書いて、</a:t>
            </a:r>
            <a:r>
              <a:rPr kumimoji="1" lang="en-US" altLang="ja-JP" dirty="0"/>
              <a:t>R2</a:t>
            </a:r>
            <a:r>
              <a:rPr kumimoji="1" lang="ja-JP" altLang="en-US" dirty="0"/>
              <a:t>を確認し、</a:t>
            </a:r>
            <a:r>
              <a:rPr kumimoji="1" lang="en-US" altLang="ja-JP" dirty="0"/>
              <a:t>SLOPE</a:t>
            </a:r>
            <a:r>
              <a:rPr kumimoji="1" lang="ja-JP" altLang="en-US" dirty="0"/>
              <a:t>関数と</a:t>
            </a:r>
            <a:r>
              <a:rPr kumimoji="1" lang="en-US" altLang="ja-JP" dirty="0"/>
              <a:t>INTERCEPT</a:t>
            </a:r>
            <a:r>
              <a:rPr kumimoji="1" lang="ja-JP" altLang="en-US" dirty="0"/>
              <a:t>関数で傾きと切片を求めました。</a:t>
            </a:r>
            <a:endParaRPr kumimoji="1" lang="en-US" altLang="ja-JP" dirty="0"/>
          </a:p>
          <a:p>
            <a:r>
              <a:rPr kumimoji="1" lang="ja-JP" altLang="en-US" dirty="0"/>
              <a:t>それぞれの説明変数を重回帰式に代入し、株価がどうなるのかみてみます。</a:t>
            </a:r>
            <a:endParaRPr kumimoji="1" lang="en-US" altLang="ja-JP" dirty="0"/>
          </a:p>
          <a:p>
            <a:r>
              <a:rPr kumimoji="1" lang="ja-JP" altLang="en-US" dirty="0"/>
              <a:t>米国</a:t>
            </a:r>
            <a:r>
              <a:rPr kumimoji="1" lang="en-US" altLang="ja-JP" dirty="0"/>
              <a:t>GDP</a:t>
            </a:r>
            <a:r>
              <a:rPr kumimoji="1" lang="ja-JP" altLang="en-US" dirty="0"/>
              <a:t>を弱気で読んでいますが、</a:t>
            </a:r>
            <a:r>
              <a:rPr kumimoji="1" lang="en-US" altLang="ja-JP" dirty="0"/>
              <a:t>2035</a:t>
            </a:r>
            <a:r>
              <a:rPr kumimoji="1" lang="ja-JP" altLang="en-US" dirty="0"/>
              <a:t>年で株価は</a:t>
            </a:r>
            <a:r>
              <a:rPr kumimoji="1" lang="en-US" altLang="ja-JP" dirty="0"/>
              <a:t>1102</a:t>
            </a:r>
            <a:r>
              <a:rPr kumimoji="1" lang="ja-JP" altLang="en-US" dirty="0"/>
              <a:t>ドルと計算できました。もともとネットでみつけた</a:t>
            </a:r>
            <a:r>
              <a:rPr kumimoji="1" lang="en-US" altLang="ja-JP" dirty="0"/>
              <a:t>1620</a:t>
            </a:r>
            <a:r>
              <a:rPr kumimoji="1" lang="ja-JP" altLang="en-US" dirty="0"/>
              <a:t>ドルに比べ控えめな数字ですが、マイクロソフト株は購入し、長期で持ち続ける価値があると考えることができます。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27</a:t>
            </a:fld>
            <a:endParaRPr kumimoji="1" lang="ja-JP" altLang="en-US"/>
          </a:p>
        </p:txBody>
      </p:sp>
    </p:spTree>
    <p:extLst>
      <p:ext uri="{BB962C8B-B14F-4D97-AF65-F5344CB8AC3E}">
        <p14:creationId xmlns:p14="http://schemas.microsoft.com/office/powerpoint/2010/main" val="3797203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この状況を、日本でも高い有価証券益を出しているけんしん</a:t>
            </a:r>
            <a:r>
              <a:rPr kumimoji="1" lang="en-US" altLang="ja-JP" dirty="0"/>
              <a:t>BANK</a:t>
            </a:r>
            <a:r>
              <a:rPr kumimoji="1" lang="ja-JP" altLang="en-US" dirty="0"/>
              <a:t>の資金証券部の方に見せて、アドバイスを頂きました。</a:t>
            </a:r>
            <a:endParaRPr kumimoji="1" lang="en-US" altLang="ja-JP" dirty="0"/>
          </a:p>
          <a:p>
            <a:r>
              <a:rPr kumimoji="1" lang="en-US" altLang="ja-JP" dirty="0"/>
              <a:t>GDP</a:t>
            </a:r>
            <a:r>
              <a:rPr kumimoji="1" lang="ja-JP" altLang="en-US" dirty="0"/>
              <a:t>や為替レートは経済時系列データの中でも単位根過程が疑われ、そのまま回帰をすると、見せかけの回帰が起こる可能性があるので結果の解決にあたっては注意が必要。つまり、時系列データが時間とともに安定せず、どんどん変化していく性質を持っていることに注意しなさい。</a:t>
            </a:r>
            <a:endParaRPr kumimoji="1" lang="en-US" altLang="ja-JP" dirty="0"/>
          </a:p>
          <a:p>
            <a:r>
              <a:rPr kumimoji="1" lang="ja-JP" altLang="en-US" dirty="0"/>
              <a:t>オーバーフィッティング（過学習）にも注意が必要。学習データを間引いて、一部を検証データとして扱うことで過学習にならないように注意しなさい。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28</a:t>
            </a:fld>
            <a:endParaRPr kumimoji="1" lang="ja-JP" altLang="en-US"/>
          </a:p>
        </p:txBody>
      </p:sp>
    </p:spTree>
    <p:extLst>
      <p:ext uri="{BB962C8B-B14F-4D97-AF65-F5344CB8AC3E}">
        <p14:creationId xmlns:p14="http://schemas.microsoft.com/office/powerpoint/2010/main" val="846050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マイクロソフト株をベースに投資シミュレーションを行ってもらいました。在学中の４年間は月２万円、社会人になってから月５万円、これを３０年間持ち続けると老後に</a:t>
            </a:r>
            <a:r>
              <a:rPr kumimoji="1" lang="en-US" altLang="ja-JP" dirty="0"/>
              <a:t>2326</a:t>
            </a:r>
            <a:r>
              <a:rPr kumimoji="1" lang="ja-JP" altLang="en-US" dirty="0"/>
              <a:t>万円程度の資産が出来ていることになります。いずれにしても株価は急上昇していくので早めに投資を開始し、投資金額も大きくしていくことが重要とのアドバイスを頂きました。また、このシミュレーションには配当金が入っていないので、実際には配当金を株増しに使う運用で更に効果を高めることができるとも。</a:t>
            </a:r>
            <a:endParaRPr kumimoji="1" lang="en-US" altLang="ja-JP" dirty="0"/>
          </a:p>
        </p:txBody>
      </p:sp>
      <p:sp>
        <p:nvSpPr>
          <p:cNvPr id="4" name="スライド番号プレースホルダー 3"/>
          <p:cNvSpPr>
            <a:spLocks noGrp="1"/>
          </p:cNvSpPr>
          <p:nvPr>
            <p:ph type="sldNum" sz="quarter" idx="10"/>
          </p:nvPr>
        </p:nvSpPr>
        <p:spPr/>
        <p:txBody>
          <a:bodyPr/>
          <a:lstStyle/>
          <a:p>
            <a:fld id="{8DF5CA10-401E-4FBF-9D2E-6F2888F38E96}" type="slidenum">
              <a:rPr kumimoji="1" lang="ja-JP" altLang="en-US" smtClean="0"/>
              <a:t>29</a:t>
            </a:fld>
            <a:endParaRPr kumimoji="1" lang="ja-JP" altLang="en-US"/>
          </a:p>
        </p:txBody>
      </p:sp>
    </p:spTree>
    <p:extLst>
      <p:ext uri="{BB962C8B-B14F-4D97-AF65-F5344CB8AC3E}">
        <p14:creationId xmlns:p14="http://schemas.microsoft.com/office/powerpoint/2010/main" val="3077545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最後に一般的な投資のアドバイスも頂きました。</a:t>
            </a:r>
            <a:endParaRPr kumimoji="1" lang="en-US" altLang="ja-JP" dirty="0"/>
          </a:p>
          <a:p>
            <a:r>
              <a:rPr kumimoji="1" lang="ja-JP" altLang="en-US" dirty="0"/>
              <a:t>このように身近な課題において考える手段としても、重回帰分析は簡単に活用できることがお判りいただけたと思います。</a:t>
            </a:r>
            <a:endParaRPr kumimoji="1" lang="en-US" altLang="ja-JP" dirty="0"/>
          </a:p>
          <a:p>
            <a:r>
              <a:rPr kumimoji="1" lang="ja-JP" altLang="en-US" dirty="0"/>
              <a:t>また、課題を解決する上で、様々な知識が役立ちます。そのために、今の時点から、専門外の書籍を読む習慣をつけることをお勧めします。知識の幅が広いほど、しっかりとした判断ができるようになり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30</a:t>
            </a:fld>
            <a:endParaRPr kumimoji="1" lang="ja-JP" altLang="en-US"/>
          </a:p>
        </p:txBody>
      </p:sp>
    </p:spTree>
    <p:extLst>
      <p:ext uri="{BB962C8B-B14F-4D97-AF65-F5344CB8AC3E}">
        <p14:creationId xmlns:p14="http://schemas.microsoft.com/office/powerpoint/2010/main" val="2179370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6618-6748-EC1A-62DC-D0DE3426B2E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3F41E6-4D87-83D1-CC90-58F2147BC06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DE3041B-BB68-8F7C-ED4A-3798EBD3E9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セクションでは教師なし学習を学びます。</a:t>
            </a:r>
            <a:endParaRPr kumimoji="1" lang="ja-JP" altLang="ja-JP" sz="1200" kern="1200" dirty="0">
              <a:solidFill>
                <a:schemeClr val="tx1"/>
              </a:solidFill>
              <a:effectLst/>
              <a:latin typeface="+mn-lt"/>
              <a:ea typeface="+mn-ea"/>
              <a:cs typeface="+mn-cs"/>
            </a:endParaRPr>
          </a:p>
        </p:txBody>
      </p:sp>
      <p:sp>
        <p:nvSpPr>
          <p:cNvPr id="4" name="スライド番号プレースホルダー 3">
            <a:extLst>
              <a:ext uri="{FF2B5EF4-FFF2-40B4-BE49-F238E27FC236}">
                <a16:creationId xmlns:a16="http://schemas.microsoft.com/office/drawing/2014/main" id="{2D4F16A5-DDB2-E864-6ADC-FF2F0B41BE06}"/>
              </a:ext>
            </a:extLst>
          </p:cNvPr>
          <p:cNvSpPr>
            <a:spLocks noGrp="1"/>
          </p:cNvSpPr>
          <p:nvPr>
            <p:ph type="sldNum" sz="quarter" idx="5"/>
          </p:nvPr>
        </p:nvSpPr>
        <p:spPr/>
        <p:txBody>
          <a:bodyPr/>
          <a:lstStyle/>
          <a:p>
            <a:fld id="{0817BAC4-C867-4114-8E39-CF693FB8F95F}" type="slidenum">
              <a:rPr kumimoji="1" lang="ja-JP" altLang="en-US" smtClean="0"/>
              <a:t>31</a:t>
            </a:fld>
            <a:endParaRPr kumimoji="1" lang="ja-JP" altLang="en-US"/>
          </a:p>
        </p:txBody>
      </p:sp>
    </p:spTree>
    <p:extLst>
      <p:ext uri="{BB962C8B-B14F-4D97-AF65-F5344CB8AC3E}">
        <p14:creationId xmlns:p14="http://schemas.microsoft.com/office/powerpoint/2010/main" val="209313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械学習とは、データの背後に潜む規則性を見出し、それを機械学習モデルと呼ばれる数式として、定量化したり将来の予測に用いたりする方法の総称で、医療、電力、通信、流通、製造業、金融業、農業など分野を問わず応用されており、今後もますます広がり続けるといわれています。例えば、インターネットのショッピングサイトで、購入履歴や閲覧履歴のデータを使用し、機械学習モデルで分析して、そのユーザーが興味を持ちそうな商品をお勧めとして提示する商品の購買を促進し売上を増加させる効果も機械学習のひとつです。</a:t>
            </a:r>
            <a:endParaRPr kumimoji="1" lang="en-US" altLang="ja-JP" dirty="0"/>
          </a:p>
          <a:p>
            <a:r>
              <a:rPr kumimoji="1" lang="ja-JP" altLang="en-US" dirty="0"/>
              <a:t>機械学習には大きくわけて、教師あり学習、教師なし学習、強化学習の３つカテゴリーがあります。</a:t>
            </a:r>
            <a:endParaRPr kumimoji="1" lang="en-US" altLang="ja-JP" dirty="0"/>
          </a:p>
          <a:p>
            <a:r>
              <a:rPr kumimoji="1" lang="ja-JP" altLang="en-US" dirty="0"/>
              <a:t>教師あり学習は、入力データから正解を予測できるような関数（モデル）の学習で、使用する数学モデルは回帰問題や分類問題などがあります。</a:t>
            </a:r>
            <a:endParaRPr kumimoji="1" lang="en-US" altLang="ja-JP" dirty="0"/>
          </a:p>
          <a:p>
            <a:r>
              <a:rPr kumimoji="1" lang="ja-JP" altLang="en-US" dirty="0"/>
              <a:t>教師なし学習は、</a:t>
            </a:r>
            <a:r>
              <a:rPr kumimoji="1" lang="ja-JP" altLang="en-US" sz="1200" b="0" i="0" kern="1200" dirty="0">
                <a:solidFill>
                  <a:schemeClr val="tx1"/>
                </a:solidFill>
                <a:effectLst/>
                <a:latin typeface="+mn-lt"/>
                <a:ea typeface="+mn-ea"/>
                <a:cs typeface="+mn-cs"/>
              </a:rPr>
              <a:t>ラベルのないデータからパターンや構造を見つけ出す機械学習の手法で、使用する数学モデルはクラスター分析，</a:t>
            </a:r>
            <a:r>
              <a:rPr kumimoji="1" lang="en-US" altLang="ja-JP" sz="1200" b="0" i="0" kern="1200" dirty="0">
                <a:solidFill>
                  <a:schemeClr val="tx1"/>
                </a:solidFill>
                <a:effectLst/>
                <a:latin typeface="+mn-lt"/>
                <a:ea typeface="+mn-ea"/>
                <a:cs typeface="+mn-cs"/>
              </a:rPr>
              <a:t>k-means</a:t>
            </a:r>
            <a:r>
              <a:rPr kumimoji="1" lang="ja-JP" altLang="en-US" sz="1200" b="0" i="0" kern="1200" dirty="0">
                <a:solidFill>
                  <a:schemeClr val="tx1"/>
                </a:solidFill>
                <a:effectLst/>
                <a:latin typeface="+mn-lt"/>
                <a:ea typeface="+mn-ea"/>
                <a:cs typeface="+mn-cs"/>
              </a:rPr>
              <a:t>法などがあります。</a:t>
            </a:r>
          </a:p>
          <a:p>
            <a:r>
              <a:rPr kumimoji="1" lang="ja-JP" altLang="en-US" b="0" dirty="0"/>
              <a:t>強化学習は、エージェントが環境と相互作用しながら、報酬を最大化するように行動を学習する手法で、ゲームやロボット制御、自動運転などに広く応用されています。使用する数学モデルはマルコフ決定過程などがあります。次の頁でそれぞれの数学モデルの考え方を見て行きましょう。教師なし学習には他には</a:t>
            </a:r>
            <a:r>
              <a:rPr kumimoji="1" lang="en-US" altLang="ja-JP" b="0" dirty="0"/>
              <a:t>k-means</a:t>
            </a:r>
            <a:r>
              <a:rPr kumimoji="1" lang="ja-JP" altLang="en-US" b="0" dirty="0"/>
              <a:t>法などありますので、アルゴリズムを調べてみると面白いと思います。</a:t>
            </a:r>
            <a:endParaRPr kumimoji="1" lang="ja-JP" altLang="en-US" dirty="0"/>
          </a:p>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5</a:t>
            </a:fld>
            <a:endParaRPr kumimoji="1" lang="ja-JP" altLang="en-US"/>
          </a:p>
        </p:txBody>
      </p:sp>
    </p:spTree>
    <p:extLst>
      <p:ext uri="{BB962C8B-B14F-4D97-AF65-F5344CB8AC3E}">
        <p14:creationId xmlns:p14="http://schemas.microsoft.com/office/powerpoint/2010/main" val="1976584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教師なし学習の代表的な例は、クラスター分析になります。クラスター分析は、データを類似度や距離に基づいてグループ分けする手法です。これにより、似た特性を持つデータをまとめて分析しやすくします。</a:t>
            </a:r>
            <a:endParaRPr kumimoji="1" lang="en-US" altLang="ja-JP" dirty="0"/>
          </a:p>
          <a:p>
            <a:r>
              <a:rPr kumimoji="1" lang="ja-JP" altLang="en-US" dirty="0"/>
              <a:t>ここに示されている分析の流れは、階層型クラスターの例で、顧客の購入頻度と平均購入額があった場合、どういうグループに分かれるかを分析したものです。</a:t>
            </a:r>
            <a:endParaRPr kumimoji="1" lang="en-US" altLang="ja-JP" dirty="0"/>
          </a:p>
          <a:p>
            <a:r>
              <a:rPr kumimoji="1" lang="ja-JP" altLang="en-US" dirty="0"/>
              <a:t>顧客を購入頻度と平均購入額でベクトル化し、顧客同士の距離を計算します。その際、扱うデータは最大値の相対的なパーセントに変換し、極端に大きい数字に影響されないようにします。</a:t>
            </a:r>
            <a:endParaRPr kumimoji="1" lang="en-US" altLang="ja-JP" dirty="0"/>
          </a:p>
          <a:p>
            <a:r>
              <a:rPr kumimoji="1" lang="ja-JP" altLang="en-US" dirty="0"/>
              <a:t>顧客間の距離計算ができたら、小さいものからカップリングして行きます。この例だと</a:t>
            </a:r>
            <a:r>
              <a:rPr kumimoji="1" lang="en-US" altLang="ja-JP" dirty="0"/>
              <a:t>G</a:t>
            </a:r>
            <a:r>
              <a:rPr kumimoji="1" lang="ja-JP" altLang="en-US" dirty="0"/>
              <a:t>と</a:t>
            </a:r>
            <a:r>
              <a:rPr kumimoji="1" lang="en-US" altLang="ja-JP" dirty="0"/>
              <a:t>H</a:t>
            </a:r>
            <a:r>
              <a:rPr kumimoji="1" lang="ja-JP" altLang="en-US" dirty="0"/>
              <a:t>が６％でもっとも小さいのでカップリングされます。</a:t>
            </a:r>
            <a:r>
              <a:rPr kumimoji="1" lang="en-US" altLang="ja-JP" dirty="0"/>
              <a:t>H</a:t>
            </a:r>
            <a:r>
              <a:rPr kumimoji="1" lang="ja-JP" altLang="en-US" dirty="0"/>
              <a:t>と</a:t>
            </a:r>
            <a:r>
              <a:rPr kumimoji="1" lang="en-US" altLang="ja-JP" dirty="0"/>
              <a:t>I</a:t>
            </a:r>
            <a:r>
              <a:rPr kumimoji="1" lang="ja-JP" altLang="en-US" dirty="0"/>
              <a:t>は</a:t>
            </a:r>
            <a:r>
              <a:rPr kumimoji="1" lang="en-US" altLang="ja-JP" dirty="0"/>
              <a:t>18</a:t>
            </a:r>
            <a:r>
              <a:rPr kumimoji="1" lang="ja-JP" altLang="en-US" dirty="0"/>
              <a:t>％となっていますが、既に</a:t>
            </a:r>
            <a:r>
              <a:rPr kumimoji="1" lang="en-US" altLang="ja-JP" dirty="0"/>
              <a:t>H</a:t>
            </a:r>
            <a:r>
              <a:rPr kumimoji="1" lang="ja-JP" altLang="en-US" dirty="0"/>
              <a:t>が</a:t>
            </a:r>
            <a:r>
              <a:rPr kumimoji="1" lang="en-US" altLang="ja-JP" dirty="0"/>
              <a:t>G</a:t>
            </a:r>
            <a:r>
              <a:rPr kumimoji="1" lang="ja-JP" altLang="en-US" dirty="0"/>
              <a:t>とカップリングされているため、そのカップリングされた</a:t>
            </a:r>
            <a:r>
              <a:rPr kumimoji="1" lang="en-US" altLang="ja-JP" dirty="0"/>
              <a:t>G</a:t>
            </a:r>
            <a:r>
              <a:rPr kumimoji="1" lang="ja-JP" altLang="en-US" dirty="0"/>
              <a:t>と</a:t>
            </a:r>
            <a:r>
              <a:rPr kumimoji="1" lang="en-US" altLang="ja-JP" dirty="0"/>
              <a:t>H</a:t>
            </a:r>
            <a:r>
              <a:rPr kumimoji="1" lang="ja-JP" altLang="en-US" dirty="0"/>
              <a:t>の階層に対してカップリングされます。このように作業を進めると、階層構造が出来上がります。これをデンドログラムと呼びます。最後にいくつのグループに分けるかを基準値として上から階層を降りてグルーピングします。この例では基準値を４としているため、</a:t>
            </a:r>
            <a:r>
              <a:rPr kumimoji="1" lang="en-US" altLang="ja-JP" dirty="0"/>
              <a:t>G</a:t>
            </a:r>
            <a:r>
              <a:rPr kumimoji="1" lang="ja-JP" altLang="en-US" dirty="0"/>
              <a:t>、</a:t>
            </a:r>
            <a:r>
              <a:rPr kumimoji="1" lang="en-US" altLang="ja-JP" dirty="0"/>
              <a:t>H</a:t>
            </a:r>
            <a:r>
              <a:rPr kumimoji="1" lang="ja-JP" altLang="en-US" dirty="0"/>
              <a:t>、</a:t>
            </a:r>
            <a:r>
              <a:rPr kumimoji="1" lang="en-US" altLang="ja-JP" dirty="0"/>
              <a:t>I</a:t>
            </a:r>
            <a:r>
              <a:rPr kumimoji="1" lang="ja-JP" altLang="en-US" dirty="0"/>
              <a:t>、</a:t>
            </a:r>
            <a:r>
              <a:rPr kumimoji="1" lang="en-US" altLang="ja-JP" dirty="0"/>
              <a:t>J</a:t>
            </a:r>
            <a:r>
              <a:rPr kumimoji="1" lang="ja-JP" altLang="en-US" dirty="0"/>
              <a:t>がひとつのグループにわけられます。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32</a:t>
            </a:fld>
            <a:endParaRPr kumimoji="1" lang="ja-JP" altLang="en-US"/>
          </a:p>
        </p:txBody>
      </p:sp>
    </p:spTree>
    <p:extLst>
      <p:ext uri="{BB962C8B-B14F-4D97-AF65-F5344CB8AC3E}">
        <p14:creationId xmlns:p14="http://schemas.microsoft.com/office/powerpoint/2010/main" val="4058813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E09A-CD0C-92E9-275C-E48E61F3543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C4A4E4-97C9-C46F-93E8-184CB311B0C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55B1D03-89BE-9F97-2EDF-A0EC9341B9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セクションでは強化学習を学びます。</a:t>
            </a:r>
            <a:endParaRPr kumimoji="1" lang="ja-JP" altLang="ja-JP" sz="1200" kern="1200" dirty="0">
              <a:solidFill>
                <a:schemeClr val="tx1"/>
              </a:solidFill>
              <a:effectLst/>
              <a:latin typeface="+mn-lt"/>
              <a:ea typeface="+mn-ea"/>
              <a:cs typeface="+mn-cs"/>
            </a:endParaRPr>
          </a:p>
        </p:txBody>
      </p:sp>
      <p:sp>
        <p:nvSpPr>
          <p:cNvPr id="4" name="スライド番号プレースホルダー 3">
            <a:extLst>
              <a:ext uri="{FF2B5EF4-FFF2-40B4-BE49-F238E27FC236}">
                <a16:creationId xmlns:a16="http://schemas.microsoft.com/office/drawing/2014/main" id="{FE7ABABA-0DD7-716E-CBD5-DFF5F148E6F3}"/>
              </a:ext>
            </a:extLst>
          </p:cNvPr>
          <p:cNvSpPr>
            <a:spLocks noGrp="1"/>
          </p:cNvSpPr>
          <p:nvPr>
            <p:ph type="sldNum" sz="quarter" idx="5"/>
          </p:nvPr>
        </p:nvSpPr>
        <p:spPr/>
        <p:txBody>
          <a:bodyPr/>
          <a:lstStyle/>
          <a:p>
            <a:fld id="{0817BAC4-C867-4114-8E39-CF693FB8F95F}" type="slidenum">
              <a:rPr kumimoji="1" lang="ja-JP" altLang="en-US" smtClean="0"/>
              <a:t>33</a:t>
            </a:fld>
            <a:endParaRPr kumimoji="1" lang="ja-JP" altLang="en-US"/>
          </a:p>
        </p:txBody>
      </p:sp>
    </p:spTree>
    <p:extLst>
      <p:ext uri="{BB962C8B-B14F-4D97-AF65-F5344CB8AC3E}">
        <p14:creationId xmlns:p14="http://schemas.microsoft.com/office/powerpoint/2010/main" val="765698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強化学習は、試行錯誤を繰り返して最適な行動や操作を決定していく</a:t>
            </a:r>
            <a:r>
              <a:rPr kumimoji="1" lang="en-US" altLang="ja-JP" dirty="0"/>
              <a:t>AI</a:t>
            </a:r>
            <a:r>
              <a:rPr kumimoji="1" lang="ja-JP" altLang="en-US" dirty="0"/>
              <a:t>の学習アルゴリズムです。</a:t>
            </a:r>
            <a:endParaRPr kumimoji="1" lang="en-US" altLang="ja-JP" dirty="0"/>
          </a:p>
          <a:p>
            <a:r>
              <a:rPr kumimoji="1" lang="ja-JP" altLang="en-US" dirty="0"/>
              <a:t>例えば、ロボット犬などで、基本動作だけ教えておき、転んだとき、どの動作をすれば立ち上がれるかをロボット自身で試していきながら学習して、最後は転んでも自力で立ち上がれるようになるなど。</a:t>
            </a:r>
            <a:endParaRPr kumimoji="1" lang="en-US" altLang="ja-JP" dirty="0"/>
          </a:p>
          <a:p>
            <a:r>
              <a:rPr kumimoji="1" lang="ja-JP" altLang="en-US" dirty="0"/>
              <a:t>この原理を説明する際にエージェントと環境ということばを使います。エージェントは指示を出す、環境はその結果を反映するモノ。</a:t>
            </a:r>
            <a:endParaRPr kumimoji="1" lang="en-US" altLang="ja-JP" dirty="0"/>
          </a:p>
          <a:p>
            <a:r>
              <a:rPr kumimoji="1" lang="ja-JP" altLang="en-US" dirty="0"/>
              <a:t>まず、エージェントは、この状態のときにこの行動をするというポリシーを持っています。図ではこれを方策と呼んでいます。方策</a:t>
            </a:r>
            <a:r>
              <a:rPr kumimoji="1" lang="en-US" altLang="ja-JP" dirty="0"/>
              <a:t>πt</a:t>
            </a:r>
            <a:r>
              <a:rPr kumimoji="1" lang="ja-JP" altLang="en-US" dirty="0"/>
              <a:t>のとき、状態が</a:t>
            </a:r>
            <a:r>
              <a:rPr kumimoji="1" lang="en-US" altLang="ja-JP" dirty="0"/>
              <a:t>St</a:t>
            </a:r>
            <a:r>
              <a:rPr kumimoji="1" lang="ja-JP" altLang="en-US" dirty="0"/>
              <a:t>でその行動を</a:t>
            </a:r>
            <a:r>
              <a:rPr kumimoji="1" lang="en-US" altLang="ja-JP" dirty="0"/>
              <a:t>At</a:t>
            </a:r>
            <a:r>
              <a:rPr kumimoji="1" lang="ja-JP" altLang="en-US" dirty="0"/>
              <a:t>と定義しておくと、それに従い行動</a:t>
            </a:r>
            <a:r>
              <a:rPr kumimoji="1" lang="en-US" altLang="ja-JP" dirty="0"/>
              <a:t>At</a:t>
            </a:r>
            <a:r>
              <a:rPr kumimoji="1" lang="ja-JP" altLang="en-US" dirty="0"/>
              <a:t>をとります。</a:t>
            </a:r>
            <a:endParaRPr kumimoji="1" lang="en-US" altLang="ja-JP" dirty="0"/>
          </a:p>
          <a:p>
            <a:r>
              <a:rPr kumimoji="1" lang="ja-JP" altLang="en-US" dirty="0"/>
              <a:t>行動</a:t>
            </a:r>
            <a:r>
              <a:rPr kumimoji="1" lang="en-US" altLang="ja-JP" dirty="0"/>
              <a:t>At</a:t>
            </a:r>
            <a:r>
              <a:rPr kumimoji="1" lang="ja-JP" altLang="en-US" dirty="0"/>
              <a:t>をとった結果、状態が</a:t>
            </a:r>
            <a:r>
              <a:rPr kumimoji="1" lang="en-US" altLang="ja-JP" dirty="0"/>
              <a:t>St+1</a:t>
            </a:r>
            <a:r>
              <a:rPr kumimoji="1" lang="ja-JP" altLang="en-US" dirty="0"/>
              <a:t>に変化しますが、それに対して報酬</a:t>
            </a:r>
            <a:r>
              <a:rPr kumimoji="1" lang="en-US" altLang="ja-JP" dirty="0"/>
              <a:t>Rt+1</a:t>
            </a:r>
            <a:r>
              <a:rPr kumimoji="1" lang="ja-JP" altLang="en-US" dirty="0"/>
              <a:t>がもらえます。この報酬</a:t>
            </a:r>
            <a:r>
              <a:rPr kumimoji="1" lang="en-US" altLang="ja-JP" dirty="0"/>
              <a:t>Rt+1</a:t>
            </a:r>
            <a:r>
              <a:rPr kumimoji="1" lang="ja-JP" altLang="en-US" dirty="0"/>
              <a:t>の結果からその方策がよかったのか悪かったのかを評価します。</a:t>
            </a:r>
            <a:endParaRPr kumimoji="1" lang="en-US" altLang="ja-JP" dirty="0"/>
          </a:p>
          <a:p>
            <a:r>
              <a:rPr kumimoji="1" lang="ja-JP" altLang="en-US" dirty="0"/>
              <a:t>これは、マルコフ決定過程といって、現在の状態と行動によって次の状態が決まるというマルコフ性に基づいています。</a:t>
            </a:r>
            <a:endParaRPr kumimoji="1" lang="en-US" altLang="ja-JP" dirty="0"/>
          </a:p>
          <a:p>
            <a:r>
              <a:rPr kumimoji="1" lang="ja-JP" altLang="en-US" dirty="0"/>
              <a:t>もう少し具体的にみてみましょう。</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34</a:t>
            </a:fld>
            <a:endParaRPr kumimoji="1" lang="ja-JP" altLang="en-US"/>
          </a:p>
        </p:txBody>
      </p:sp>
    </p:spTree>
    <p:extLst>
      <p:ext uri="{BB962C8B-B14F-4D97-AF65-F5344CB8AC3E}">
        <p14:creationId xmlns:p14="http://schemas.microsoft.com/office/powerpoint/2010/main" val="1335838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a:t>
            </a:r>
            <a:r>
              <a:rPr kumimoji="1" lang="ja-JP" altLang="en-US" dirty="0"/>
              <a:t>学習と呼ばれるアルゴリズムを考えてみましょう。</a:t>
            </a:r>
            <a:endParaRPr kumimoji="1" lang="en-US" altLang="ja-JP" dirty="0"/>
          </a:p>
          <a:p>
            <a:r>
              <a:rPr kumimoji="1" lang="ja-JP" altLang="en-US" dirty="0"/>
              <a:t>最適行動価値</a:t>
            </a:r>
            <a:r>
              <a:rPr kumimoji="1" lang="en-US" altLang="ja-JP" dirty="0"/>
              <a:t>Q</a:t>
            </a:r>
            <a:r>
              <a:rPr kumimoji="1" lang="ja-JP" altLang="en-US" dirty="0"/>
              <a:t>は、ある状態で特定の行動を取った場合に得られる「期待される価値」を表し、この</a:t>
            </a:r>
            <a:r>
              <a:rPr kumimoji="1" lang="en-US" altLang="ja-JP" dirty="0"/>
              <a:t>Q</a:t>
            </a:r>
            <a:r>
              <a:rPr kumimoji="1" lang="ja-JP" altLang="en-US" dirty="0"/>
              <a:t>を高めることでより良い選択ができるようになります。</a:t>
            </a:r>
            <a:endParaRPr kumimoji="1" lang="en-US" altLang="ja-JP" dirty="0"/>
          </a:p>
          <a:p>
            <a:r>
              <a:rPr kumimoji="1" lang="en-US" altLang="ja-JP" dirty="0"/>
              <a:t>Q</a:t>
            </a:r>
            <a:r>
              <a:rPr kumimoji="1" lang="ja-JP" altLang="en-US" dirty="0"/>
              <a:t>は、現在の価値＋学習率</a:t>
            </a:r>
            <a:r>
              <a:rPr kumimoji="1" lang="en-US" altLang="ja-JP" dirty="0"/>
              <a:t>×</a:t>
            </a:r>
            <a:r>
              <a:rPr kumimoji="1" lang="ja-JP" altLang="en-US" dirty="0"/>
              <a:t>（実際の報酬＋割引率</a:t>
            </a:r>
            <a:r>
              <a:rPr kumimoji="1" lang="en-US" altLang="ja-JP" dirty="0"/>
              <a:t>×</a:t>
            </a:r>
            <a:r>
              <a:rPr kumimoji="1" lang="ja-JP" altLang="en-US" dirty="0"/>
              <a:t>次の最大価値ー現在の価値）で表します。ここで学習率は今の価値に対して次の報酬や未来の価値をどのくらい適応させるかというパラメータで、学習が始まる段階では高く設定し、時間の経過とともに少しずつ減少させていきます。割引率は、将来の報酬をどれくらい重視するかというパラメーターで、</a:t>
            </a:r>
            <a:r>
              <a:rPr kumimoji="1" lang="en-US" altLang="ja-JP" dirty="0"/>
              <a:t>1</a:t>
            </a:r>
            <a:r>
              <a:rPr kumimoji="1" lang="ja-JP" altLang="en-US" dirty="0"/>
              <a:t>に近いほど将来の報酬を当てにするように設定します。</a:t>
            </a:r>
            <a:endParaRPr kumimoji="1" lang="en-US" altLang="ja-JP" dirty="0"/>
          </a:p>
          <a:p>
            <a:r>
              <a:rPr kumimoji="1" lang="ja-JP" altLang="en-US" dirty="0"/>
              <a:t>実装イメージとしては、</a:t>
            </a:r>
            <a:r>
              <a:rPr kumimoji="1" lang="en-US" altLang="ja-JP" dirty="0"/>
              <a:t>Q</a:t>
            </a:r>
            <a:r>
              <a:rPr kumimoji="1" lang="ja-JP" altLang="en-US" dirty="0"/>
              <a:t>テーブルと呼ばれる表を作り、状態と行動と</a:t>
            </a:r>
            <a:r>
              <a:rPr kumimoji="1" lang="en-US" altLang="ja-JP" dirty="0"/>
              <a:t>Q</a:t>
            </a:r>
            <a:r>
              <a:rPr kumimoji="1" lang="ja-JP" altLang="en-US" dirty="0"/>
              <a:t>の組み合わせを管理させます。報酬が出た時点でテーブルを更新して行きます。</a:t>
            </a:r>
            <a:endParaRPr kumimoji="1" lang="en-US" altLang="ja-JP" dirty="0"/>
          </a:p>
          <a:p>
            <a:endParaRPr kumimoji="1" lang="en-US" altLang="ja-JP" dirty="0"/>
          </a:p>
          <a:p>
            <a:r>
              <a:rPr kumimoji="1" lang="ja-JP" altLang="en-US" dirty="0"/>
              <a:t>例えば５</a:t>
            </a:r>
            <a:r>
              <a:rPr kumimoji="1" lang="en-US" altLang="ja-JP" dirty="0"/>
              <a:t>×</a:t>
            </a:r>
            <a:r>
              <a:rPr kumimoji="1" lang="ja-JP" altLang="en-US" dirty="0"/>
              <a:t>５マスのボード上でロボットがゴールまでたどり着く最適な経路を学習させたいとします。ボードには障害物が設置してあり、ロボットはそこを通過できないものとします。</a:t>
            </a:r>
            <a:endParaRPr kumimoji="1" lang="en-US" altLang="ja-JP" dirty="0"/>
          </a:p>
          <a:p>
            <a:r>
              <a:rPr kumimoji="1" lang="ja-JP" altLang="en-US" dirty="0"/>
              <a:t>最初に東に１マス進めたとき、</a:t>
            </a:r>
            <a:r>
              <a:rPr kumimoji="1" lang="en-US" altLang="ja-JP" dirty="0"/>
              <a:t>Q</a:t>
            </a:r>
            <a:r>
              <a:rPr kumimoji="1" lang="ja-JP" altLang="en-US" dirty="0"/>
              <a:t>を２と設定します。障害物がなかったので、報酬を</a:t>
            </a:r>
            <a:r>
              <a:rPr kumimoji="1" lang="en-US" altLang="ja-JP" dirty="0"/>
              <a:t>10</a:t>
            </a:r>
            <a:r>
              <a:rPr kumimoji="1" lang="ja-JP" altLang="en-US" dirty="0"/>
              <a:t>もらって。次の状態の</a:t>
            </a:r>
            <a:r>
              <a:rPr kumimoji="1" lang="en-US" altLang="ja-JP" dirty="0"/>
              <a:t>Q</a:t>
            </a:r>
            <a:r>
              <a:rPr kumimoji="1" lang="ja-JP" altLang="en-US" dirty="0"/>
              <a:t>を５と設定します。このとき、パラメータとして学習率、割引率をそれぞれ</a:t>
            </a:r>
            <a:r>
              <a:rPr kumimoji="1" lang="en-US" altLang="ja-JP" dirty="0"/>
              <a:t>0.1</a:t>
            </a:r>
            <a:r>
              <a:rPr kumimoji="1" lang="ja-JP" altLang="en-US" dirty="0"/>
              <a:t>、</a:t>
            </a:r>
            <a:r>
              <a:rPr kumimoji="1" lang="en-US" altLang="ja-JP" dirty="0"/>
              <a:t>0.9</a:t>
            </a:r>
            <a:r>
              <a:rPr kumimoji="1" lang="ja-JP" altLang="en-US" dirty="0"/>
              <a:t>と設定します。この状態で</a:t>
            </a:r>
            <a:r>
              <a:rPr kumimoji="1" lang="en-US" altLang="ja-JP" dirty="0"/>
              <a:t>Q</a:t>
            </a:r>
            <a:r>
              <a:rPr kumimoji="1" lang="ja-JP" altLang="en-US" dirty="0"/>
              <a:t>を計算すると、</a:t>
            </a:r>
            <a:r>
              <a:rPr kumimoji="1" lang="en-US" altLang="ja-JP" dirty="0"/>
              <a:t>3.25</a:t>
            </a:r>
            <a:r>
              <a:rPr kumimoji="1" lang="ja-JP" altLang="en-US" dirty="0"/>
              <a:t>となります。現在地から東へ移動する</a:t>
            </a:r>
            <a:r>
              <a:rPr kumimoji="1" lang="en-US" altLang="ja-JP" dirty="0"/>
              <a:t>Q</a:t>
            </a:r>
            <a:r>
              <a:rPr kumimoji="1" lang="ja-JP" altLang="en-US" dirty="0"/>
              <a:t>は２から</a:t>
            </a:r>
            <a:r>
              <a:rPr kumimoji="1" lang="en-US" altLang="ja-JP" dirty="0"/>
              <a:t>3.25</a:t>
            </a:r>
            <a:r>
              <a:rPr kumimoji="1" lang="ja-JP" altLang="en-US" dirty="0"/>
              <a:t>に更新されます。これを繰り返すことで、最適な経路をロボットは学んで行くことになります。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35</a:t>
            </a:fld>
            <a:endParaRPr kumimoji="1" lang="ja-JP" altLang="en-US"/>
          </a:p>
        </p:txBody>
      </p:sp>
    </p:spTree>
    <p:extLst>
      <p:ext uri="{BB962C8B-B14F-4D97-AF65-F5344CB8AC3E}">
        <p14:creationId xmlns:p14="http://schemas.microsoft.com/office/powerpoint/2010/main" val="3766192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70B69-D8B4-21DA-201D-8F78E78BA4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1461A9-0C63-7F1C-04C8-492A7A7AC0F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E9F669-8782-E6F8-D212-2F90545F29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セクションでは予測評価について学びます。</a:t>
            </a:r>
            <a:endParaRPr kumimoji="1" lang="ja-JP" altLang="ja-JP" sz="1200" kern="1200" dirty="0">
              <a:solidFill>
                <a:schemeClr val="tx1"/>
              </a:solidFill>
              <a:effectLst/>
              <a:latin typeface="+mn-lt"/>
              <a:ea typeface="+mn-ea"/>
              <a:cs typeface="+mn-cs"/>
            </a:endParaRPr>
          </a:p>
        </p:txBody>
      </p:sp>
      <p:sp>
        <p:nvSpPr>
          <p:cNvPr id="4" name="スライド番号プレースホルダー 3">
            <a:extLst>
              <a:ext uri="{FF2B5EF4-FFF2-40B4-BE49-F238E27FC236}">
                <a16:creationId xmlns:a16="http://schemas.microsoft.com/office/drawing/2014/main" id="{827962CD-4653-0D5B-10D5-4DD4C639D3C5}"/>
              </a:ext>
            </a:extLst>
          </p:cNvPr>
          <p:cNvSpPr>
            <a:spLocks noGrp="1"/>
          </p:cNvSpPr>
          <p:nvPr>
            <p:ph type="sldNum" sz="quarter" idx="5"/>
          </p:nvPr>
        </p:nvSpPr>
        <p:spPr/>
        <p:txBody>
          <a:bodyPr/>
          <a:lstStyle/>
          <a:p>
            <a:fld id="{0817BAC4-C867-4114-8E39-CF693FB8F95F}" type="slidenum">
              <a:rPr kumimoji="1" lang="ja-JP" altLang="en-US" smtClean="0"/>
              <a:t>36</a:t>
            </a:fld>
            <a:endParaRPr kumimoji="1" lang="ja-JP" altLang="en-US"/>
          </a:p>
        </p:txBody>
      </p:sp>
    </p:spTree>
    <p:extLst>
      <p:ext uri="{BB962C8B-B14F-4D97-AF65-F5344CB8AC3E}">
        <p14:creationId xmlns:p14="http://schemas.microsoft.com/office/powerpoint/2010/main" val="1621067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これまで機械学習のモデルを作る上で、学習データを用いて学習させるお話をしてきました。実際には出来上がったモデルが、ちゃんと機能するかを評価する必要があります。</a:t>
            </a:r>
            <a:endParaRPr kumimoji="1" lang="en-US" altLang="ja-JP" dirty="0"/>
          </a:p>
          <a:p>
            <a:r>
              <a:rPr kumimoji="1" lang="ja-JP" altLang="en-US" dirty="0"/>
              <a:t>このときに使用するデータをテストデータと呼びます。この評価の際に、学習データには適合しているのにテストデータを流すと適合しなくなる現象がみられます。これは学習データに過度に当てはまるモデルのため、それ以外のデータが来た時に予測精度が悪くなるという状態です。これを過適合とか過学習といいます。先ほどの重回帰分析の事例で、けんしん</a:t>
            </a:r>
            <a:r>
              <a:rPr kumimoji="1" lang="en-US" altLang="ja-JP" dirty="0"/>
              <a:t>BANK</a:t>
            </a:r>
            <a:r>
              <a:rPr kumimoji="1" lang="ja-JP" altLang="en-US" dirty="0"/>
              <a:t>がコメントしてくれたものです。</a:t>
            </a:r>
            <a:endParaRPr kumimoji="1" lang="en-US" altLang="ja-JP" dirty="0"/>
          </a:p>
          <a:p>
            <a:r>
              <a:rPr kumimoji="1" lang="ja-JP" altLang="en-US" dirty="0"/>
              <a:t>じゃあ、どうすれば回避できるのでしょうか？</a:t>
            </a:r>
            <a:endParaRPr kumimoji="1" lang="en-US" altLang="ja-JP" dirty="0"/>
          </a:p>
          <a:p>
            <a:r>
              <a:rPr kumimoji="1" lang="ja-JP" altLang="en-US" dirty="0"/>
              <a:t>まずは学習データを平準化または正則化します。このスライドのグラフも学習データにぴったりと当てはまるような曲線が描かれていますが、テストデータのことを考えると実は一次線形の方が正しい気もします。</a:t>
            </a:r>
            <a:endParaRPr kumimoji="1" lang="en-US" altLang="ja-JP" dirty="0"/>
          </a:p>
          <a:p>
            <a:r>
              <a:rPr kumimoji="1" lang="ja-JP" altLang="en-US" dirty="0"/>
              <a:t>データを間引いたりすることで、モデルの精度が上がることがあります。また、テストデータの差を損失関数を使って是正し、勾配や切片を微修正して行き精度を上げるという方法もあります。更にはモデルが多項式の場合、その次数が誤っていることも考えられ、その次数をパイパーパラメータ</a:t>
            </a:r>
            <a:r>
              <a:rPr kumimoji="1" lang="en-US" altLang="ja-JP" dirty="0"/>
              <a:t>―</a:t>
            </a:r>
            <a:r>
              <a:rPr kumimoji="1" lang="ja-JP" altLang="en-US" dirty="0"/>
              <a:t>として触ることも視野に入れます。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37</a:t>
            </a:fld>
            <a:endParaRPr kumimoji="1" lang="ja-JP" altLang="en-US"/>
          </a:p>
        </p:txBody>
      </p:sp>
    </p:spTree>
    <p:extLst>
      <p:ext uri="{BB962C8B-B14F-4D97-AF65-F5344CB8AC3E}">
        <p14:creationId xmlns:p14="http://schemas.microsoft.com/office/powerpoint/2010/main" val="3549327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次にテストデータ（検証データ）はどうするのかをお話しします。</a:t>
            </a:r>
            <a:endParaRPr kumimoji="1" lang="en-US" altLang="ja-JP" dirty="0"/>
          </a:p>
          <a:p>
            <a:r>
              <a:rPr kumimoji="1" lang="ja-JP" altLang="en-US" dirty="0"/>
              <a:t>もっともシンプルなのは、入手したデータの７～６割を学習データとして、３～４割を検証データとして進めるホールドアウト法があります。</a:t>
            </a:r>
            <a:endParaRPr kumimoji="1" lang="en-US" altLang="ja-JP" dirty="0"/>
          </a:p>
          <a:p>
            <a:r>
              <a:rPr kumimoji="1" lang="ja-JP" altLang="en-US" dirty="0"/>
              <a:t>他には交差検証法といって、学習データと検証データを入れ替えながら検証誤差を計算する方法もあります。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38</a:t>
            </a:fld>
            <a:endParaRPr kumimoji="1" lang="ja-JP" altLang="en-US"/>
          </a:p>
        </p:txBody>
      </p:sp>
    </p:spTree>
    <p:extLst>
      <p:ext uri="{BB962C8B-B14F-4D97-AF65-F5344CB8AC3E}">
        <p14:creationId xmlns:p14="http://schemas.microsoft.com/office/powerpoint/2010/main" val="3460083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ここで、予測の評価は、どうするのかをお話ししたいと思います。</a:t>
            </a:r>
            <a:endParaRPr kumimoji="1" lang="en-US" altLang="ja-JP" dirty="0"/>
          </a:p>
          <a:p>
            <a:r>
              <a:rPr kumimoji="1" lang="ja-JP" altLang="en-US" dirty="0"/>
              <a:t>回帰問題の場合は、平均二乗誤差（</a:t>
            </a:r>
            <a:r>
              <a:rPr kumimoji="1" lang="en-US" altLang="ja-JP" dirty="0"/>
              <a:t>MSE</a:t>
            </a:r>
            <a:r>
              <a:rPr kumimoji="1" lang="ja-JP" altLang="en-US" dirty="0"/>
              <a:t>）という方法があります。正解のデータから予測値を引いて２乗したものの平均値をとって評価するというやりかたです。</a:t>
            </a:r>
            <a:endParaRPr kumimoji="1" lang="en-US" altLang="ja-JP" dirty="0"/>
          </a:p>
          <a:p>
            <a:r>
              <a:rPr kumimoji="1" lang="ja-JP" altLang="en-US" dirty="0"/>
              <a:t>これは、よくみると最小二乗法の式に似ていませんか？そうです、最小二乗法で作った関数式は、この平均二乗誤差（</a:t>
            </a:r>
            <a:r>
              <a:rPr kumimoji="1" lang="en-US" altLang="ja-JP" dirty="0"/>
              <a:t>MSE</a:t>
            </a:r>
            <a:r>
              <a:rPr kumimoji="1" lang="ja-JP" altLang="en-US" dirty="0"/>
              <a:t>）が最も小さくなるということがわかると思います。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39</a:t>
            </a:fld>
            <a:endParaRPr kumimoji="1" lang="ja-JP" altLang="en-US"/>
          </a:p>
        </p:txBody>
      </p:sp>
    </p:spTree>
    <p:extLst>
      <p:ext uri="{BB962C8B-B14F-4D97-AF65-F5344CB8AC3E}">
        <p14:creationId xmlns:p14="http://schemas.microsoft.com/office/powerpoint/2010/main" val="3178659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次に分類問題の場合、どのように評価するか見て行きましょう。</a:t>
            </a:r>
            <a:endParaRPr kumimoji="1" lang="en-US" altLang="ja-JP" dirty="0"/>
          </a:p>
          <a:p>
            <a:r>
              <a:rPr kumimoji="1" lang="ja-JP" altLang="en-US" dirty="0"/>
              <a:t>この例では、ある試薬による検査結果を混同行列として表に示しています。簡単に言えば、陽性の患者を正しく陽性と予測できたかを判断する際の考え方です。</a:t>
            </a:r>
            <a:endParaRPr kumimoji="1" lang="en-US" altLang="ja-JP" dirty="0"/>
          </a:p>
          <a:p>
            <a:r>
              <a:rPr kumimoji="1" lang="ja-JP" altLang="en-US" dirty="0"/>
              <a:t>このマトリクスに示すように全てのパターンは</a:t>
            </a:r>
            <a:r>
              <a:rPr kumimoji="1" lang="en-US" altLang="ja-JP" dirty="0"/>
              <a:t>TP</a:t>
            </a:r>
            <a:r>
              <a:rPr kumimoji="1" lang="ja-JP" altLang="en-US" dirty="0"/>
              <a:t>＋</a:t>
            </a:r>
            <a:r>
              <a:rPr kumimoji="1" lang="en-US" altLang="ja-JP" dirty="0"/>
              <a:t>FN</a:t>
            </a:r>
            <a:r>
              <a:rPr kumimoji="1" lang="ja-JP" altLang="en-US" dirty="0"/>
              <a:t>＋</a:t>
            </a:r>
            <a:r>
              <a:rPr kumimoji="1" lang="en-US" altLang="ja-JP" dirty="0"/>
              <a:t>FP</a:t>
            </a:r>
            <a:r>
              <a:rPr kumimoji="1" lang="ja-JP" altLang="en-US" dirty="0"/>
              <a:t>＋</a:t>
            </a:r>
            <a:r>
              <a:rPr kumimoji="1" lang="en-US" altLang="ja-JP" dirty="0"/>
              <a:t>TN</a:t>
            </a:r>
            <a:r>
              <a:rPr kumimoji="1" lang="ja-JP" altLang="en-US" dirty="0"/>
              <a:t>になります。</a:t>
            </a:r>
            <a:endParaRPr kumimoji="1" lang="en-US" altLang="ja-JP" dirty="0"/>
          </a:p>
          <a:p>
            <a:r>
              <a:rPr kumimoji="1" lang="ja-JP" altLang="en-US" dirty="0"/>
              <a:t>この場合、正解率は全パターン中で</a:t>
            </a:r>
            <a:r>
              <a:rPr kumimoji="1" lang="en-US" altLang="ja-JP" dirty="0"/>
              <a:t>TP</a:t>
            </a:r>
            <a:r>
              <a:rPr kumimoji="1" lang="ja-JP" altLang="en-US" dirty="0"/>
              <a:t>（正しく陽性と判断できた）＋</a:t>
            </a:r>
            <a:r>
              <a:rPr kumimoji="1" lang="en-US" altLang="ja-JP" dirty="0"/>
              <a:t>TN</a:t>
            </a:r>
            <a:r>
              <a:rPr kumimoji="1" lang="ja-JP" altLang="en-US" dirty="0"/>
              <a:t>（正しく陰性と判断できた）の割合ということになります。</a:t>
            </a:r>
            <a:endParaRPr kumimoji="1" lang="en-US" altLang="ja-JP" dirty="0"/>
          </a:p>
          <a:p>
            <a:r>
              <a:rPr kumimoji="1" lang="ja-JP" altLang="en-US" dirty="0"/>
              <a:t>次に適合率をみてみましょう。試薬で陽性と判断された</a:t>
            </a:r>
            <a:r>
              <a:rPr kumimoji="1" lang="en-US" altLang="ja-JP" dirty="0"/>
              <a:t>TP</a:t>
            </a:r>
            <a:r>
              <a:rPr kumimoji="1" lang="ja-JP" altLang="en-US" dirty="0"/>
              <a:t>＋</a:t>
            </a:r>
            <a:r>
              <a:rPr kumimoji="1" lang="en-US" altLang="ja-JP" dirty="0"/>
              <a:t>FP</a:t>
            </a:r>
            <a:r>
              <a:rPr kumimoji="1" lang="ja-JP" altLang="en-US" dirty="0"/>
              <a:t>の中の</a:t>
            </a:r>
            <a:r>
              <a:rPr kumimoji="1" lang="en-US" altLang="ja-JP" dirty="0"/>
              <a:t>TP</a:t>
            </a:r>
            <a:r>
              <a:rPr kumimoji="1" lang="ja-JP" altLang="en-US" dirty="0"/>
              <a:t>（正しく陽性と判断された）の割合になります。</a:t>
            </a:r>
            <a:endParaRPr kumimoji="1" lang="en-US" altLang="ja-JP" dirty="0"/>
          </a:p>
          <a:p>
            <a:r>
              <a:rPr kumimoji="1" lang="ja-JP" altLang="en-US" dirty="0"/>
              <a:t>再現率は、実際の陽性の人</a:t>
            </a:r>
            <a:r>
              <a:rPr kumimoji="1" lang="en-US" altLang="ja-JP" dirty="0"/>
              <a:t>TP</a:t>
            </a:r>
            <a:r>
              <a:rPr kumimoji="1" lang="ja-JP" altLang="en-US" dirty="0"/>
              <a:t>＋</a:t>
            </a:r>
            <a:r>
              <a:rPr kumimoji="1" lang="en-US" altLang="ja-JP" dirty="0"/>
              <a:t>FN</a:t>
            </a:r>
            <a:r>
              <a:rPr kumimoji="1" lang="ja-JP" altLang="en-US" dirty="0"/>
              <a:t>のうち、</a:t>
            </a:r>
            <a:r>
              <a:rPr kumimoji="1" lang="en-US" altLang="ja-JP" dirty="0"/>
              <a:t>TP</a:t>
            </a:r>
            <a:r>
              <a:rPr kumimoji="1" lang="ja-JP" altLang="en-US" dirty="0"/>
              <a:t>（正しく陽性と判断された）の割合になります。</a:t>
            </a:r>
            <a:endParaRPr kumimoji="1" lang="en-US" altLang="ja-JP" dirty="0"/>
          </a:p>
          <a:p>
            <a:r>
              <a:rPr kumimoji="1" lang="ja-JP" altLang="en-US" dirty="0"/>
              <a:t>また、特異度は実際の陰性の人</a:t>
            </a:r>
            <a:r>
              <a:rPr kumimoji="1" lang="en-US" altLang="ja-JP" dirty="0"/>
              <a:t>TN</a:t>
            </a:r>
            <a:r>
              <a:rPr kumimoji="1" lang="ja-JP" altLang="en-US" dirty="0"/>
              <a:t>＋</a:t>
            </a:r>
            <a:r>
              <a:rPr kumimoji="1" lang="en-US" altLang="ja-JP" dirty="0"/>
              <a:t>FP</a:t>
            </a:r>
            <a:r>
              <a:rPr kumimoji="1" lang="ja-JP" altLang="en-US" dirty="0"/>
              <a:t>のうち、</a:t>
            </a:r>
            <a:r>
              <a:rPr kumimoji="1" lang="en-US" altLang="ja-JP" dirty="0"/>
              <a:t>TN</a:t>
            </a:r>
            <a:r>
              <a:rPr kumimoji="1" lang="ja-JP" altLang="en-US" dirty="0"/>
              <a:t>（正しく陰性と判断された）の割合になります。</a:t>
            </a:r>
            <a:endParaRPr kumimoji="1" lang="en-US" altLang="ja-JP" dirty="0"/>
          </a:p>
          <a:p>
            <a:r>
              <a:rPr kumimoji="1" lang="ja-JP" altLang="en-US" dirty="0"/>
              <a:t>ここで、</a:t>
            </a:r>
            <a:r>
              <a:rPr kumimoji="1" lang="en-US" altLang="ja-JP" dirty="0"/>
              <a:t>F</a:t>
            </a:r>
            <a:r>
              <a:rPr kumimoji="1" lang="ja-JP" altLang="en-US" dirty="0"/>
              <a:t>値は０～１の数字で１に近い場合、性能がよいと評価する指標です。これは、適合率</a:t>
            </a:r>
            <a:r>
              <a:rPr kumimoji="1" lang="en-US" altLang="ja-JP" dirty="0"/>
              <a:t>×</a:t>
            </a:r>
            <a:r>
              <a:rPr kumimoji="1" lang="ja-JP" altLang="en-US" dirty="0"/>
              <a:t>再現率を２倍し、　</a:t>
            </a:r>
            <a:r>
              <a:rPr kumimoji="1" lang="zh-TW" altLang="en-US" dirty="0"/>
              <a:t>適合率</a:t>
            </a:r>
            <a:r>
              <a:rPr kumimoji="1" lang="ja-JP" altLang="en-US" dirty="0"/>
              <a:t>＋</a:t>
            </a:r>
            <a:r>
              <a:rPr kumimoji="1" lang="zh-TW" altLang="en-US" dirty="0"/>
              <a:t>再現率</a:t>
            </a:r>
            <a:r>
              <a:rPr kumimoji="1" lang="ja-JP" altLang="en-US" dirty="0"/>
              <a:t>で割った数値です。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40</a:t>
            </a:fld>
            <a:endParaRPr kumimoji="1" lang="ja-JP" altLang="en-US"/>
          </a:p>
        </p:txBody>
      </p:sp>
    </p:spTree>
    <p:extLst>
      <p:ext uri="{BB962C8B-B14F-4D97-AF65-F5344CB8AC3E}">
        <p14:creationId xmlns:p14="http://schemas.microsoft.com/office/powerpoint/2010/main" val="618562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このマトリクスをイメージ図で書いてみました。</a:t>
            </a:r>
            <a:endParaRPr kumimoji="1" lang="en-US" altLang="ja-JP" dirty="0"/>
          </a:p>
          <a:p>
            <a:r>
              <a:rPr kumimoji="1" lang="ja-JP" altLang="en-US" dirty="0"/>
              <a:t>本当に陰性の人を正常群、本当に</a:t>
            </a:r>
            <a:r>
              <a:rPr kumimoji="1" lang="ja-JP" altLang="en-US"/>
              <a:t>陽性の人を疾患群</a:t>
            </a:r>
            <a:r>
              <a:rPr kumimoji="1" lang="ja-JP" altLang="en-US" dirty="0"/>
              <a:t>として分布をイメージしました。</a:t>
            </a:r>
            <a:endParaRPr kumimoji="1" lang="en-US" altLang="ja-JP" dirty="0"/>
          </a:p>
          <a:p>
            <a:r>
              <a:rPr kumimoji="1" lang="ja-JP" altLang="en-US" dirty="0"/>
              <a:t>この図から分かるように正常群の中にも偽陰性として疾患をもった人が紛れ込むし、疾患群の中にも実際は正常な偽陽性の人が紛れ込みます。</a:t>
            </a:r>
            <a:endParaRPr kumimoji="1" lang="en-US" altLang="ja-JP" dirty="0"/>
          </a:p>
          <a:p>
            <a:r>
              <a:rPr kumimoji="1" lang="ja-JP" altLang="en-US" dirty="0"/>
              <a:t>ここに境界線（閾値</a:t>
            </a:r>
            <a:r>
              <a:rPr kumimoji="1" lang="en-US" altLang="ja-JP" dirty="0"/>
              <a:t>θ</a:t>
            </a:r>
            <a:r>
              <a:rPr kumimoji="1" lang="ja-JP" altLang="en-US" dirty="0"/>
              <a:t>）の軸を立てます。この閾値を右に動かせば、偽陽性が増え、左に動かせば偽陰性が増えることが理解できると思います。</a:t>
            </a:r>
            <a:endParaRPr kumimoji="1" lang="en-US" altLang="ja-JP" dirty="0"/>
          </a:p>
          <a:p>
            <a:r>
              <a:rPr kumimoji="1" lang="ja-JP" altLang="en-US" dirty="0"/>
              <a:t>ここで、閾値を</a:t>
            </a:r>
            <a:r>
              <a:rPr kumimoji="1" lang="en-US" altLang="ja-JP" dirty="0"/>
              <a:t>0</a:t>
            </a:r>
            <a:r>
              <a:rPr kumimoji="1" lang="ja-JP" altLang="en-US" dirty="0"/>
              <a:t>から１まで動かしたときの感度（再現率）と１－特異度でグラフを書きます。</a:t>
            </a:r>
            <a:endParaRPr kumimoji="1" lang="en-US" altLang="ja-JP" dirty="0"/>
          </a:p>
          <a:p>
            <a:r>
              <a:rPr kumimoji="1" lang="ja-JP" altLang="en-US" dirty="0"/>
              <a:t>つまり実際の疾患群のうち、正しく陽性と判断された人と、正常群のうち正しく陰性と判断されなかった人。</a:t>
            </a:r>
            <a:endParaRPr kumimoji="1" lang="en-US" altLang="ja-JP" dirty="0"/>
          </a:p>
          <a:p>
            <a:r>
              <a:rPr kumimoji="1" lang="ja-JP" altLang="en-US" dirty="0"/>
              <a:t>この曲線を</a:t>
            </a:r>
            <a:r>
              <a:rPr kumimoji="1" lang="en-US" altLang="ja-JP" dirty="0"/>
              <a:t>ROC</a:t>
            </a:r>
            <a:r>
              <a:rPr kumimoji="1" lang="ja-JP" altLang="en-US" dirty="0"/>
              <a:t>曲線と言います。１－特異度が</a:t>
            </a:r>
            <a:r>
              <a:rPr kumimoji="1" lang="en-US" altLang="ja-JP" dirty="0"/>
              <a:t>0</a:t>
            </a:r>
            <a:r>
              <a:rPr kumimoji="1" lang="ja-JP" altLang="en-US" dirty="0"/>
              <a:t>から</a:t>
            </a:r>
            <a:r>
              <a:rPr kumimoji="1" lang="en-US" altLang="ja-JP" dirty="0"/>
              <a:t>1</a:t>
            </a:r>
            <a:r>
              <a:rPr kumimoji="1" lang="ja-JP" altLang="en-US" dirty="0"/>
              <a:t>の範囲で、この曲線によって作られる面積を</a:t>
            </a:r>
            <a:r>
              <a:rPr kumimoji="1" lang="en-US" altLang="ja-JP" dirty="0"/>
              <a:t>AUC</a:t>
            </a:r>
            <a:r>
              <a:rPr kumimoji="1" lang="ja-JP" altLang="en-US" dirty="0"/>
              <a:t>と呼びます。この</a:t>
            </a:r>
            <a:r>
              <a:rPr kumimoji="1" lang="en-US" altLang="ja-JP" dirty="0"/>
              <a:t>AUC</a:t>
            </a:r>
            <a:r>
              <a:rPr kumimoji="1" lang="ja-JP" altLang="en-US" dirty="0"/>
              <a:t>が１に近いほど機械学習モデルが２つのカテゴリを分離できていることを示します。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41</a:t>
            </a:fld>
            <a:endParaRPr kumimoji="1" lang="ja-JP" altLang="en-US"/>
          </a:p>
        </p:txBody>
      </p:sp>
    </p:spTree>
    <p:extLst>
      <p:ext uri="{BB962C8B-B14F-4D97-AF65-F5344CB8AC3E}">
        <p14:creationId xmlns:p14="http://schemas.microsoft.com/office/powerpoint/2010/main" val="95521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7495A-93A1-D481-122D-884F287E2FE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77DD7E-54E1-7D9D-4EB0-61659605502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36C098C-D4AE-0852-CE26-F52622CB87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セクション</a:t>
            </a:r>
            <a:r>
              <a:rPr kumimoji="1" lang="ja-JP" altLang="ja-JP" sz="1200" kern="1200" dirty="0">
                <a:solidFill>
                  <a:schemeClr val="tx1"/>
                </a:solidFill>
                <a:effectLst/>
                <a:latin typeface="+mn-lt"/>
                <a:ea typeface="+mn-ea"/>
                <a:cs typeface="+mn-cs"/>
              </a:rPr>
              <a:t>では、</a:t>
            </a:r>
            <a:r>
              <a:rPr kumimoji="1" lang="ja-JP" altLang="en-US" sz="1200" kern="1200" dirty="0">
                <a:solidFill>
                  <a:schemeClr val="tx1"/>
                </a:solidFill>
                <a:effectLst/>
                <a:latin typeface="+mn-lt"/>
                <a:ea typeface="+mn-ea"/>
                <a:cs typeface="+mn-cs"/>
              </a:rPr>
              <a:t>教師あり学習の線形回帰とロジスティック回帰を</a:t>
            </a:r>
            <a:r>
              <a:rPr kumimoji="1" lang="ja-JP" altLang="ja-JP" sz="1200" kern="1200" dirty="0">
                <a:solidFill>
                  <a:schemeClr val="tx1"/>
                </a:solidFill>
                <a:effectLst/>
                <a:latin typeface="+mn-lt"/>
                <a:ea typeface="+mn-ea"/>
                <a:cs typeface="+mn-cs"/>
              </a:rPr>
              <a:t>勉強して行きましょう。</a:t>
            </a:r>
          </a:p>
        </p:txBody>
      </p:sp>
      <p:sp>
        <p:nvSpPr>
          <p:cNvPr id="4" name="スライド番号プレースホルダー 3">
            <a:extLst>
              <a:ext uri="{FF2B5EF4-FFF2-40B4-BE49-F238E27FC236}">
                <a16:creationId xmlns:a16="http://schemas.microsoft.com/office/drawing/2014/main" id="{BB2E9CEE-2FCE-888D-69BA-29B7324BF3A4}"/>
              </a:ext>
            </a:extLst>
          </p:cNvPr>
          <p:cNvSpPr>
            <a:spLocks noGrp="1"/>
          </p:cNvSpPr>
          <p:nvPr>
            <p:ph type="sldNum" sz="quarter" idx="5"/>
          </p:nvPr>
        </p:nvSpPr>
        <p:spPr/>
        <p:txBody>
          <a:bodyPr/>
          <a:lstStyle/>
          <a:p>
            <a:fld id="{0817BAC4-C867-4114-8E39-CF693FB8F95F}" type="slidenum">
              <a:rPr kumimoji="1" lang="ja-JP" altLang="en-US" smtClean="0"/>
              <a:t>6</a:t>
            </a:fld>
            <a:endParaRPr kumimoji="1" lang="ja-JP" altLang="en-US"/>
          </a:p>
        </p:txBody>
      </p:sp>
    </p:spTree>
    <p:extLst>
      <p:ext uri="{BB962C8B-B14F-4D97-AF65-F5344CB8AC3E}">
        <p14:creationId xmlns:p14="http://schemas.microsoft.com/office/powerpoint/2010/main" val="2195096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このチャプターのまとめをします。</a:t>
            </a:r>
            <a:endParaRPr kumimoji="1" lang="en-US" altLang="ja-JP" dirty="0"/>
          </a:p>
          <a:p>
            <a:r>
              <a:rPr kumimoji="1" lang="ja-JP" altLang="en-US" dirty="0"/>
              <a:t>まず、機械学習とはということで、教師あり学習、教師なし学習、強化学習とカテゴライズし、それぞれ代表的な線形回帰、クラスター分析、</a:t>
            </a:r>
            <a:r>
              <a:rPr kumimoji="1" lang="en-US" altLang="ja-JP" dirty="0"/>
              <a:t>Q</a:t>
            </a:r>
            <a:r>
              <a:rPr kumimoji="1" lang="ja-JP" altLang="en-US" dirty="0"/>
              <a:t>学習を学んだ。特に線形回帰では、テクノロジー株を分析した重回帰分析事例を経験し、</a:t>
            </a:r>
            <a:r>
              <a:rPr kumimoji="1" lang="en-US" altLang="ja-JP" dirty="0"/>
              <a:t>MSE</a:t>
            </a:r>
            <a:r>
              <a:rPr kumimoji="1" lang="ja-JP" altLang="en-US" dirty="0"/>
              <a:t>や</a:t>
            </a:r>
            <a:r>
              <a:rPr kumimoji="1" lang="en-US" altLang="ja-JP" dirty="0"/>
              <a:t>AUC</a:t>
            </a:r>
            <a:r>
              <a:rPr kumimoji="1" lang="ja-JP" altLang="en-US" dirty="0"/>
              <a:t>などの評価の仕方を学びました。これ以外にも多くの機械学習モデルがありますので、興味を持った方は自身で調べて習得して下さい。その際に身近な問題をそれらのモデルで分析することで、より深い知識の定着が可能になり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42</a:t>
            </a:fld>
            <a:endParaRPr kumimoji="1" lang="ja-JP" altLang="en-US"/>
          </a:p>
        </p:txBody>
      </p:sp>
    </p:spTree>
    <p:extLst>
      <p:ext uri="{BB962C8B-B14F-4D97-AF65-F5344CB8AC3E}">
        <p14:creationId xmlns:p14="http://schemas.microsoft.com/office/powerpoint/2010/main" val="672762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付録として１つのチュートリアルを用意しています。</a:t>
            </a:r>
            <a:endParaRPr kumimoji="1" lang="en-US" altLang="ja-JP" dirty="0"/>
          </a:p>
          <a:p>
            <a:r>
              <a:rPr kumimoji="1" lang="ja-JP" altLang="en-US" dirty="0"/>
              <a:t>長野市内に飲食店を作るという計画の中で重回帰を使ったモノです。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642BE2-8F22-4CF9-AE4C-C79A80EC180B}"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3844185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F406783-D314-4EBD-8D7A-DD4DD8AB2DD1}" type="slidenum">
              <a:rPr kumimoji="1" lang="ja-JP" altLang="en-US" smtClean="0"/>
              <a:t>44</a:t>
            </a:fld>
            <a:endParaRPr kumimoji="1" lang="ja-JP" altLang="en-US"/>
          </a:p>
        </p:txBody>
      </p:sp>
    </p:spTree>
    <p:extLst>
      <p:ext uri="{BB962C8B-B14F-4D97-AF65-F5344CB8AC3E}">
        <p14:creationId xmlns:p14="http://schemas.microsoft.com/office/powerpoint/2010/main" val="561443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回帰問題で使われる数学モデルには、目的変数（出力）と説明変数（入力）の関係を数式で表現するものが多数あります。</a:t>
            </a:r>
            <a:endParaRPr kumimoji="1" lang="en-US" altLang="ja-JP" dirty="0"/>
          </a:p>
          <a:p>
            <a:r>
              <a:rPr kumimoji="1" lang="ja-JP" altLang="en-US" dirty="0"/>
              <a:t>ここでは、線形回帰モデルとして、単回帰分析と重回帰分析について説明します。</a:t>
            </a:r>
            <a:endParaRPr kumimoji="1" lang="en-US" altLang="ja-JP" dirty="0"/>
          </a:p>
          <a:p>
            <a:r>
              <a:rPr kumimoji="1" lang="ja-JP" altLang="en-US" dirty="0"/>
              <a:t>例えば、単回帰分析の場合、広告費と売上の関係で、売上を目的変数</a:t>
            </a:r>
            <a:r>
              <a:rPr kumimoji="1" lang="en-US" altLang="ja-JP" dirty="0"/>
              <a:t>Y</a:t>
            </a:r>
            <a:r>
              <a:rPr kumimoji="1" lang="ja-JP" altLang="en-US" dirty="0"/>
              <a:t>とし、広告費を説明変数</a:t>
            </a:r>
            <a:r>
              <a:rPr kumimoji="1" lang="en-US" altLang="ja-JP" dirty="0"/>
              <a:t>X</a:t>
            </a:r>
            <a:r>
              <a:rPr kumimoji="1" lang="ja-JP" altLang="en-US" dirty="0"/>
              <a:t>として１次関数の形で表します。売上</a:t>
            </a:r>
            <a:r>
              <a:rPr kumimoji="1" lang="en-US" altLang="ja-JP" dirty="0"/>
              <a:t>Y</a:t>
            </a:r>
            <a:r>
              <a:rPr kumimoji="1" lang="ja-JP" altLang="en-US" dirty="0"/>
              <a:t>は、切片</a:t>
            </a:r>
            <a:r>
              <a:rPr kumimoji="1" lang="en-US" altLang="ja-JP" dirty="0"/>
              <a:t>A</a:t>
            </a:r>
            <a:r>
              <a:rPr kumimoji="1" lang="ja-JP" altLang="en-US" dirty="0"/>
              <a:t>で傾き</a:t>
            </a:r>
            <a:r>
              <a:rPr kumimoji="1" lang="en-US" altLang="ja-JP" dirty="0"/>
              <a:t>B</a:t>
            </a:r>
            <a:r>
              <a:rPr kumimoji="1" lang="ja-JP" altLang="en-US" dirty="0"/>
              <a:t>の広告費</a:t>
            </a:r>
            <a:r>
              <a:rPr kumimoji="1" lang="en-US" altLang="ja-JP" dirty="0"/>
              <a:t>X</a:t>
            </a:r>
            <a:r>
              <a:rPr kumimoji="1" lang="ja-JP" altLang="en-US" dirty="0"/>
              <a:t>としてモデル化し、様々な売上と広告費のデータを学習させ、切片</a:t>
            </a:r>
            <a:r>
              <a:rPr kumimoji="1" lang="en-US" altLang="ja-JP" dirty="0"/>
              <a:t>A</a:t>
            </a:r>
            <a:r>
              <a:rPr kumimoji="1" lang="ja-JP" altLang="en-US" dirty="0"/>
              <a:t>と傾き</a:t>
            </a:r>
            <a:r>
              <a:rPr kumimoji="1" lang="en-US" altLang="ja-JP" dirty="0"/>
              <a:t>B</a:t>
            </a:r>
            <a:r>
              <a:rPr kumimoji="1" lang="ja-JP" altLang="en-US" dirty="0"/>
              <a:t>を求めて数値化します。この行為が学習にあたります。ここで出来上がった式を用いて、広告費をいくらかければ、売上はいくらになるとシミュレーションすることができます。</a:t>
            </a:r>
            <a:endParaRPr kumimoji="1" lang="en-US" altLang="ja-JP" dirty="0"/>
          </a:p>
          <a:p>
            <a:r>
              <a:rPr kumimoji="1" lang="ja-JP" altLang="en-US" dirty="0"/>
              <a:t>重回帰分析の場合は、単回帰分析の説明変数が１つであったのに対し、複数の説明変数と売り上げの関係で、式を作ります。先ほどの例で、売上を目的変数</a:t>
            </a:r>
            <a:r>
              <a:rPr kumimoji="1" lang="en-US" altLang="ja-JP" dirty="0"/>
              <a:t>Y</a:t>
            </a:r>
            <a:r>
              <a:rPr kumimoji="1" lang="ja-JP" altLang="en-US" dirty="0"/>
              <a:t>とし、広告費を説明変数</a:t>
            </a:r>
            <a:r>
              <a:rPr kumimoji="1" lang="en-US" altLang="ja-JP" dirty="0"/>
              <a:t>X</a:t>
            </a:r>
            <a:r>
              <a:rPr kumimoji="1" lang="ja-JP" altLang="en-US" dirty="0"/>
              <a:t>とすることに加え、価格やブランド認知度も説明変数として</a:t>
            </a:r>
            <a:r>
              <a:rPr kumimoji="1" lang="en-US" altLang="ja-JP" dirty="0"/>
              <a:t>X</a:t>
            </a:r>
            <a:r>
              <a:rPr kumimoji="1" lang="ja-JP" altLang="en-US" dirty="0"/>
              <a:t>２、</a:t>
            </a:r>
            <a:r>
              <a:rPr kumimoji="1" lang="en-US" altLang="ja-JP" dirty="0"/>
              <a:t>X3</a:t>
            </a:r>
            <a:r>
              <a:rPr kumimoji="1" lang="ja-JP" altLang="en-US" dirty="0"/>
              <a:t>とおいて関係性を学習させます。つまり売上</a:t>
            </a:r>
            <a:r>
              <a:rPr kumimoji="1" lang="en-US" altLang="ja-JP" dirty="0"/>
              <a:t>Y</a:t>
            </a:r>
            <a:r>
              <a:rPr kumimoji="1" lang="ja-JP" altLang="en-US" dirty="0"/>
              <a:t>は、切片</a:t>
            </a:r>
            <a:r>
              <a:rPr kumimoji="1" lang="en-US" altLang="ja-JP" dirty="0"/>
              <a:t>A</a:t>
            </a:r>
            <a:r>
              <a:rPr kumimoji="1" lang="ja-JP" altLang="en-US" dirty="0"/>
              <a:t>と広告費を傾き</a:t>
            </a:r>
            <a:r>
              <a:rPr kumimoji="1" lang="en-US" altLang="ja-JP" dirty="0"/>
              <a:t>B</a:t>
            </a:r>
            <a:r>
              <a:rPr kumimoji="1" lang="ja-JP" altLang="en-US" dirty="0"/>
              <a:t>の</a:t>
            </a:r>
            <a:r>
              <a:rPr kumimoji="1" lang="en-US" altLang="ja-JP" dirty="0"/>
              <a:t>X1</a:t>
            </a:r>
            <a:r>
              <a:rPr kumimoji="1" lang="ja-JP" altLang="en-US" dirty="0"/>
              <a:t>とし、価格を傾き</a:t>
            </a:r>
            <a:r>
              <a:rPr kumimoji="1" lang="en-US" altLang="ja-JP" dirty="0"/>
              <a:t>C</a:t>
            </a:r>
            <a:r>
              <a:rPr kumimoji="1" lang="ja-JP" altLang="en-US" dirty="0"/>
              <a:t>の</a:t>
            </a:r>
            <a:r>
              <a:rPr kumimoji="1" lang="en-US" altLang="ja-JP" dirty="0"/>
              <a:t>X2</a:t>
            </a:r>
            <a:r>
              <a:rPr kumimoji="1" lang="ja-JP" altLang="en-US" dirty="0"/>
              <a:t>、ブランド認知度を傾き</a:t>
            </a:r>
            <a:r>
              <a:rPr kumimoji="1" lang="en-US" altLang="ja-JP" dirty="0"/>
              <a:t>D</a:t>
            </a:r>
            <a:r>
              <a:rPr kumimoji="1" lang="ja-JP" altLang="en-US" dirty="0"/>
              <a:t>の</a:t>
            </a:r>
            <a:r>
              <a:rPr kumimoji="1" lang="en-US" altLang="ja-JP" dirty="0"/>
              <a:t>X3</a:t>
            </a:r>
            <a:r>
              <a:rPr kumimoji="1" lang="ja-JP" altLang="en-US" dirty="0"/>
              <a:t>とした式が組み立てられます。この式に売上、広告費、価格、ブランド認知度を学習させ、切片</a:t>
            </a:r>
            <a:r>
              <a:rPr kumimoji="1" lang="en-US" altLang="ja-JP" dirty="0"/>
              <a:t>A</a:t>
            </a:r>
            <a:r>
              <a:rPr kumimoji="1" lang="ja-JP" altLang="en-US" dirty="0"/>
              <a:t>と傾き</a:t>
            </a:r>
            <a:r>
              <a:rPr kumimoji="1" lang="en-US" altLang="ja-JP" dirty="0"/>
              <a:t>B</a:t>
            </a:r>
            <a:r>
              <a:rPr kumimoji="1" lang="ja-JP" altLang="en-US" dirty="0"/>
              <a:t>、傾き</a:t>
            </a:r>
            <a:r>
              <a:rPr kumimoji="1" lang="en-US" altLang="ja-JP" dirty="0"/>
              <a:t>C</a:t>
            </a:r>
            <a:r>
              <a:rPr kumimoji="1" lang="ja-JP" altLang="en-US" dirty="0"/>
              <a:t>、傾き</a:t>
            </a:r>
            <a:r>
              <a:rPr kumimoji="1" lang="en-US" altLang="ja-JP" dirty="0"/>
              <a:t>D</a:t>
            </a:r>
            <a:r>
              <a:rPr kumimoji="1" lang="ja-JP" altLang="en-US" dirty="0"/>
              <a:t>を数値化します。この式を用いて、広告費、価格、ブランド認知度を入力値として売り上げをシミュレーションすることができます。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7</a:t>
            </a:fld>
            <a:endParaRPr kumimoji="1" lang="ja-JP" altLang="en-US"/>
          </a:p>
        </p:txBody>
      </p:sp>
    </p:spTree>
    <p:extLst>
      <p:ext uri="{BB962C8B-B14F-4D97-AF65-F5344CB8AC3E}">
        <p14:creationId xmlns:p14="http://schemas.microsoft.com/office/powerpoint/2010/main" val="245086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ここで最小二乗法を思い出して下さい。</a:t>
            </a:r>
            <a:endParaRPr kumimoji="1" lang="en-US" altLang="ja-JP" dirty="0"/>
          </a:p>
          <a:p>
            <a:r>
              <a:rPr kumimoji="1" lang="ja-JP" altLang="en-US" dirty="0"/>
              <a:t>関数式の値と実測した値がもっとも小さくなるようなモデル関数を求めるというものでした。</a:t>
            </a:r>
            <a:endParaRPr kumimoji="1" lang="en-US" altLang="ja-JP" dirty="0"/>
          </a:p>
          <a:p>
            <a:r>
              <a:rPr kumimoji="1" lang="en-US" altLang="ja-JP" dirty="0"/>
              <a:t>EXCEL</a:t>
            </a:r>
            <a:r>
              <a:rPr kumimoji="1" lang="ja-JP" altLang="en-US" dirty="0"/>
              <a:t>を用いて、手計算してみましょう。</a:t>
            </a:r>
            <a:endParaRPr kumimoji="1" lang="en-US" altLang="ja-JP" dirty="0"/>
          </a:p>
          <a:p>
            <a:r>
              <a:rPr kumimoji="1" lang="ja-JP" altLang="en-US" dirty="0"/>
              <a:t>まずは実測値を散布図で表し、その近似式を</a:t>
            </a:r>
            <a:r>
              <a:rPr kumimoji="1" lang="en-US" altLang="ja-JP" dirty="0"/>
              <a:t>Y</a:t>
            </a:r>
            <a:r>
              <a:rPr kumimoji="1" lang="ja-JP" altLang="en-US" dirty="0"/>
              <a:t>＝</a:t>
            </a:r>
            <a:r>
              <a:rPr kumimoji="1" lang="en-US" altLang="ja-JP" dirty="0"/>
              <a:t>A</a:t>
            </a:r>
            <a:r>
              <a:rPr kumimoji="1" lang="ja-JP" altLang="en-US" dirty="0"/>
              <a:t>＋</a:t>
            </a:r>
            <a:r>
              <a:rPr kumimoji="1" lang="en-US" altLang="ja-JP" dirty="0"/>
              <a:t>BX</a:t>
            </a:r>
            <a:r>
              <a:rPr kumimoji="1" lang="ja-JP" altLang="en-US" dirty="0"/>
              <a:t>の一次線形として考えて行きます。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8</a:t>
            </a:fld>
            <a:endParaRPr kumimoji="1" lang="ja-JP" altLang="en-US"/>
          </a:p>
        </p:txBody>
      </p:sp>
    </p:spTree>
    <p:extLst>
      <p:ext uri="{BB962C8B-B14F-4D97-AF65-F5344CB8AC3E}">
        <p14:creationId xmlns:p14="http://schemas.microsoft.com/office/powerpoint/2010/main" val="210334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実測値の平均値を求め、偏差を実測値ー平均値として算出します。</a:t>
            </a:r>
            <a:endParaRPr kumimoji="1" lang="en-US" altLang="ja-JP" dirty="0"/>
          </a:p>
          <a:p>
            <a:r>
              <a:rPr kumimoji="1" lang="ja-JP" altLang="en-US" dirty="0"/>
              <a:t>次に、分散の二乗を求めます。分散の二乗は偏差の２乗の平均値でした。</a:t>
            </a:r>
            <a:endParaRPr kumimoji="1" lang="en-US" altLang="ja-JP" dirty="0"/>
          </a:p>
          <a:p>
            <a:r>
              <a:rPr kumimoji="1" lang="ja-JP" altLang="en-US" dirty="0"/>
              <a:t>更に、共分散を求めます。共分散は偏差Ｘと偏差Ｙの積でした。</a:t>
            </a:r>
            <a:endParaRPr kumimoji="1" lang="en-US" altLang="ja-JP" dirty="0"/>
          </a:p>
          <a:p>
            <a:r>
              <a:rPr kumimoji="1" lang="ja-JP" altLang="en-US" dirty="0"/>
              <a:t>ここから、傾き</a:t>
            </a:r>
            <a:r>
              <a:rPr kumimoji="1" lang="en-US" altLang="ja-JP" dirty="0"/>
              <a:t>B</a:t>
            </a:r>
            <a:r>
              <a:rPr kumimoji="1" lang="ja-JP" altLang="en-US" dirty="0"/>
              <a:t>と切片</a:t>
            </a:r>
            <a:r>
              <a:rPr kumimoji="1" lang="en-US" altLang="ja-JP" dirty="0"/>
              <a:t>A</a:t>
            </a:r>
            <a:r>
              <a:rPr kumimoji="1" lang="ja-JP" altLang="en-US" dirty="0"/>
              <a:t>を計算して行きます。</a:t>
            </a:r>
            <a:endParaRPr kumimoji="1" lang="en-US" altLang="ja-JP" dirty="0"/>
          </a:p>
          <a:p>
            <a:r>
              <a:rPr kumimoji="1" lang="ja-JP" altLang="en-US" dirty="0"/>
              <a:t>傾き</a:t>
            </a:r>
            <a:r>
              <a:rPr kumimoji="1" lang="en-US" altLang="ja-JP" dirty="0"/>
              <a:t>B</a:t>
            </a:r>
            <a:r>
              <a:rPr kumimoji="1" lang="ja-JP" altLang="en-US" dirty="0"/>
              <a:t>は共分散を分散の２乗の平均値で割ると、例では</a:t>
            </a:r>
            <a:r>
              <a:rPr kumimoji="1" lang="en-US" altLang="ja-JP" dirty="0"/>
              <a:t>1.1</a:t>
            </a:r>
            <a:r>
              <a:rPr kumimoji="1" lang="ja-JP" altLang="en-US" dirty="0"/>
              <a:t>と計算されます。</a:t>
            </a:r>
            <a:endParaRPr kumimoji="1" lang="en-US" altLang="ja-JP" dirty="0"/>
          </a:p>
          <a:p>
            <a:r>
              <a:rPr kumimoji="1" lang="ja-JP" altLang="en-US" dirty="0"/>
              <a:t>次に切片</a:t>
            </a:r>
            <a:r>
              <a:rPr kumimoji="1" lang="en-US" altLang="ja-JP" dirty="0"/>
              <a:t>A</a:t>
            </a:r>
            <a:r>
              <a:rPr kumimoji="1" lang="ja-JP" altLang="en-US" dirty="0"/>
              <a:t>を求めますが、先ほど求めた傾き</a:t>
            </a:r>
            <a:r>
              <a:rPr kumimoji="1" lang="en-US" altLang="ja-JP" dirty="0"/>
              <a:t>B</a:t>
            </a:r>
            <a:r>
              <a:rPr kumimoji="1" lang="ja-JP" altLang="en-US" dirty="0"/>
              <a:t>を代入した式に</a:t>
            </a:r>
            <a:r>
              <a:rPr kumimoji="1" lang="en-US" altLang="ja-JP" dirty="0"/>
              <a:t>Y</a:t>
            </a:r>
            <a:r>
              <a:rPr kumimoji="1" lang="ja-JP" altLang="en-US" dirty="0"/>
              <a:t>と</a:t>
            </a:r>
            <a:r>
              <a:rPr kumimoji="1" lang="en-US" altLang="ja-JP" dirty="0"/>
              <a:t>X</a:t>
            </a:r>
            <a:r>
              <a:rPr kumimoji="1" lang="ja-JP" altLang="en-US" dirty="0"/>
              <a:t>の平均値を式に入れると、切片が求められます。例ではー５になります。</a:t>
            </a:r>
            <a:endParaRPr kumimoji="1" lang="en-US" altLang="ja-JP" dirty="0"/>
          </a:p>
          <a:p>
            <a:r>
              <a:rPr kumimoji="1" lang="ja-JP" altLang="en-US" dirty="0"/>
              <a:t>つまり、この例の場合は</a:t>
            </a:r>
            <a:r>
              <a:rPr kumimoji="1" lang="en-US" altLang="ja-JP" dirty="0"/>
              <a:t>Y</a:t>
            </a:r>
            <a:r>
              <a:rPr kumimoji="1" lang="ja-JP" altLang="en-US" dirty="0"/>
              <a:t>＝</a:t>
            </a:r>
            <a:r>
              <a:rPr kumimoji="1" lang="en-US" altLang="ja-JP" dirty="0"/>
              <a:t>-5</a:t>
            </a:r>
            <a:r>
              <a:rPr kumimoji="1" lang="ja-JP" altLang="en-US" dirty="0"/>
              <a:t>＋</a:t>
            </a:r>
            <a:r>
              <a:rPr kumimoji="1" lang="en-US" altLang="ja-JP" dirty="0"/>
              <a:t>1.1X</a:t>
            </a:r>
            <a:r>
              <a:rPr kumimoji="1" lang="ja-JP" altLang="en-US" dirty="0"/>
              <a:t>が近似式になります。</a:t>
            </a:r>
            <a:endParaRPr kumimoji="1" lang="en-US" altLang="ja-JP" dirty="0"/>
          </a:p>
          <a:p>
            <a:r>
              <a:rPr kumimoji="1" lang="en-US" altLang="ja-JP" dirty="0"/>
              <a:t>EXCEL</a:t>
            </a:r>
            <a:r>
              <a:rPr kumimoji="1" lang="ja-JP" altLang="en-US" dirty="0"/>
              <a:t>で散布図を描き、近似曲線追加して線形近似を選び、近似式を表示のチェックボックスにチェックすると、最小二乗法で計算せずとも、グラフ上に先ほど計算して求めた</a:t>
            </a:r>
            <a:r>
              <a:rPr kumimoji="1" lang="en-US" altLang="ja-JP" dirty="0"/>
              <a:t>Y</a:t>
            </a:r>
            <a:r>
              <a:rPr kumimoji="1" lang="ja-JP" altLang="en-US" dirty="0"/>
              <a:t>＝</a:t>
            </a:r>
            <a:r>
              <a:rPr kumimoji="1" lang="en-US" altLang="ja-JP" dirty="0"/>
              <a:t>-5</a:t>
            </a:r>
            <a:r>
              <a:rPr kumimoji="1" lang="ja-JP" altLang="en-US" dirty="0"/>
              <a:t>＋</a:t>
            </a:r>
            <a:r>
              <a:rPr kumimoji="1" lang="en-US" altLang="ja-JP" dirty="0"/>
              <a:t>1.1X</a:t>
            </a:r>
            <a:r>
              <a:rPr kumimoji="1" lang="ja-JP" altLang="en-US" dirty="0"/>
              <a:t>が近似式として表示されます。とても便利ですね。</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9</a:t>
            </a:fld>
            <a:endParaRPr kumimoji="1" lang="ja-JP" altLang="en-US"/>
          </a:p>
        </p:txBody>
      </p:sp>
    </p:spTree>
    <p:extLst>
      <p:ext uri="{BB962C8B-B14F-4D97-AF65-F5344CB8AC3E}">
        <p14:creationId xmlns:p14="http://schemas.microsoft.com/office/powerpoint/2010/main" val="2386625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重回帰式を数学的に考えてみましょう。</a:t>
            </a:r>
            <a:endParaRPr kumimoji="1" lang="en-US" altLang="ja-JP" dirty="0"/>
          </a:p>
          <a:p>
            <a:r>
              <a:rPr kumimoji="1" lang="ja-JP" altLang="en-US" dirty="0"/>
              <a:t>回帰式が</a:t>
            </a:r>
            <a:r>
              <a:rPr kumimoji="1" lang="en-US" altLang="ja-JP" dirty="0"/>
              <a:t>Y</a:t>
            </a:r>
            <a:r>
              <a:rPr kumimoji="1" lang="ja-JP" altLang="en-US" dirty="0"/>
              <a:t>＝</a:t>
            </a:r>
            <a:r>
              <a:rPr kumimoji="1" lang="en-US" altLang="ja-JP" dirty="0"/>
              <a:t>A+BX1+CX2</a:t>
            </a:r>
            <a:r>
              <a:rPr kumimoji="1" lang="ja-JP" altLang="en-US" dirty="0"/>
              <a:t>とします。この回帰式上にある予測値と実測値の差（残差）が最も小さくなるような、切片</a:t>
            </a:r>
            <a:r>
              <a:rPr kumimoji="1" lang="en-US" altLang="ja-JP" dirty="0"/>
              <a:t>A</a:t>
            </a:r>
            <a:r>
              <a:rPr kumimoji="1" lang="ja-JP" altLang="en-US" dirty="0"/>
              <a:t>，傾き</a:t>
            </a:r>
            <a:r>
              <a:rPr kumimoji="1" lang="en-US" altLang="ja-JP" dirty="0"/>
              <a:t>B</a:t>
            </a:r>
            <a:r>
              <a:rPr kumimoji="1" lang="ja-JP" altLang="en-US" dirty="0"/>
              <a:t>，傾き</a:t>
            </a:r>
            <a:r>
              <a:rPr kumimoji="1" lang="en-US" altLang="ja-JP" dirty="0"/>
              <a:t>C</a:t>
            </a:r>
            <a:r>
              <a:rPr kumimoji="1" lang="ja-JP" altLang="en-US" dirty="0"/>
              <a:t>を求めるということになります。</a:t>
            </a:r>
            <a:endParaRPr kumimoji="1" lang="en-US" altLang="ja-JP" dirty="0"/>
          </a:p>
          <a:p>
            <a:r>
              <a:rPr kumimoji="1" lang="en-US" altLang="ja-JP" dirty="0"/>
              <a:t>Q</a:t>
            </a:r>
            <a:r>
              <a:rPr kumimoji="1" lang="ja-JP" altLang="en-US" dirty="0"/>
              <a:t>（</a:t>
            </a:r>
            <a:r>
              <a:rPr kumimoji="1" lang="en-US" altLang="ja-JP" dirty="0"/>
              <a:t>A</a:t>
            </a:r>
            <a:r>
              <a:rPr kumimoji="1" lang="ja-JP" altLang="en-US" dirty="0"/>
              <a:t>，</a:t>
            </a:r>
            <a:r>
              <a:rPr kumimoji="1" lang="en-US" altLang="ja-JP" dirty="0"/>
              <a:t>B</a:t>
            </a:r>
            <a:r>
              <a:rPr kumimoji="1" lang="ja-JP" altLang="en-US" dirty="0"/>
              <a:t>，</a:t>
            </a:r>
            <a:r>
              <a:rPr kumimoji="1" lang="en-US" altLang="ja-JP" dirty="0"/>
              <a:t>C</a:t>
            </a:r>
            <a:r>
              <a:rPr kumimoji="1" lang="ja-JP" altLang="en-US" dirty="0"/>
              <a:t>）は、実測値</a:t>
            </a:r>
            <a:r>
              <a:rPr kumimoji="1" lang="en-US" altLang="ja-JP" dirty="0"/>
              <a:t>Yi</a:t>
            </a:r>
            <a:r>
              <a:rPr kumimoji="1" lang="ja-JP" altLang="en-US" dirty="0"/>
              <a:t>ー予測値＾</a:t>
            </a:r>
            <a:r>
              <a:rPr kumimoji="1" lang="en-US" altLang="ja-JP" dirty="0"/>
              <a:t>Yi</a:t>
            </a:r>
            <a:r>
              <a:rPr kumimoji="1" lang="ja-JP" altLang="en-US" dirty="0"/>
              <a:t>とすると、</a:t>
            </a:r>
            <a:r>
              <a:rPr kumimoji="1" lang="en-US" altLang="ja-JP" dirty="0"/>
              <a:t>Σ</a:t>
            </a:r>
            <a:r>
              <a:rPr kumimoji="1" lang="ja-JP" altLang="en-US" dirty="0"/>
              <a:t>の</a:t>
            </a:r>
            <a:r>
              <a:rPr kumimoji="1" lang="en-US" altLang="ja-JP" dirty="0" err="1"/>
              <a:t>i</a:t>
            </a:r>
            <a:r>
              <a:rPr kumimoji="1" lang="en-US" altLang="ja-JP" dirty="0"/>
              <a:t>=1</a:t>
            </a:r>
            <a:r>
              <a:rPr kumimoji="1" lang="ja-JP" altLang="en-US" dirty="0"/>
              <a:t>から</a:t>
            </a:r>
            <a:r>
              <a:rPr kumimoji="1" lang="en-US" altLang="ja-JP" dirty="0"/>
              <a:t>n</a:t>
            </a:r>
            <a:r>
              <a:rPr kumimoji="1" lang="ja-JP" altLang="en-US" dirty="0"/>
              <a:t>で、（Ｙ</a:t>
            </a:r>
            <a:r>
              <a:rPr kumimoji="1" lang="en-US" altLang="ja-JP" dirty="0" err="1"/>
              <a:t>i</a:t>
            </a:r>
            <a:r>
              <a:rPr kumimoji="1" lang="ja-JP" altLang="en-US" dirty="0"/>
              <a:t>－＾Ｙ</a:t>
            </a:r>
            <a:r>
              <a:rPr kumimoji="1" lang="en-US" altLang="ja-JP" dirty="0" err="1"/>
              <a:t>i</a:t>
            </a:r>
            <a:r>
              <a:rPr kumimoji="1" lang="en-US" altLang="ja-JP" dirty="0"/>
              <a:t>)</a:t>
            </a:r>
            <a:r>
              <a:rPr kumimoji="1" lang="ja-JP" altLang="en-US" dirty="0"/>
              <a:t>の２乗とおいて、これが最も小さくなるＡ、Ｂ、Ｃを計算で求めます。ポイントは平均値Ｙとそのときの</a:t>
            </a:r>
            <a:r>
              <a:rPr kumimoji="1" lang="en-US" altLang="ja-JP" dirty="0"/>
              <a:t>X1, X2</a:t>
            </a:r>
            <a:r>
              <a:rPr kumimoji="1" lang="ja-JP" altLang="en-US" dirty="0"/>
              <a:t>はこの関数上にあるので、これらを用いて変形して行きます。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10</a:t>
            </a:fld>
            <a:endParaRPr kumimoji="1" lang="ja-JP" altLang="en-US"/>
          </a:p>
        </p:txBody>
      </p:sp>
    </p:spTree>
    <p:extLst>
      <p:ext uri="{BB962C8B-B14F-4D97-AF65-F5344CB8AC3E}">
        <p14:creationId xmlns:p14="http://schemas.microsoft.com/office/powerpoint/2010/main" val="3432779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ここで、分散</a:t>
            </a:r>
            <a:r>
              <a:rPr kumimoji="1" lang="en-US" altLang="ja-JP" dirty="0"/>
              <a:t>SXY</a:t>
            </a:r>
            <a:r>
              <a:rPr kumimoji="1" lang="ja-JP" altLang="en-US" dirty="0"/>
              <a:t>の式を使って、式をシンプルにします。</a:t>
            </a:r>
            <a:endParaRPr kumimoji="1" lang="en-US" altLang="ja-JP" dirty="0"/>
          </a:p>
          <a:p>
            <a:r>
              <a:rPr kumimoji="1" lang="ja-JP" altLang="en-US" dirty="0"/>
              <a:t>この時点で、表された式を最小にするための切片</a:t>
            </a:r>
            <a:r>
              <a:rPr kumimoji="1" lang="en-US" altLang="ja-JP" dirty="0"/>
              <a:t>A</a:t>
            </a:r>
            <a:r>
              <a:rPr kumimoji="1" lang="ja-JP" altLang="en-US" dirty="0"/>
              <a:t>が算出されます。</a:t>
            </a:r>
          </a:p>
        </p:txBody>
      </p:sp>
      <p:sp>
        <p:nvSpPr>
          <p:cNvPr id="4" name="スライド番号プレースホルダー 3"/>
          <p:cNvSpPr>
            <a:spLocks noGrp="1"/>
          </p:cNvSpPr>
          <p:nvPr>
            <p:ph type="sldNum" sz="quarter" idx="5"/>
          </p:nvPr>
        </p:nvSpPr>
        <p:spPr/>
        <p:txBody>
          <a:bodyPr/>
          <a:lstStyle/>
          <a:p>
            <a:fld id="{D1BDB2F6-8F21-4CF9-8F43-97AA23235B3A}" type="slidenum">
              <a:rPr kumimoji="1" lang="ja-JP" altLang="en-US" smtClean="0"/>
              <a:t>11</a:t>
            </a:fld>
            <a:endParaRPr kumimoji="1" lang="ja-JP" altLang="en-US"/>
          </a:p>
        </p:txBody>
      </p:sp>
    </p:spTree>
    <p:extLst>
      <p:ext uri="{BB962C8B-B14F-4D97-AF65-F5344CB8AC3E}">
        <p14:creationId xmlns:p14="http://schemas.microsoft.com/office/powerpoint/2010/main" val="1024087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480977-FBA9-0EF3-5838-ECA43580A05F}"/>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3600" b="1">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BCF720D2-F968-F837-36E5-E372062BCF6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スライド番号プレースホルダー 4">
            <a:extLst>
              <a:ext uri="{FF2B5EF4-FFF2-40B4-BE49-F238E27FC236}">
                <a16:creationId xmlns:a16="http://schemas.microsoft.com/office/drawing/2014/main" id="{267EF455-A9E6-6044-CA82-459D7693254C}"/>
              </a:ext>
            </a:extLst>
          </p:cNvPr>
          <p:cNvSpPr>
            <a:spLocks noGrp="1"/>
          </p:cNvSpPr>
          <p:nvPr>
            <p:ph type="sldNum" sz="quarter" idx="12"/>
          </p:nvPr>
        </p:nvSpPr>
        <p:spPr>
          <a:xfrm>
            <a:off x="8610600" y="6356350"/>
            <a:ext cx="2743200" cy="365125"/>
          </a:xfrm>
        </p:spPr>
        <p:txBody>
          <a:bodyPr/>
          <a:lstStyle/>
          <a:p>
            <a:fld id="{2977F5E9-0479-47A0-9E51-109E0858BCF2}" type="slidenum">
              <a:rPr kumimoji="1" lang="ja-JP" altLang="en-US" smtClean="0"/>
              <a:t>‹#›</a:t>
            </a:fld>
            <a:endParaRPr kumimoji="1" lang="ja-JP" altLang="en-US"/>
          </a:p>
        </p:txBody>
      </p:sp>
    </p:spTree>
    <p:extLst>
      <p:ext uri="{BB962C8B-B14F-4D97-AF65-F5344CB8AC3E}">
        <p14:creationId xmlns:p14="http://schemas.microsoft.com/office/powerpoint/2010/main" val="2823741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F84BF0AB-A201-92C1-A2C0-DB6B73529B52}"/>
              </a:ext>
            </a:extLst>
          </p:cNvPr>
          <p:cNvSpPr>
            <a:spLocks noGrp="1"/>
          </p:cNvSpPr>
          <p:nvPr>
            <p:ph type="sldNum" sz="quarter" idx="12"/>
          </p:nvPr>
        </p:nvSpPr>
        <p:spPr/>
        <p:txBody>
          <a:bodyPr/>
          <a:lstStyle/>
          <a:p>
            <a:fld id="{2977F5E9-0479-47A0-9E51-109E0858BCF2}" type="slidenum">
              <a:rPr kumimoji="1" lang="ja-JP" altLang="en-US" smtClean="0"/>
              <a:t>‹#›</a:t>
            </a:fld>
            <a:endParaRPr kumimoji="1" lang="ja-JP" altLang="en-US"/>
          </a:p>
        </p:txBody>
      </p:sp>
      <p:sp>
        <p:nvSpPr>
          <p:cNvPr id="6" name="タイトル 5">
            <a:extLst>
              <a:ext uri="{FF2B5EF4-FFF2-40B4-BE49-F238E27FC236}">
                <a16:creationId xmlns:a16="http://schemas.microsoft.com/office/drawing/2014/main" id="{59A5A87F-A6A6-FEE9-8526-6C23801347B0}"/>
              </a:ext>
            </a:extLst>
          </p:cNvPr>
          <p:cNvSpPr>
            <a:spLocks noGrp="1"/>
          </p:cNvSpPr>
          <p:nvPr>
            <p:ph type="title"/>
          </p:nvPr>
        </p:nvSpPr>
        <p:spPr>
          <a:xfrm>
            <a:off x="273423" y="571501"/>
            <a:ext cx="10515600" cy="601476"/>
          </a:xfrm>
          <a:prstGeom prst="rect">
            <a:avLst/>
          </a:prstGeom>
        </p:spPr>
        <p:txBody>
          <a:bodyPr>
            <a:normAutofit/>
          </a:bodyPr>
          <a:lstStyle>
            <a:lvl1pPr>
              <a:defRPr sz="2800" b="1">
                <a:latin typeface="Meiryo UI" panose="020B0604030504040204" pitchFamily="50" charset="-128"/>
                <a:ea typeface="Meiryo UI" panose="020B0604030504040204" pitchFamily="50" charset="-128"/>
              </a:defRPr>
            </a:lvl1pPr>
          </a:lstStyle>
          <a:p>
            <a:r>
              <a:rPr kumimoji="1" lang="ja-JP" altLang="en-US"/>
              <a:t>マスター タイトルの書式設定</a:t>
            </a:r>
          </a:p>
        </p:txBody>
      </p:sp>
      <p:sp>
        <p:nvSpPr>
          <p:cNvPr id="10" name="テキスト プレースホルダー 9">
            <a:extLst>
              <a:ext uri="{FF2B5EF4-FFF2-40B4-BE49-F238E27FC236}">
                <a16:creationId xmlns:a16="http://schemas.microsoft.com/office/drawing/2014/main" id="{0DEDABC6-6740-A08D-57CC-AA9684EEBF55}"/>
              </a:ext>
            </a:extLst>
          </p:cNvPr>
          <p:cNvSpPr>
            <a:spLocks noGrp="1"/>
          </p:cNvSpPr>
          <p:nvPr>
            <p:ph type="body" sz="quarter" idx="13"/>
          </p:nvPr>
        </p:nvSpPr>
        <p:spPr>
          <a:xfrm>
            <a:off x="273423" y="149225"/>
            <a:ext cx="10515600" cy="365125"/>
          </a:xfrm>
          <a:prstGeom prst="rect">
            <a:avLst/>
          </a:prstGeom>
        </p:spPr>
        <p:txBody>
          <a:bodyPr/>
          <a:lstStyle>
            <a:lvl1pPr marL="0" indent="0">
              <a:buFontTx/>
              <a:buNone/>
              <a:defRPr sz="1600">
                <a:latin typeface="Meiryo UI" panose="020B0604030504040204" pitchFamily="50" charset="-128"/>
                <a:ea typeface="Meiryo UI" panose="020B0604030504040204"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765588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1FE5FDD-2073-DDE9-06C6-72FF50E27592}"/>
              </a:ext>
            </a:extLst>
          </p:cNvPr>
          <p:cNvSpPr>
            <a:spLocks noGrp="1"/>
          </p:cNvSpPr>
          <p:nvPr>
            <p:ph type="sldNum" sz="quarter" idx="12"/>
          </p:nvPr>
        </p:nvSpPr>
        <p:spPr/>
        <p:txBody>
          <a:bodyPr/>
          <a:lstStyle/>
          <a:p>
            <a:fld id="{2977F5E9-0479-47A0-9E51-109E0858BCF2}" type="slidenum">
              <a:rPr kumimoji="1" lang="ja-JP" altLang="en-US" smtClean="0"/>
              <a:t>‹#›</a:t>
            </a:fld>
            <a:endParaRPr kumimoji="1" lang="ja-JP" altLang="en-US"/>
          </a:p>
        </p:txBody>
      </p:sp>
    </p:spTree>
    <p:extLst>
      <p:ext uri="{BB962C8B-B14F-4D97-AF65-F5344CB8AC3E}">
        <p14:creationId xmlns:p14="http://schemas.microsoft.com/office/powerpoint/2010/main" val="29301137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3970343-9BEA-7BEA-2A2B-F55CBF4E1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77F5E9-0479-47A0-9E51-109E0858BCF2}" type="slidenum">
              <a:rPr kumimoji="1" lang="ja-JP" altLang="en-US" smtClean="0"/>
              <a:t>‹#›</a:t>
            </a:fld>
            <a:endParaRPr kumimoji="1" lang="ja-JP" altLang="en-US"/>
          </a:p>
        </p:txBody>
      </p:sp>
      <p:pic>
        <p:nvPicPr>
          <p:cNvPr id="7" name="図 6">
            <a:extLst>
              <a:ext uri="{FF2B5EF4-FFF2-40B4-BE49-F238E27FC236}">
                <a16:creationId xmlns:a16="http://schemas.microsoft.com/office/drawing/2014/main" id="{BD13ABC2-AA01-3F3F-2C0C-CEC4FFB06CB7}"/>
              </a:ext>
            </a:extLst>
          </p:cNvPr>
          <p:cNvPicPr>
            <a:picLocks noChangeAspect="1"/>
          </p:cNvPicPr>
          <p:nvPr userDrawn="1"/>
        </p:nvPicPr>
        <p:blipFill>
          <a:blip r:embed="rId5"/>
          <a:stretch>
            <a:fillRect/>
          </a:stretch>
        </p:blipFill>
        <p:spPr>
          <a:xfrm>
            <a:off x="11071899" y="84800"/>
            <a:ext cx="1047896" cy="1228896"/>
          </a:xfrm>
          <a:prstGeom prst="rect">
            <a:avLst/>
          </a:prstGeom>
        </p:spPr>
      </p:pic>
    </p:spTree>
    <p:extLst>
      <p:ext uri="{BB962C8B-B14F-4D97-AF65-F5344CB8AC3E}">
        <p14:creationId xmlns:p14="http://schemas.microsoft.com/office/powerpoint/2010/main" val="10409263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29.png"/><Relationship Id="rId18" Type="http://schemas.openxmlformats.org/officeDocument/2006/relationships/image" Target="../media/image33.png"/><Relationship Id="rId3" Type="http://schemas.openxmlformats.org/officeDocument/2006/relationships/image" Target="../media/image100.png"/><Relationship Id="rId21" Type="http://schemas.openxmlformats.org/officeDocument/2006/relationships/image" Target="../media/image280.png"/><Relationship Id="rId7" Type="http://schemas.openxmlformats.org/officeDocument/2006/relationships/image" Target="../media/image140.png"/><Relationship Id="rId12" Type="http://schemas.openxmlformats.org/officeDocument/2006/relationships/image" Target="../media/image28.png"/><Relationship Id="rId17" Type="http://schemas.openxmlformats.org/officeDocument/2006/relationships/image" Target="../media/image240.png"/><Relationship Id="rId2" Type="http://schemas.openxmlformats.org/officeDocument/2006/relationships/notesSlide" Target="../notesSlides/notesSlide8.xml"/><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27.png"/><Relationship Id="rId5" Type="http://schemas.openxmlformats.org/officeDocument/2006/relationships/image" Target="../media/image120.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260.png"/><Relationship Id="rId4" Type="http://schemas.openxmlformats.org/officeDocument/2006/relationships/image" Target="../media/image250.png"/><Relationship Id="rId9" Type="http://schemas.openxmlformats.org/officeDocument/2006/relationships/image" Target="../media/image160.png"/><Relationship Id="rId14" Type="http://schemas.openxmlformats.org/officeDocument/2006/relationships/image" Target="../media/image30.png"/><Relationship Id="rId22"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0.png"/></Relationships>
</file>

<file path=ppt/slides/_rels/slide12.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213.png"/><Relationship Id="rId3" Type="http://schemas.openxmlformats.org/officeDocument/2006/relationships/image" Target="../media/image4.png"/><Relationship Id="rId7" Type="http://schemas.openxmlformats.org/officeDocument/2006/relationships/image" Target="../media/image46.png"/><Relationship Id="rId12" Type="http://schemas.openxmlformats.org/officeDocument/2006/relationships/image" Target="../media/image11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013.png"/><Relationship Id="rId5" Type="http://schemas.openxmlformats.org/officeDocument/2006/relationships/image" Target="../media/image12.png"/><Relationship Id="rId10" Type="http://schemas.openxmlformats.org/officeDocument/2006/relationships/image" Target="../media/image915.png"/><Relationship Id="rId4" Type="http://schemas.openxmlformats.org/officeDocument/2006/relationships/image" Target="../media/image8.png"/><Relationship Id="rId9" Type="http://schemas.openxmlformats.org/officeDocument/2006/relationships/image" Target="../media/image8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912.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1730.png"/><Relationship Id="rId3" Type="http://schemas.openxmlformats.org/officeDocument/2006/relationships/image" Target="../media/image1671.png"/><Relationship Id="rId7" Type="http://schemas.openxmlformats.org/officeDocument/2006/relationships/image" Target="../media/image172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12.png"/><Relationship Id="rId5" Type="http://schemas.openxmlformats.org/officeDocument/2006/relationships/image" Target="../media/image1691.png"/><Relationship Id="rId10" Type="http://schemas.openxmlformats.org/officeDocument/2006/relationships/image" Target="../media/image1750.png"/><Relationship Id="rId4" Type="http://schemas.openxmlformats.org/officeDocument/2006/relationships/image" Target="../media/image1681.png"/><Relationship Id="rId9" Type="http://schemas.openxmlformats.org/officeDocument/2006/relationships/image" Target="../media/image174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1760.png"/><Relationship Id="rId7" Type="http://schemas.openxmlformats.org/officeDocument/2006/relationships/image" Target="../media/image2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800.png"/><Relationship Id="rId5" Type="http://schemas.openxmlformats.org/officeDocument/2006/relationships/image" Target="../media/image252.png"/><Relationship Id="rId4" Type="http://schemas.openxmlformats.org/officeDocument/2006/relationships/image" Target="../media/image2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city.nagano.nagano.jp/n023500/contents/p004876.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3.png"/><Relationship Id="rId3" Type="http://schemas.openxmlformats.org/officeDocument/2006/relationships/chart" Target="../charts/chart1.xml"/><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81CC862-FA05-BA2D-1AFB-7723A391823C}"/>
              </a:ext>
            </a:extLst>
          </p:cNvPr>
          <p:cNvSpPr>
            <a:spLocks noGrp="1"/>
          </p:cNvSpPr>
          <p:nvPr>
            <p:ph type="ctrTitle"/>
          </p:nvPr>
        </p:nvSpPr>
        <p:spPr/>
        <p:txBody>
          <a:bodyPr/>
          <a:lstStyle/>
          <a:p>
            <a:r>
              <a:rPr lang="en-US" altLang="ja-JP" sz="3600" b="1" dirty="0">
                <a:latin typeface="Meiryo UI" panose="020B0604030504040204" pitchFamily="50" charset="-128"/>
                <a:ea typeface="Meiryo UI" panose="020B0604030504040204" pitchFamily="50" charset="-128"/>
              </a:rPr>
              <a:t>AI</a:t>
            </a:r>
            <a:r>
              <a:rPr lang="ja-JP" altLang="en-US" sz="3600" b="1" dirty="0">
                <a:latin typeface="Meiryo UI" panose="020B0604030504040204" pitchFamily="50" charset="-128"/>
                <a:ea typeface="Meiryo UI" panose="020B0604030504040204" pitchFamily="50" charset="-128"/>
              </a:rPr>
              <a:t>基礎</a:t>
            </a:r>
            <a:br>
              <a:rPr lang="ja-JP" altLang="en-US" sz="3600" b="1" dirty="0">
                <a:latin typeface="Meiryo UI" panose="020B0604030504040204" pitchFamily="50" charset="-128"/>
                <a:ea typeface="Meiryo UI" panose="020B0604030504040204" pitchFamily="50" charset="-128"/>
              </a:rPr>
            </a:br>
            <a:r>
              <a:rPr lang="ja-JP" altLang="en-US" sz="4800" b="1" dirty="0">
                <a:latin typeface="Meiryo UI" panose="020B0604030504040204" pitchFamily="50" charset="-128"/>
                <a:ea typeface="Meiryo UI" panose="020B0604030504040204" pitchFamily="50" charset="-128"/>
              </a:rPr>
              <a:t>２．機械学習の基礎と展望</a:t>
            </a:r>
          </a:p>
        </p:txBody>
      </p:sp>
      <p:sp>
        <p:nvSpPr>
          <p:cNvPr id="5" name="字幕 4">
            <a:extLst>
              <a:ext uri="{FF2B5EF4-FFF2-40B4-BE49-F238E27FC236}">
                <a16:creationId xmlns:a16="http://schemas.microsoft.com/office/drawing/2014/main" id="{879D3AB3-2F9D-51A8-32AF-509601714266}"/>
              </a:ext>
            </a:extLst>
          </p:cNvPr>
          <p:cNvSpPr>
            <a:spLocks noGrp="1"/>
          </p:cNvSpPr>
          <p:nvPr>
            <p:ph type="subTitle" idx="1"/>
          </p:nvPr>
        </p:nvSpPr>
        <p:spPr/>
        <p:txBody>
          <a:bodyPr/>
          <a:lstStyle/>
          <a:p>
            <a:r>
              <a:rPr lang="ja-JP" altLang="en-US" dirty="0"/>
              <a:t>第</a:t>
            </a:r>
            <a:r>
              <a:rPr lang="en-US" altLang="ja-JP" dirty="0"/>
              <a:t>1.1</a:t>
            </a:r>
            <a:r>
              <a:rPr lang="ja-JP" altLang="en-US" dirty="0"/>
              <a:t>版</a:t>
            </a:r>
            <a:endParaRPr lang="en-US" altLang="ja-JP" dirty="0"/>
          </a:p>
          <a:p>
            <a:r>
              <a:rPr lang="en-US" altLang="ja-JP" dirty="0"/>
              <a:t>2025</a:t>
            </a:r>
            <a:r>
              <a:rPr lang="ja-JP" altLang="en-US" dirty="0"/>
              <a:t>年</a:t>
            </a:r>
            <a:r>
              <a:rPr lang="en-US" altLang="ja-JP" dirty="0"/>
              <a:t>7</a:t>
            </a:r>
            <a:r>
              <a:rPr lang="ja-JP" altLang="en-US" dirty="0"/>
              <a:t>月</a:t>
            </a:r>
            <a:r>
              <a:rPr lang="en-US" altLang="ja-JP" dirty="0"/>
              <a:t>31</a:t>
            </a:r>
            <a:r>
              <a:rPr lang="ja-JP" altLang="en-US" dirty="0"/>
              <a:t>日</a:t>
            </a:r>
          </a:p>
        </p:txBody>
      </p:sp>
      <p:sp>
        <p:nvSpPr>
          <p:cNvPr id="2" name="スライド番号プレースホルダー 1">
            <a:extLst>
              <a:ext uri="{FF2B5EF4-FFF2-40B4-BE49-F238E27FC236}">
                <a16:creationId xmlns:a16="http://schemas.microsoft.com/office/drawing/2014/main" id="{4E7D6C02-8A13-F97D-7236-0A92B1F907B5}"/>
              </a:ext>
            </a:extLst>
          </p:cNvPr>
          <p:cNvSpPr>
            <a:spLocks noGrp="1"/>
          </p:cNvSpPr>
          <p:nvPr>
            <p:ph type="sldNum" sz="quarter" idx="12"/>
          </p:nvPr>
        </p:nvSpPr>
        <p:spPr/>
        <p:txBody>
          <a:bodyPr/>
          <a:lstStyle/>
          <a:p>
            <a:fld id="{2977F5E9-0479-47A0-9E51-109E0858BCF2}" type="slidenum">
              <a:rPr kumimoji="1" lang="ja-JP" altLang="en-US" smtClean="0"/>
              <a:t>1</a:t>
            </a:fld>
            <a:endParaRPr kumimoji="1" lang="ja-JP" altLang="en-US"/>
          </a:p>
        </p:txBody>
      </p:sp>
    </p:spTree>
    <p:extLst>
      <p:ext uri="{BB962C8B-B14F-4D97-AF65-F5344CB8AC3E}">
        <p14:creationId xmlns:p14="http://schemas.microsoft.com/office/powerpoint/2010/main" val="299583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7FE88E1-8D3A-1BC0-3435-791224EAE6C6}"/>
              </a:ext>
            </a:extLst>
          </p:cNvPr>
          <p:cNvSpPr>
            <a:spLocks noGrp="1"/>
          </p:cNvSpPr>
          <p:nvPr>
            <p:ph type="sldNum" sz="quarter" idx="12"/>
          </p:nvPr>
        </p:nvSpPr>
        <p:spPr/>
        <p:txBody>
          <a:bodyPr/>
          <a:lstStyle/>
          <a:p>
            <a:fld id="{2977F5E9-0479-47A0-9E51-109E0858BCF2}" type="slidenum">
              <a:rPr kumimoji="1" lang="ja-JP" altLang="en-US" smtClean="0"/>
              <a:t>10</a:t>
            </a:fld>
            <a:endParaRPr kumimoji="1" lang="ja-JP" altLang="en-US"/>
          </a:p>
        </p:txBody>
      </p:sp>
      <p:sp>
        <p:nvSpPr>
          <p:cNvPr id="2" name="タイトル 1">
            <a:extLst>
              <a:ext uri="{FF2B5EF4-FFF2-40B4-BE49-F238E27FC236}">
                <a16:creationId xmlns:a16="http://schemas.microsoft.com/office/drawing/2014/main" id="{F6A27AAF-AF32-AA07-F19D-61930E58362D}"/>
              </a:ext>
            </a:extLst>
          </p:cNvPr>
          <p:cNvSpPr>
            <a:spLocks noGrp="1"/>
          </p:cNvSpPr>
          <p:nvPr>
            <p:ph type="title"/>
          </p:nvPr>
        </p:nvSpPr>
        <p:spPr>
          <a:prstGeom prst="rect">
            <a:avLst/>
          </a:prstGeom>
        </p:spPr>
        <p:txBody>
          <a:bodyPr/>
          <a:lstStyle/>
          <a:p>
            <a:r>
              <a:rPr kumimoji="1" lang="ja-JP" altLang="en-US" b="1" dirty="0"/>
              <a:t>重回帰式　１</a:t>
            </a:r>
            <a:r>
              <a:rPr kumimoji="1" lang="en-US" altLang="ja-JP" b="1" dirty="0"/>
              <a:t>/</a:t>
            </a:r>
            <a:r>
              <a:rPr kumimoji="1" lang="ja-JP" altLang="en-US" b="1" dirty="0"/>
              <a:t>３</a:t>
            </a:r>
          </a:p>
        </p:txBody>
      </p:sp>
      <p:sp>
        <p:nvSpPr>
          <p:cNvPr id="3" name="テキスト プレースホルダー 2">
            <a:extLst>
              <a:ext uri="{FF2B5EF4-FFF2-40B4-BE49-F238E27FC236}">
                <a16:creationId xmlns:a16="http://schemas.microsoft.com/office/drawing/2014/main" id="{23D91B2D-5F66-C888-7FE8-E575A78FCC44}"/>
              </a:ext>
            </a:extLst>
          </p:cNvPr>
          <p:cNvSpPr>
            <a:spLocks noGrp="1"/>
          </p:cNvSpPr>
          <p:nvPr>
            <p:ph type="body" sz="quarter" idx="13"/>
          </p:nvPr>
        </p:nvSpPr>
        <p:spPr>
          <a:prstGeom prst="rect">
            <a:avLst/>
          </a:prstGeom>
        </p:spPr>
        <p:txBody>
          <a:bodyPr/>
          <a:lstStyle/>
          <a:p>
            <a:r>
              <a:rPr lang="ja-JP" altLang="en-US" dirty="0"/>
              <a:t>２ｰ２．教師あり学習</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4FBE45A-B5B8-3A62-C3D5-A9C604FA8F7C}"/>
                  </a:ext>
                </a:extLst>
              </p:cNvPr>
              <p:cNvSpPr txBox="1"/>
              <p:nvPr/>
            </p:nvSpPr>
            <p:spPr>
              <a:xfrm>
                <a:off x="1620137" y="2061607"/>
                <a:ext cx="18811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𝑦</m:t>
                      </m:r>
                      <m:r>
                        <a:rPr kumimoji="1" lang="ja-JP" altLang="en-US" i="0">
                          <a:latin typeface="Cambria Math" panose="02040503050406030204" pitchFamily="18" charset="0"/>
                        </a:rPr>
                        <m:t>=</m:t>
                      </m:r>
                      <m:r>
                        <a:rPr kumimoji="1" lang="ja-JP" altLang="en-US" i="1">
                          <a:latin typeface="Cambria Math" panose="02040503050406030204" pitchFamily="18" charset="0"/>
                        </a:rPr>
                        <m:t>𝑎</m:t>
                      </m:r>
                      <m:r>
                        <a:rPr kumimoji="1" lang="ja-JP" altLang="en-US" i="0">
                          <a:latin typeface="Cambria Math" panose="02040503050406030204" pitchFamily="18" charset="0"/>
                        </a:rPr>
                        <m:t>+</m:t>
                      </m:r>
                      <m:r>
                        <a:rPr kumimoji="1" lang="ja-JP" altLang="en-US" i="1">
                          <a:latin typeface="Cambria Math" panose="02040503050406030204" pitchFamily="18" charset="0"/>
                        </a:rPr>
                        <m:t>𝑏</m:t>
                      </m:r>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𝑥</m:t>
                          </m:r>
                        </m:e>
                        <m:sub>
                          <m:r>
                            <a:rPr kumimoji="1" lang="ja-JP" altLang="en-US" i="0">
                              <a:latin typeface="Cambria Math" panose="02040503050406030204" pitchFamily="18" charset="0"/>
                            </a:rPr>
                            <m:t>1</m:t>
                          </m:r>
                        </m:sub>
                      </m:sSub>
                      <m:r>
                        <a:rPr kumimoji="1" lang="ja-JP" altLang="en-US" i="0">
                          <a:latin typeface="Cambria Math" panose="02040503050406030204" pitchFamily="18" charset="0"/>
                        </a:rPr>
                        <m:t>+</m:t>
                      </m:r>
                      <m:r>
                        <a:rPr kumimoji="1" lang="ja-JP" altLang="en-US" i="1">
                          <a:latin typeface="Cambria Math" panose="02040503050406030204" pitchFamily="18" charset="0"/>
                        </a:rPr>
                        <m:t>𝑐</m:t>
                      </m:r>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𝑥</m:t>
                          </m:r>
                        </m:e>
                        <m:sub>
                          <m:r>
                            <a:rPr kumimoji="1" lang="ja-JP" altLang="en-US" i="0">
                              <a:latin typeface="Cambria Math" panose="02040503050406030204" pitchFamily="18" charset="0"/>
                            </a:rPr>
                            <m:t>2</m:t>
                          </m:r>
                        </m:sub>
                      </m:sSub>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54FBE45A-B5B8-3A62-C3D5-A9C604FA8F7C}"/>
                  </a:ext>
                </a:extLst>
              </p:cNvPr>
              <p:cNvSpPr txBox="1">
                <a:spLocks noRot="1" noChangeAspect="1" noMove="1" noResize="1" noEditPoints="1" noAdjustHandles="1" noChangeArrowheads="1" noChangeShapeType="1" noTextEdit="1"/>
              </p:cNvSpPr>
              <p:nvPr/>
            </p:nvSpPr>
            <p:spPr>
              <a:xfrm>
                <a:off x="1620137" y="2061607"/>
                <a:ext cx="1881156" cy="276999"/>
              </a:xfrm>
              <a:prstGeom prst="rect">
                <a:avLst/>
              </a:prstGeom>
              <a:blipFill>
                <a:blip r:embed="rId3"/>
                <a:stretch>
                  <a:fillRect l="-2273" r="-649" b="-239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578F5F1-1EF5-03CB-14FE-FB6EC83AD84F}"/>
                  </a:ext>
                </a:extLst>
              </p:cNvPr>
              <p:cNvSpPr txBox="1"/>
              <p:nvPr/>
            </p:nvSpPr>
            <p:spPr>
              <a:xfrm>
                <a:off x="1410202" y="2970393"/>
                <a:ext cx="1746953" cy="364010"/>
              </a:xfrm>
              <a:prstGeom prst="rect">
                <a:avLst/>
              </a:prstGeom>
              <a:noFill/>
            </p:spPr>
            <p:txBody>
              <a:bodyPr wrap="none" lIns="0" tIns="0" rIns="0" bIns="0" rtlCol="0">
                <a:spAutoFit/>
              </a:bodyPr>
              <a:lstStyle/>
              <a:p>
                <a:r>
                  <a:rPr kumimoji="1" lang="ja-JP" altLang="en-US" dirty="0">
                    <a:solidFill>
                      <a:schemeClr val="tx1"/>
                    </a:solidFill>
                  </a:rPr>
                  <a:t>＝</a:t>
                </a:r>
                <a14:m>
                  <m:oMath xmlns:m="http://schemas.openxmlformats.org/officeDocument/2006/math">
                    <m:nary>
                      <m:naryPr>
                        <m:chr m:val="∑"/>
                        <m:limLoc m:val="undOvr"/>
                        <m:grow m:val="on"/>
                        <m:ctrlPr>
                          <a:rPr kumimoji="1" lang="ja-JP" altLang="en-US" i="1" smtClean="0">
                            <a:solidFill>
                              <a:schemeClr val="tx1"/>
                            </a:solidFill>
                            <a:latin typeface="Cambria Math" panose="02040503050406030204" pitchFamily="18" charset="0"/>
                          </a:rPr>
                        </m:ctrlPr>
                      </m:naryPr>
                      <m:sub>
                        <m:r>
                          <a:rPr kumimoji="1" lang="ja-JP" altLang="en-US" i="1" smtClean="0">
                            <a:solidFill>
                              <a:schemeClr val="tx1"/>
                            </a:solidFill>
                            <a:latin typeface="Cambria Math" panose="02040503050406030204" pitchFamily="18" charset="0"/>
                          </a:rPr>
                          <m:t>𝑖</m:t>
                        </m:r>
                        <m:r>
                          <a:rPr kumimoji="1" lang="ja-JP" altLang="en-US" i="0" smtClean="0">
                            <a:solidFill>
                              <a:schemeClr val="tx1"/>
                            </a:solidFill>
                            <a:latin typeface="Cambria Math" panose="02040503050406030204" pitchFamily="18" charset="0"/>
                          </a:rPr>
                          <m:t>=1</m:t>
                        </m:r>
                      </m:sub>
                      <m:sup>
                        <m:r>
                          <a:rPr kumimoji="1" lang="ja-JP" altLang="en-US" i="1" smtClean="0">
                            <a:solidFill>
                              <a:schemeClr val="tx1"/>
                            </a:solidFill>
                            <a:latin typeface="Cambria Math" panose="02040503050406030204" pitchFamily="18" charset="0"/>
                          </a:rPr>
                          <m:t>𝑛</m:t>
                        </m:r>
                      </m:sup>
                      <m:e>
                        <m:sSup>
                          <m:sSupPr>
                            <m:ctrlPr>
                              <a:rPr kumimoji="1" lang="ja-JP" altLang="en-US" i="1" smtClean="0">
                                <a:solidFill>
                                  <a:schemeClr val="tx1"/>
                                </a:solidFill>
                                <a:latin typeface="Cambria Math" panose="02040503050406030204" pitchFamily="18" charset="0"/>
                              </a:rPr>
                            </m:ctrlPr>
                          </m:sSupPr>
                          <m:e>
                            <m:d>
                              <m:dPr>
                                <m:ctrlPr>
                                  <a:rPr kumimoji="1" lang="ja-JP" altLang="en-US" i="1" smtClean="0">
                                    <a:solidFill>
                                      <a:schemeClr val="tx1"/>
                                    </a:solidFill>
                                    <a:latin typeface="Cambria Math" panose="02040503050406030204" pitchFamily="18" charset="0"/>
                                  </a:rPr>
                                </m:ctrlPr>
                              </m:dPr>
                              <m:e>
                                <m:sSub>
                                  <m:sSubPr>
                                    <m:ctrlPr>
                                      <a:rPr kumimoji="1" lang="ja-JP" altLang="en-US" i="1" smtClean="0">
                                        <a:solidFill>
                                          <a:schemeClr val="tx1"/>
                                        </a:solidFill>
                                        <a:latin typeface="Cambria Math" panose="02040503050406030204" pitchFamily="18" charset="0"/>
                                      </a:rPr>
                                    </m:ctrlPr>
                                  </m:sSubPr>
                                  <m:e>
                                    <m:r>
                                      <a:rPr kumimoji="1" lang="ja-JP" altLang="en-US" i="1" smtClean="0">
                                        <a:solidFill>
                                          <a:schemeClr val="tx1"/>
                                        </a:solidFill>
                                        <a:latin typeface="Cambria Math" panose="02040503050406030204" pitchFamily="18" charset="0"/>
                                      </a:rPr>
                                      <m:t>𝑦</m:t>
                                    </m:r>
                                  </m:e>
                                  <m:sub>
                                    <m:r>
                                      <a:rPr kumimoji="1" lang="ja-JP" altLang="en-US" i="1" smtClean="0">
                                        <a:solidFill>
                                          <a:schemeClr val="tx1"/>
                                        </a:solidFill>
                                        <a:latin typeface="Cambria Math" panose="02040503050406030204" pitchFamily="18" charset="0"/>
                                      </a:rPr>
                                      <m:t>𝑖</m:t>
                                    </m:r>
                                  </m:sub>
                                </m:sSub>
                                <m:r>
                                  <a:rPr kumimoji="1" lang="ja-JP" altLang="en-US" i="0" smtClean="0">
                                    <a:solidFill>
                                      <a:schemeClr val="tx1"/>
                                    </a:solidFill>
                                    <a:latin typeface="Cambria Math" panose="02040503050406030204" pitchFamily="18" charset="0"/>
                                  </a:rPr>
                                  <m:t>−</m:t>
                                </m:r>
                                <m:sSub>
                                  <m:sSubPr>
                                    <m:ctrlPr>
                                      <a:rPr kumimoji="1" lang="ja-JP" altLang="en-US" i="1" smtClean="0">
                                        <a:solidFill>
                                          <a:schemeClr val="tx1"/>
                                        </a:solidFill>
                                        <a:latin typeface="Cambria Math" panose="02040503050406030204" pitchFamily="18" charset="0"/>
                                      </a:rPr>
                                    </m:ctrlPr>
                                  </m:sSubPr>
                                  <m:e>
                                    <m:acc>
                                      <m:accPr>
                                        <m:chr m:val="̂"/>
                                        <m:ctrlPr>
                                          <a:rPr kumimoji="1" lang="ja-JP" altLang="en-US" i="1" smtClean="0">
                                            <a:solidFill>
                                              <a:schemeClr val="tx1"/>
                                            </a:solidFill>
                                            <a:latin typeface="Cambria Math" panose="02040503050406030204" pitchFamily="18" charset="0"/>
                                          </a:rPr>
                                        </m:ctrlPr>
                                      </m:accPr>
                                      <m:e>
                                        <m:r>
                                          <a:rPr kumimoji="1" lang="ja-JP" altLang="en-US" i="1" smtClean="0">
                                            <a:solidFill>
                                              <a:schemeClr val="tx1"/>
                                            </a:solidFill>
                                            <a:latin typeface="Cambria Math" panose="02040503050406030204" pitchFamily="18" charset="0"/>
                                          </a:rPr>
                                          <m:t>𝑦</m:t>
                                        </m:r>
                                      </m:e>
                                    </m:acc>
                                  </m:e>
                                  <m:sub>
                                    <m:r>
                                      <a:rPr kumimoji="1" lang="ja-JP" altLang="en-US" i="1" smtClean="0">
                                        <a:solidFill>
                                          <a:schemeClr val="tx1"/>
                                        </a:solidFill>
                                        <a:latin typeface="Cambria Math" panose="02040503050406030204" pitchFamily="18" charset="0"/>
                                      </a:rPr>
                                      <m:t>𝑖</m:t>
                                    </m:r>
                                  </m:sub>
                                </m:sSub>
                              </m:e>
                            </m:d>
                          </m:e>
                          <m:sup>
                            <m:r>
                              <a:rPr kumimoji="1" lang="ja-JP" altLang="en-US" i="0" smtClean="0">
                                <a:solidFill>
                                  <a:schemeClr val="tx1"/>
                                </a:solidFill>
                                <a:latin typeface="Cambria Math" panose="02040503050406030204" pitchFamily="18" charset="0"/>
                              </a:rPr>
                              <m:t>2</m:t>
                            </m:r>
                          </m:sup>
                        </m:sSup>
                      </m:e>
                    </m:nary>
                  </m:oMath>
                </a14:m>
                <a:endParaRPr kumimoji="1" lang="ja-JP" altLang="en-US" dirty="0">
                  <a:solidFill>
                    <a:schemeClr val="tx1"/>
                  </a:solidFill>
                </a:endParaRPr>
              </a:p>
            </p:txBody>
          </p:sp>
        </mc:Choice>
        <mc:Fallback xmlns="">
          <p:sp>
            <p:nvSpPr>
              <p:cNvPr id="9" name="テキスト ボックス 8">
                <a:extLst>
                  <a:ext uri="{FF2B5EF4-FFF2-40B4-BE49-F238E27FC236}">
                    <a16:creationId xmlns:a16="http://schemas.microsoft.com/office/drawing/2014/main" id="{A578F5F1-1EF5-03CB-14FE-FB6EC83AD84F}"/>
                  </a:ext>
                </a:extLst>
              </p:cNvPr>
              <p:cNvSpPr txBox="1">
                <a:spLocks noRot="1" noChangeAspect="1" noMove="1" noResize="1" noEditPoints="1" noAdjustHandles="1" noChangeArrowheads="1" noChangeShapeType="1" noTextEdit="1"/>
              </p:cNvSpPr>
              <p:nvPr/>
            </p:nvSpPr>
            <p:spPr>
              <a:xfrm>
                <a:off x="1410202" y="2970393"/>
                <a:ext cx="1746953" cy="364010"/>
              </a:xfrm>
              <a:prstGeom prst="rect">
                <a:avLst/>
              </a:prstGeom>
              <a:blipFill>
                <a:blip r:embed="rId4"/>
                <a:stretch>
                  <a:fillRect l="-16725" t="-160000" r="-5923" b="-24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3DAA8206-65E5-F252-05AC-56C9AFEC1D1B}"/>
                  </a:ext>
                </a:extLst>
              </p:cNvPr>
              <p:cNvSpPr txBox="1"/>
              <p:nvPr/>
            </p:nvSpPr>
            <p:spPr>
              <a:xfrm>
                <a:off x="491136" y="2636576"/>
                <a:ext cx="12005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a:latin typeface="Cambria Math" panose="02040503050406030204" pitchFamily="18" charset="0"/>
                        </a:rPr>
                        <m:t>𝑄</m:t>
                      </m:r>
                      <m:d>
                        <m:dPr>
                          <m:ctrlPr>
                            <a:rPr kumimoji="1" lang="ja-JP" altLang="en-US" i="1">
                              <a:solidFill>
                                <a:srgbClr val="836967"/>
                              </a:solidFill>
                              <a:latin typeface="Cambria Math" panose="02040503050406030204" pitchFamily="18" charset="0"/>
                            </a:rPr>
                          </m:ctrlPr>
                        </m:dPr>
                        <m:e>
                          <m:r>
                            <a:rPr kumimoji="1" lang="ja-JP" altLang="en-US" i="1">
                              <a:latin typeface="Cambria Math" panose="02040503050406030204" pitchFamily="18" charset="0"/>
                            </a:rPr>
                            <m:t>𝑎</m:t>
                          </m:r>
                          <m:r>
                            <a:rPr kumimoji="1" lang="ja-JP" altLang="en-US" i="0">
                              <a:latin typeface="Cambria Math" panose="02040503050406030204" pitchFamily="18" charset="0"/>
                            </a:rPr>
                            <m:t>,</m:t>
                          </m:r>
                          <m:r>
                            <a:rPr kumimoji="1" lang="ja-JP" altLang="en-US" i="1">
                              <a:latin typeface="Cambria Math" panose="02040503050406030204" pitchFamily="18" charset="0"/>
                            </a:rPr>
                            <m:t>𝑏</m:t>
                          </m:r>
                          <m:r>
                            <a:rPr kumimoji="1" lang="ja-JP" altLang="en-US" i="0">
                              <a:latin typeface="Cambria Math" panose="02040503050406030204" pitchFamily="18" charset="0"/>
                            </a:rPr>
                            <m:t>,</m:t>
                          </m:r>
                          <m:r>
                            <a:rPr kumimoji="1" lang="ja-JP" altLang="en-US" i="1">
                              <a:latin typeface="Cambria Math" panose="02040503050406030204" pitchFamily="18" charset="0"/>
                            </a:rPr>
                            <m:t>𝑐</m:t>
                          </m:r>
                        </m:e>
                      </m:d>
                      <m:r>
                        <a:rPr lang="ja-JP" altLang="en-US" i="1" smtClean="0">
                          <a:latin typeface="Cambria Math" panose="02040503050406030204" pitchFamily="18" charset="0"/>
                        </a:rPr>
                        <m:t>＝</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3DAA8206-65E5-F252-05AC-56C9AFEC1D1B}"/>
                  </a:ext>
                </a:extLst>
              </p:cNvPr>
              <p:cNvSpPr txBox="1">
                <a:spLocks noRot="1" noChangeAspect="1" noMove="1" noResize="1" noEditPoints="1" noAdjustHandles="1" noChangeArrowheads="1" noChangeShapeType="1" noTextEdit="1"/>
              </p:cNvSpPr>
              <p:nvPr/>
            </p:nvSpPr>
            <p:spPr>
              <a:xfrm>
                <a:off x="491136" y="2636576"/>
                <a:ext cx="1200585" cy="276999"/>
              </a:xfrm>
              <a:prstGeom prst="rect">
                <a:avLst/>
              </a:prstGeom>
              <a:blipFill>
                <a:blip r:embed="rId5"/>
                <a:stretch>
                  <a:fillRect l="-5584" r="-1523" b="-31111"/>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9CFB0EDF-FBA8-FC3F-F5AF-54AE9075AA2E}"/>
              </a:ext>
            </a:extLst>
          </p:cNvPr>
          <p:cNvSpPr txBox="1"/>
          <p:nvPr/>
        </p:nvSpPr>
        <p:spPr>
          <a:xfrm>
            <a:off x="1579984" y="2572407"/>
            <a:ext cx="1025737"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実測値</a:t>
            </a:r>
            <a:endParaRPr kumimoji="1" lang="ja-JP" altLang="en-US" sz="1600" b="1"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B144EC16-5AB6-D535-E1F6-9B67F575F773}"/>
              </a:ext>
            </a:extLst>
          </p:cNvPr>
          <p:cNvSpPr txBox="1"/>
          <p:nvPr/>
        </p:nvSpPr>
        <p:spPr>
          <a:xfrm>
            <a:off x="2479277" y="2573714"/>
            <a:ext cx="1307162"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ー予測値</a:t>
            </a:r>
            <a:endParaRPr kumimoji="1" lang="ja-JP" altLang="en-US" sz="1600" b="1"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7371F79F-1A4B-A15A-AE2E-0A13144A1C2C}"/>
                  </a:ext>
                </a:extLst>
              </p:cNvPr>
              <p:cNvSpPr txBox="1"/>
              <p:nvPr/>
            </p:nvSpPr>
            <p:spPr>
              <a:xfrm>
                <a:off x="2283679" y="2536892"/>
                <a:ext cx="3866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b="1" i="1" smtClean="0">
                              <a:solidFill>
                                <a:srgbClr val="836967"/>
                              </a:solidFill>
                              <a:latin typeface="Cambria Math" panose="02040503050406030204" pitchFamily="18" charset="0"/>
                            </a:rPr>
                          </m:ctrlPr>
                        </m:sSubPr>
                        <m:e>
                          <m:r>
                            <a:rPr kumimoji="1" lang="ja-JP" altLang="en-US" b="1" i="1" smtClean="0">
                              <a:latin typeface="Cambria Math" panose="02040503050406030204" pitchFamily="18" charset="0"/>
                            </a:rPr>
                            <m:t>𝒚</m:t>
                          </m:r>
                        </m:e>
                        <m:sub>
                          <m:r>
                            <a:rPr kumimoji="1" lang="ja-JP" altLang="en-US" b="1" i="1" smtClean="0">
                              <a:latin typeface="Cambria Math" panose="02040503050406030204" pitchFamily="18" charset="0"/>
                            </a:rPr>
                            <m:t>𝒊</m:t>
                          </m:r>
                        </m:sub>
                      </m:sSub>
                    </m:oMath>
                  </m:oMathPara>
                </a14:m>
                <a:endParaRPr lang="ja-JP" altLang="en-US" b="1" dirty="0"/>
              </a:p>
            </p:txBody>
          </p:sp>
        </mc:Choice>
        <mc:Fallback xmlns="">
          <p:sp>
            <p:nvSpPr>
              <p:cNvPr id="14" name="テキスト ボックス 13">
                <a:extLst>
                  <a:ext uri="{FF2B5EF4-FFF2-40B4-BE49-F238E27FC236}">
                    <a16:creationId xmlns:a16="http://schemas.microsoft.com/office/drawing/2014/main" id="{7371F79F-1A4B-A15A-AE2E-0A13144A1C2C}"/>
                  </a:ext>
                </a:extLst>
              </p:cNvPr>
              <p:cNvSpPr txBox="1">
                <a:spLocks noRot="1" noChangeAspect="1" noMove="1" noResize="1" noEditPoints="1" noAdjustHandles="1" noChangeArrowheads="1" noChangeShapeType="1" noTextEdit="1"/>
              </p:cNvSpPr>
              <p:nvPr/>
            </p:nvSpPr>
            <p:spPr>
              <a:xfrm>
                <a:off x="2283679" y="2536892"/>
                <a:ext cx="386625" cy="369332"/>
              </a:xfrm>
              <a:prstGeom prst="rect">
                <a:avLst/>
              </a:prstGeom>
              <a:blipFill>
                <a:blip r:embed="rId6"/>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93C253B7-B96B-2A6A-D07F-FE5539509B12}"/>
                  </a:ext>
                </a:extLst>
              </p:cNvPr>
              <p:cNvSpPr txBox="1"/>
              <p:nvPr/>
            </p:nvSpPr>
            <p:spPr>
              <a:xfrm>
                <a:off x="3346073" y="2546658"/>
                <a:ext cx="4723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b="1" i="1" smtClean="0">
                              <a:solidFill>
                                <a:srgbClr val="836967"/>
                              </a:solidFill>
                              <a:latin typeface="Cambria Math" panose="02040503050406030204" pitchFamily="18" charset="0"/>
                            </a:rPr>
                          </m:ctrlPr>
                        </m:sSubPr>
                        <m:e>
                          <m:acc>
                            <m:accPr>
                              <m:chr m:val="̂"/>
                              <m:ctrlPr>
                                <a:rPr kumimoji="1" lang="ja-JP" altLang="en-US" b="1" i="1">
                                  <a:solidFill>
                                    <a:srgbClr val="836967"/>
                                  </a:solidFill>
                                  <a:latin typeface="Cambria Math" panose="02040503050406030204" pitchFamily="18" charset="0"/>
                                </a:rPr>
                              </m:ctrlPr>
                            </m:accPr>
                            <m:e>
                              <m:r>
                                <a:rPr kumimoji="1" lang="ja-JP" altLang="en-US" b="1" i="1" smtClean="0">
                                  <a:latin typeface="Cambria Math" panose="02040503050406030204" pitchFamily="18" charset="0"/>
                                </a:rPr>
                                <m:t>𝒚</m:t>
                              </m:r>
                            </m:e>
                          </m:acc>
                        </m:e>
                        <m:sub>
                          <m:r>
                            <a:rPr kumimoji="1" lang="ja-JP" altLang="en-US" b="1" i="1" smtClean="0">
                              <a:latin typeface="Cambria Math" panose="02040503050406030204" pitchFamily="18" charset="0"/>
                            </a:rPr>
                            <m:t>𝒊</m:t>
                          </m:r>
                        </m:sub>
                      </m:sSub>
                    </m:oMath>
                  </m:oMathPara>
                </a14:m>
                <a:endParaRPr lang="ja-JP" altLang="en-US" b="1" dirty="0"/>
              </a:p>
            </p:txBody>
          </p:sp>
        </mc:Choice>
        <mc:Fallback xmlns="">
          <p:sp>
            <p:nvSpPr>
              <p:cNvPr id="18" name="テキスト ボックス 17">
                <a:extLst>
                  <a:ext uri="{FF2B5EF4-FFF2-40B4-BE49-F238E27FC236}">
                    <a16:creationId xmlns:a16="http://schemas.microsoft.com/office/drawing/2014/main" id="{93C253B7-B96B-2A6A-D07F-FE5539509B12}"/>
                  </a:ext>
                </a:extLst>
              </p:cNvPr>
              <p:cNvSpPr txBox="1">
                <a:spLocks noRot="1" noChangeAspect="1" noMove="1" noResize="1" noEditPoints="1" noAdjustHandles="1" noChangeArrowheads="1" noChangeShapeType="1" noTextEdit="1"/>
              </p:cNvSpPr>
              <p:nvPr/>
            </p:nvSpPr>
            <p:spPr>
              <a:xfrm>
                <a:off x="3346073" y="2546658"/>
                <a:ext cx="472397" cy="369332"/>
              </a:xfrm>
              <a:prstGeom prst="rect">
                <a:avLst/>
              </a:prstGeom>
              <a:blipFill>
                <a:blip r:embed="rId7"/>
                <a:stretch>
                  <a:fillRect t="-6667" r="-7792" b="-6667"/>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F6DAC545-F98E-CAA8-E0E9-654F80D71E56}"/>
              </a:ext>
            </a:extLst>
          </p:cNvPr>
          <p:cNvSpPr txBox="1"/>
          <p:nvPr/>
        </p:nvSpPr>
        <p:spPr>
          <a:xfrm>
            <a:off x="429158" y="3518389"/>
            <a:ext cx="1642431"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が最小になる</a:t>
            </a:r>
            <a:endParaRPr kumimoji="1" lang="ja-JP" altLang="en-US" sz="1600" b="1" dirty="0">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E9144B20-4B1D-3E36-A7B1-D9157563796B}"/>
              </a:ext>
            </a:extLst>
          </p:cNvPr>
          <p:cNvSpPr txBox="1"/>
          <p:nvPr/>
        </p:nvSpPr>
        <p:spPr>
          <a:xfrm>
            <a:off x="1591467" y="3487611"/>
            <a:ext cx="704074" cy="369332"/>
          </a:xfrm>
          <a:prstGeom prst="rect">
            <a:avLst/>
          </a:prstGeom>
          <a:noFill/>
        </p:spPr>
        <p:txBody>
          <a:bodyPr wrap="square">
            <a:spAutoFit/>
          </a:bodyPr>
          <a:lstStyle/>
          <a:p>
            <a:r>
              <a:rPr lang="ja-JP" altLang="en-US" b="1" dirty="0"/>
              <a:t>𝑎</a:t>
            </a:r>
            <a:r>
              <a:rPr lang="en-US" altLang="ja-JP" b="1" dirty="0"/>
              <a:t>,</a:t>
            </a:r>
            <a:r>
              <a:rPr lang="ja-JP" altLang="en-US" b="1" dirty="0"/>
              <a:t>𝑏</a:t>
            </a:r>
            <a:r>
              <a:rPr lang="en-US" altLang="ja-JP" b="1" dirty="0"/>
              <a:t>,</a:t>
            </a:r>
            <a:r>
              <a:rPr lang="ja-JP" altLang="en-US" b="1" dirty="0"/>
              <a:t>𝑐</a:t>
            </a:r>
          </a:p>
        </p:txBody>
      </p:sp>
      <p:sp>
        <p:nvSpPr>
          <p:cNvPr id="62" name="テキスト ボックス 61">
            <a:extLst>
              <a:ext uri="{FF2B5EF4-FFF2-40B4-BE49-F238E27FC236}">
                <a16:creationId xmlns:a16="http://schemas.microsoft.com/office/drawing/2014/main" id="{AC57E994-1DDF-B3DF-5C3C-0F4498B2CB97}"/>
              </a:ext>
            </a:extLst>
          </p:cNvPr>
          <p:cNvSpPr txBox="1"/>
          <p:nvPr/>
        </p:nvSpPr>
        <p:spPr>
          <a:xfrm>
            <a:off x="2116977" y="3518389"/>
            <a:ext cx="1262563"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をとる</a:t>
            </a:r>
            <a:endParaRPr kumimoji="1" lang="en-US" altLang="ja-JP" sz="1600" b="1"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168F122-E491-C99A-5ADA-2272771A5024}"/>
                  </a:ext>
                </a:extLst>
              </p:cNvPr>
              <p:cNvSpPr txBox="1"/>
              <p:nvPr/>
            </p:nvSpPr>
            <p:spPr>
              <a:xfrm>
                <a:off x="491136" y="1498630"/>
                <a:ext cx="34197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𝑦</m:t>
                      </m:r>
                      <m:r>
                        <a:rPr kumimoji="1" lang="ja-JP" altLang="en-US" i="0">
                          <a:latin typeface="Cambria Math" panose="02040503050406030204" pitchFamily="18" charset="0"/>
                        </a:rPr>
                        <m:t>=</m:t>
                      </m:r>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𝛽</m:t>
                          </m:r>
                        </m:e>
                        <m:sub>
                          <m:r>
                            <a:rPr kumimoji="1" lang="ja-JP" altLang="en-US" i="0">
                              <a:latin typeface="Cambria Math" panose="02040503050406030204" pitchFamily="18" charset="0"/>
                            </a:rPr>
                            <m:t>0</m:t>
                          </m:r>
                        </m:sub>
                      </m:sSub>
                      <m:r>
                        <a:rPr kumimoji="1" lang="ja-JP" altLang="en-US" i="0">
                          <a:latin typeface="Cambria Math" panose="02040503050406030204" pitchFamily="18" charset="0"/>
                        </a:rPr>
                        <m:t>+</m:t>
                      </m:r>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𝛽</m:t>
                          </m:r>
                        </m:e>
                        <m:sub>
                          <m:r>
                            <a:rPr kumimoji="1" lang="ja-JP" altLang="en-US" i="0">
                              <a:latin typeface="Cambria Math" panose="02040503050406030204" pitchFamily="18" charset="0"/>
                            </a:rPr>
                            <m:t>1</m:t>
                          </m:r>
                        </m:sub>
                      </m:sSub>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𝑥</m:t>
                          </m:r>
                        </m:e>
                        <m:sub>
                          <m:r>
                            <a:rPr kumimoji="1" lang="ja-JP" altLang="en-US" i="0">
                              <a:latin typeface="Cambria Math" panose="02040503050406030204" pitchFamily="18" charset="0"/>
                            </a:rPr>
                            <m:t>1</m:t>
                          </m:r>
                        </m:sub>
                      </m:sSub>
                      <m:r>
                        <a:rPr kumimoji="1" lang="ja-JP" altLang="en-US" i="0">
                          <a:latin typeface="Cambria Math" panose="02040503050406030204" pitchFamily="18" charset="0"/>
                        </a:rPr>
                        <m:t>+</m:t>
                      </m:r>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𝛽</m:t>
                          </m:r>
                        </m:e>
                        <m:sub>
                          <m:r>
                            <a:rPr kumimoji="1" lang="ja-JP" altLang="en-US" i="0">
                              <a:latin typeface="Cambria Math" panose="02040503050406030204" pitchFamily="18" charset="0"/>
                            </a:rPr>
                            <m:t>2</m:t>
                          </m:r>
                        </m:sub>
                      </m:sSub>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𝑥</m:t>
                          </m:r>
                        </m:e>
                        <m:sub>
                          <m:r>
                            <a:rPr kumimoji="1" lang="ja-JP" altLang="en-US" i="0">
                              <a:latin typeface="Cambria Math" panose="02040503050406030204" pitchFamily="18" charset="0"/>
                            </a:rPr>
                            <m:t>2</m:t>
                          </m:r>
                        </m:sub>
                      </m:sSub>
                      <m:r>
                        <a:rPr kumimoji="1" lang="ja-JP" altLang="en-US" i="0">
                          <a:latin typeface="Cambria Math" panose="02040503050406030204" pitchFamily="18" charset="0"/>
                        </a:rPr>
                        <m:t>+⋯+</m:t>
                      </m:r>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𝛽</m:t>
                          </m:r>
                        </m:e>
                        <m:sub>
                          <m:r>
                            <a:rPr kumimoji="1" lang="ja-JP" altLang="en-US" i="1">
                              <a:latin typeface="Cambria Math" panose="02040503050406030204" pitchFamily="18" charset="0"/>
                            </a:rPr>
                            <m:t>𝑛</m:t>
                          </m:r>
                        </m:sub>
                      </m:sSub>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𝑥</m:t>
                          </m:r>
                        </m:e>
                        <m:sub>
                          <m:r>
                            <a:rPr kumimoji="1" lang="ja-JP" altLang="en-US" i="1">
                              <a:latin typeface="Cambria Math" panose="02040503050406030204" pitchFamily="18" charset="0"/>
                            </a:rPr>
                            <m:t>𝑛</m:t>
                          </m:r>
                        </m:sub>
                      </m:sSub>
                    </m:oMath>
                  </m:oMathPara>
                </a14:m>
                <a:endParaRPr kumimoji="1" lang="ja-JP" altLang="en-US" dirty="0"/>
              </a:p>
            </p:txBody>
          </p:sp>
        </mc:Choice>
        <mc:Fallback xmlns="">
          <p:sp>
            <p:nvSpPr>
              <p:cNvPr id="65" name="テキスト ボックス 64">
                <a:extLst>
                  <a:ext uri="{FF2B5EF4-FFF2-40B4-BE49-F238E27FC236}">
                    <a16:creationId xmlns:a16="http://schemas.microsoft.com/office/drawing/2014/main" id="{6168F122-E491-C99A-5ADA-2272771A5024}"/>
                  </a:ext>
                </a:extLst>
              </p:cNvPr>
              <p:cNvSpPr txBox="1">
                <a:spLocks noRot="1" noChangeAspect="1" noMove="1" noResize="1" noEditPoints="1" noAdjustHandles="1" noChangeArrowheads="1" noChangeShapeType="1" noTextEdit="1"/>
              </p:cNvSpPr>
              <p:nvPr/>
            </p:nvSpPr>
            <p:spPr>
              <a:xfrm>
                <a:off x="491136" y="1498630"/>
                <a:ext cx="3419719" cy="276999"/>
              </a:xfrm>
              <a:prstGeom prst="rect">
                <a:avLst/>
              </a:prstGeom>
              <a:blipFill>
                <a:blip r:embed="rId8"/>
                <a:stretch>
                  <a:fillRect l="-1070" t="-2222"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50EEC6EC-5546-5402-435B-67287C65E955}"/>
                  </a:ext>
                </a:extLst>
              </p:cNvPr>
              <p:cNvSpPr txBox="1"/>
              <p:nvPr/>
            </p:nvSpPr>
            <p:spPr>
              <a:xfrm>
                <a:off x="273996" y="1069930"/>
                <a:ext cx="5051039"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重回帰式は、説明変数</a:t>
                </a:r>
                <a14:m>
                  <m:oMath xmlns:m="http://schemas.openxmlformats.org/officeDocument/2006/math">
                    <m:sSub>
                      <m:sSubPr>
                        <m:ctrlPr>
                          <a:rPr kumimoji="1" lang="ja-JP" altLang="en-US" sz="1600" i="1" smtClean="0">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𝑥</m:t>
                        </m:r>
                      </m:e>
                      <m:sub>
                        <m:r>
                          <a:rPr kumimoji="1" lang="ja-JP" altLang="en-US" sz="1600" i="1">
                            <a:latin typeface="Cambria Math" panose="02040503050406030204" pitchFamily="18" charset="0"/>
                          </a:rPr>
                          <m:t>𝑖</m:t>
                        </m:r>
                      </m:sub>
                    </m:sSub>
                  </m:oMath>
                </a14:m>
                <a:r>
                  <a:rPr kumimoji="1" lang="ja-JP" altLang="en-US" sz="1600" dirty="0">
                    <a:latin typeface="Meiryo UI" panose="020B0604030504040204" pitchFamily="50" charset="-128"/>
                    <a:ea typeface="Meiryo UI" panose="020B0604030504040204" pitchFamily="50" charset="-128"/>
                  </a:rPr>
                  <a:t>を用いて目的変数</a:t>
                </a:r>
                <a14:m>
                  <m:oMath xmlns:m="http://schemas.openxmlformats.org/officeDocument/2006/math">
                    <m:r>
                      <a:rPr kumimoji="1" lang="ja-JP" altLang="en-US" sz="1600" i="1" dirty="0" smtClean="0">
                        <a:latin typeface="Cambria Math" panose="02040503050406030204" pitchFamily="18" charset="0"/>
                      </a:rPr>
                      <m:t>𝑦</m:t>
                    </m:r>
                  </m:oMath>
                </a14:m>
                <a:r>
                  <a:rPr kumimoji="1" lang="ja-JP" altLang="en-US" sz="1600" dirty="0">
                    <a:latin typeface="Meiryo UI" panose="020B0604030504040204" pitchFamily="50" charset="-128"/>
                    <a:ea typeface="Meiryo UI" panose="020B0604030504040204" pitchFamily="50" charset="-128"/>
                  </a:rPr>
                  <a:t>を表す式で</a:t>
                </a:r>
              </a:p>
            </p:txBody>
          </p:sp>
        </mc:Choice>
        <mc:Fallback xmlns="">
          <p:sp>
            <p:nvSpPr>
              <p:cNvPr id="66" name="テキスト ボックス 65">
                <a:extLst>
                  <a:ext uri="{FF2B5EF4-FFF2-40B4-BE49-F238E27FC236}">
                    <a16:creationId xmlns:a16="http://schemas.microsoft.com/office/drawing/2014/main" id="{50EEC6EC-5546-5402-435B-67287C65E955}"/>
                  </a:ext>
                </a:extLst>
              </p:cNvPr>
              <p:cNvSpPr txBox="1">
                <a:spLocks noRot="1" noChangeAspect="1" noMove="1" noResize="1" noEditPoints="1" noAdjustHandles="1" noChangeArrowheads="1" noChangeShapeType="1" noTextEdit="1"/>
              </p:cNvSpPr>
              <p:nvPr/>
            </p:nvSpPr>
            <p:spPr>
              <a:xfrm>
                <a:off x="273996" y="1069930"/>
                <a:ext cx="5051039" cy="338554"/>
              </a:xfrm>
              <a:prstGeom prst="rect">
                <a:avLst/>
              </a:prstGeom>
              <a:blipFill>
                <a:blip r:embed="rId9"/>
                <a:stretch>
                  <a:fillRect l="-724" t="-5455" b="-23636"/>
                </a:stretch>
              </a:blipFill>
            </p:spPr>
            <p:txBody>
              <a:bodyPr/>
              <a:lstStyle/>
              <a:p>
                <a:r>
                  <a:rPr lang="ja-JP" altLang="en-US">
                    <a:noFill/>
                  </a:rPr>
                  <a:t> </a:t>
                </a:r>
              </a:p>
            </p:txBody>
          </p:sp>
        </mc:Fallback>
      </mc:AlternateContent>
      <p:grpSp>
        <p:nvGrpSpPr>
          <p:cNvPr id="69" name="グループ化 68">
            <a:extLst>
              <a:ext uri="{FF2B5EF4-FFF2-40B4-BE49-F238E27FC236}">
                <a16:creationId xmlns:a16="http://schemas.microsoft.com/office/drawing/2014/main" id="{4824C037-C789-C2B2-A63B-D3458C25F1A1}"/>
              </a:ext>
            </a:extLst>
          </p:cNvPr>
          <p:cNvGrpSpPr/>
          <p:nvPr/>
        </p:nvGrpSpPr>
        <p:grpSpPr>
          <a:xfrm>
            <a:off x="665704" y="4071707"/>
            <a:ext cx="3622573" cy="2299016"/>
            <a:chOff x="847508" y="2052673"/>
            <a:chExt cx="3622573" cy="2299016"/>
          </a:xfrm>
        </p:grpSpPr>
        <p:cxnSp>
          <p:nvCxnSpPr>
            <p:cNvPr id="21" name="直線コネクタ 20">
              <a:extLst>
                <a:ext uri="{FF2B5EF4-FFF2-40B4-BE49-F238E27FC236}">
                  <a16:creationId xmlns:a16="http://schemas.microsoft.com/office/drawing/2014/main" id="{7ED76A72-68AE-7835-D4E1-D0DCA92356FA}"/>
                </a:ext>
              </a:extLst>
            </p:cNvPr>
            <p:cNvCxnSpPr>
              <a:cxnSpLocks/>
            </p:cNvCxnSpPr>
            <p:nvPr/>
          </p:nvCxnSpPr>
          <p:spPr>
            <a:xfrm flipV="1">
              <a:off x="847508" y="2589816"/>
              <a:ext cx="2666857" cy="158750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58EE246-8964-D2B7-C8CC-DB04FE74D2B5}"/>
                </a:ext>
              </a:extLst>
            </p:cNvPr>
            <p:cNvSpPr txBox="1"/>
            <p:nvPr/>
          </p:nvSpPr>
          <p:spPr>
            <a:xfrm>
              <a:off x="1922217" y="3320012"/>
              <a:ext cx="331176" cy="261610"/>
            </a:xfrm>
            <a:prstGeom prst="rect">
              <a:avLst/>
            </a:prstGeom>
            <a:noFill/>
          </p:spPr>
          <p:txBody>
            <a:bodyPr wrap="square" rtlCol="0">
              <a:spAutoFit/>
            </a:bodyPr>
            <a:lstStyle/>
            <a:p>
              <a:r>
                <a:rPr kumimoji="1" lang="ja-JP" altLang="en-US" sz="1100" dirty="0">
                  <a:solidFill>
                    <a:schemeClr val="bg1">
                      <a:lumMod val="50000"/>
                    </a:schemeClr>
                  </a:solidFill>
                </a:rPr>
                <a:t>●</a:t>
              </a:r>
            </a:p>
          </p:txBody>
        </p:sp>
        <p:sp>
          <p:nvSpPr>
            <p:cNvPr id="23" name="テキスト ボックス 22">
              <a:extLst>
                <a:ext uri="{FF2B5EF4-FFF2-40B4-BE49-F238E27FC236}">
                  <a16:creationId xmlns:a16="http://schemas.microsoft.com/office/drawing/2014/main" id="{191BED51-8716-1A04-E66E-A9A0E95512C6}"/>
                </a:ext>
              </a:extLst>
            </p:cNvPr>
            <p:cNvSpPr txBox="1"/>
            <p:nvPr/>
          </p:nvSpPr>
          <p:spPr>
            <a:xfrm>
              <a:off x="2744145" y="2834057"/>
              <a:ext cx="331176" cy="261610"/>
            </a:xfrm>
            <a:prstGeom prst="rect">
              <a:avLst/>
            </a:prstGeom>
            <a:noFill/>
          </p:spPr>
          <p:txBody>
            <a:bodyPr wrap="square" rtlCol="0">
              <a:spAutoFit/>
            </a:bodyPr>
            <a:lstStyle/>
            <a:p>
              <a:r>
                <a:rPr kumimoji="1" lang="ja-JP" altLang="en-US" sz="1100" dirty="0">
                  <a:solidFill>
                    <a:schemeClr val="bg1">
                      <a:lumMod val="50000"/>
                    </a:schemeClr>
                  </a:solidFill>
                </a:rPr>
                <a:t>●</a:t>
              </a:r>
            </a:p>
          </p:txBody>
        </p:sp>
        <p:sp>
          <p:nvSpPr>
            <p:cNvPr id="24" name="テキスト ボックス 23">
              <a:extLst>
                <a:ext uri="{FF2B5EF4-FFF2-40B4-BE49-F238E27FC236}">
                  <a16:creationId xmlns:a16="http://schemas.microsoft.com/office/drawing/2014/main" id="{C186D3A2-B96F-533B-507F-1E3E1AE3C6DF}"/>
                </a:ext>
              </a:extLst>
            </p:cNvPr>
            <p:cNvSpPr txBox="1"/>
            <p:nvPr/>
          </p:nvSpPr>
          <p:spPr>
            <a:xfrm>
              <a:off x="2744145" y="2169892"/>
              <a:ext cx="331176" cy="261610"/>
            </a:xfrm>
            <a:prstGeom prst="rect">
              <a:avLst/>
            </a:prstGeom>
            <a:noFill/>
          </p:spPr>
          <p:txBody>
            <a:bodyPr wrap="square" rtlCol="0">
              <a:spAutoFit/>
            </a:bodyPr>
            <a:lstStyle/>
            <a:p>
              <a:r>
                <a:rPr kumimoji="1" lang="ja-JP" altLang="en-US" sz="1100" dirty="0">
                  <a:solidFill>
                    <a:schemeClr val="bg1">
                      <a:lumMod val="50000"/>
                    </a:schemeClr>
                  </a:solidFill>
                </a:rPr>
                <a:t>●</a:t>
              </a:r>
            </a:p>
          </p:txBody>
        </p:sp>
        <p:cxnSp>
          <p:nvCxnSpPr>
            <p:cNvPr id="28" name="直線矢印コネクタ 27">
              <a:extLst>
                <a:ext uri="{FF2B5EF4-FFF2-40B4-BE49-F238E27FC236}">
                  <a16:creationId xmlns:a16="http://schemas.microsoft.com/office/drawing/2014/main" id="{B12C90C5-4B57-637F-2DAF-3B54EEA97144}"/>
                </a:ext>
              </a:extLst>
            </p:cNvPr>
            <p:cNvCxnSpPr>
              <a:cxnSpLocks/>
            </p:cNvCxnSpPr>
            <p:nvPr/>
          </p:nvCxnSpPr>
          <p:spPr>
            <a:xfrm flipH="1">
              <a:off x="2893952" y="2431502"/>
              <a:ext cx="1007" cy="449623"/>
            </a:xfrm>
            <a:prstGeom prst="straightConnector1">
              <a:avLst/>
            </a:prstGeom>
            <a:ln w="12700">
              <a:solidFill>
                <a:schemeClr val="tx1"/>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32" name="グループ化 31">
              <a:extLst>
                <a:ext uri="{FF2B5EF4-FFF2-40B4-BE49-F238E27FC236}">
                  <a16:creationId xmlns:a16="http://schemas.microsoft.com/office/drawing/2014/main" id="{28338A41-1E15-6B20-A9A0-AA2C356E7294}"/>
                </a:ext>
              </a:extLst>
            </p:cNvPr>
            <p:cNvGrpSpPr/>
            <p:nvPr/>
          </p:nvGrpSpPr>
          <p:grpSpPr>
            <a:xfrm>
              <a:off x="1835812" y="2052673"/>
              <a:ext cx="1043413" cy="378829"/>
              <a:chOff x="4468387" y="4060793"/>
              <a:chExt cx="1043413" cy="378829"/>
            </a:xfrm>
          </p:grpSpPr>
          <p:sp>
            <p:nvSpPr>
              <p:cNvPr id="29" name="テキスト ボックス 28">
                <a:extLst>
                  <a:ext uri="{FF2B5EF4-FFF2-40B4-BE49-F238E27FC236}">
                    <a16:creationId xmlns:a16="http://schemas.microsoft.com/office/drawing/2014/main" id="{B0C1F94C-F0C4-E98A-5E90-BC693FE09F73}"/>
                  </a:ext>
                </a:extLst>
              </p:cNvPr>
              <p:cNvSpPr txBox="1"/>
              <p:nvPr/>
            </p:nvSpPr>
            <p:spPr>
              <a:xfrm>
                <a:off x="4468387" y="4101068"/>
                <a:ext cx="90543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実測値</a:t>
                </a:r>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61312A63-1DEF-7A17-6F74-24CBE84838C4}"/>
                      </a:ext>
                    </a:extLst>
                  </p:cNvPr>
                  <p:cNvSpPr txBox="1"/>
                  <p:nvPr/>
                </p:nvSpPr>
                <p:spPr>
                  <a:xfrm>
                    <a:off x="5104840" y="4060793"/>
                    <a:ext cx="4069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smtClean="0">
                                  <a:solidFill>
                                    <a:schemeClr val="tx1"/>
                                  </a:solidFill>
                                  <a:latin typeface="Cambria Math" panose="02040503050406030204" pitchFamily="18" charset="0"/>
                                </a:rPr>
                                <m:t>𝑦</m:t>
                              </m:r>
                            </m:e>
                            <m:sub>
                              <m:r>
                                <a:rPr kumimoji="1" lang="ja-JP" altLang="en-US" i="1" smtClean="0">
                                  <a:solidFill>
                                    <a:schemeClr val="tx1"/>
                                  </a:solidFill>
                                  <a:latin typeface="Cambria Math" panose="02040503050406030204" pitchFamily="18" charset="0"/>
                                </a:rPr>
                                <m:t>𝑖</m:t>
                              </m:r>
                            </m:sub>
                          </m:sSub>
                        </m:oMath>
                      </m:oMathPara>
                    </a14:m>
                    <a:endParaRPr lang="ja-JP" altLang="en-US" dirty="0">
                      <a:solidFill>
                        <a:schemeClr val="tx1"/>
                      </a:solidFill>
                    </a:endParaRPr>
                  </a:p>
                </p:txBody>
              </p:sp>
            </mc:Choice>
            <mc:Fallback xmlns="">
              <p:sp>
                <p:nvSpPr>
                  <p:cNvPr id="31" name="テキスト ボックス 30">
                    <a:extLst>
                      <a:ext uri="{FF2B5EF4-FFF2-40B4-BE49-F238E27FC236}">
                        <a16:creationId xmlns:a16="http://schemas.microsoft.com/office/drawing/2014/main" id="{61312A63-1DEF-7A17-6F74-24CBE84838C4}"/>
                      </a:ext>
                    </a:extLst>
                  </p:cNvPr>
                  <p:cNvSpPr txBox="1">
                    <a:spLocks noRot="1" noChangeAspect="1" noMove="1" noResize="1" noEditPoints="1" noAdjustHandles="1" noChangeArrowheads="1" noChangeShapeType="1" noTextEdit="1"/>
                  </p:cNvSpPr>
                  <p:nvPr/>
                </p:nvSpPr>
                <p:spPr>
                  <a:xfrm>
                    <a:off x="5104840" y="4060793"/>
                    <a:ext cx="406960" cy="369332"/>
                  </a:xfrm>
                  <a:prstGeom prst="rect">
                    <a:avLst/>
                  </a:prstGeom>
                  <a:blipFill>
                    <a:blip r:embed="rId10"/>
                    <a:stretch>
                      <a:fillRect b="-4918"/>
                    </a:stretch>
                  </a:blipFill>
                </p:spPr>
                <p:txBody>
                  <a:bodyPr/>
                  <a:lstStyle/>
                  <a:p>
                    <a:r>
                      <a:rPr lang="ja-JP" altLang="en-US">
                        <a:noFill/>
                      </a:rPr>
                      <a:t> </a:t>
                    </a:r>
                  </a:p>
                </p:txBody>
              </p:sp>
            </mc:Fallback>
          </mc:AlternateContent>
        </p:grpSp>
        <p:grpSp>
          <p:nvGrpSpPr>
            <p:cNvPr id="37" name="グループ化 36">
              <a:extLst>
                <a:ext uri="{FF2B5EF4-FFF2-40B4-BE49-F238E27FC236}">
                  <a16:creationId xmlns:a16="http://schemas.microsoft.com/office/drawing/2014/main" id="{29078F0B-5042-DFD6-792B-40D6EF06622B}"/>
                </a:ext>
              </a:extLst>
            </p:cNvPr>
            <p:cNvGrpSpPr/>
            <p:nvPr/>
          </p:nvGrpSpPr>
          <p:grpSpPr>
            <a:xfrm>
              <a:off x="1753636" y="2694542"/>
              <a:ext cx="1110649" cy="369332"/>
              <a:chOff x="4282853" y="5026606"/>
              <a:chExt cx="1110649" cy="369332"/>
            </a:xfrm>
          </p:grpSpPr>
          <p:sp>
            <p:nvSpPr>
              <p:cNvPr id="34" name="テキスト ボックス 33">
                <a:extLst>
                  <a:ext uri="{FF2B5EF4-FFF2-40B4-BE49-F238E27FC236}">
                    <a16:creationId xmlns:a16="http://schemas.microsoft.com/office/drawing/2014/main" id="{75A0C66D-3ECF-AE99-2B65-2C3B9FFEF48D}"/>
                  </a:ext>
                </a:extLst>
              </p:cNvPr>
              <p:cNvSpPr txBox="1"/>
              <p:nvPr/>
            </p:nvSpPr>
            <p:spPr>
              <a:xfrm>
                <a:off x="4282853" y="5057384"/>
                <a:ext cx="90543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予測値</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41B25E89-D012-4F53-BF2E-101022F119DC}"/>
                      </a:ext>
                    </a:extLst>
                  </p:cNvPr>
                  <p:cNvSpPr txBox="1"/>
                  <p:nvPr/>
                </p:nvSpPr>
                <p:spPr>
                  <a:xfrm>
                    <a:off x="4921105" y="5026606"/>
                    <a:ext cx="4723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tx1"/>
                                  </a:solidFill>
                                  <a:latin typeface="Cambria Math" panose="02040503050406030204" pitchFamily="18" charset="0"/>
                                </a:rPr>
                              </m:ctrlPr>
                            </m:sSubPr>
                            <m:e>
                              <m:acc>
                                <m:accPr>
                                  <m:chr m:val="̂"/>
                                  <m:ctrlPr>
                                    <a:rPr kumimoji="1" lang="ja-JP" altLang="en-US" i="1">
                                      <a:solidFill>
                                        <a:schemeClr val="tx1"/>
                                      </a:solidFill>
                                      <a:latin typeface="Cambria Math" panose="02040503050406030204" pitchFamily="18" charset="0"/>
                                    </a:rPr>
                                  </m:ctrlPr>
                                </m:accPr>
                                <m:e>
                                  <m:r>
                                    <a:rPr kumimoji="1" lang="ja-JP" altLang="en-US" i="1">
                                      <a:solidFill>
                                        <a:schemeClr val="tx1"/>
                                      </a:solidFill>
                                      <a:latin typeface="Cambria Math" panose="02040503050406030204" pitchFamily="18" charset="0"/>
                                    </a:rPr>
                                    <m:t>𝑦</m:t>
                                  </m:r>
                                </m:e>
                              </m:acc>
                            </m:e>
                            <m:sub>
                              <m:r>
                                <a:rPr kumimoji="1" lang="ja-JP" altLang="en-US" i="1">
                                  <a:solidFill>
                                    <a:schemeClr val="tx1"/>
                                  </a:solidFill>
                                  <a:latin typeface="Cambria Math" panose="02040503050406030204" pitchFamily="18" charset="0"/>
                                </a:rPr>
                                <m:t>𝑖</m:t>
                              </m:r>
                            </m:sub>
                          </m:sSub>
                        </m:oMath>
                      </m:oMathPara>
                    </a14:m>
                    <a:endParaRPr lang="ja-JP" altLang="en-US" dirty="0">
                      <a:solidFill>
                        <a:schemeClr val="tx1"/>
                      </a:solidFill>
                    </a:endParaRPr>
                  </a:p>
                </p:txBody>
              </p:sp>
            </mc:Choice>
            <mc:Fallback xmlns="">
              <p:sp>
                <p:nvSpPr>
                  <p:cNvPr id="36" name="テキスト ボックス 35">
                    <a:extLst>
                      <a:ext uri="{FF2B5EF4-FFF2-40B4-BE49-F238E27FC236}">
                        <a16:creationId xmlns:a16="http://schemas.microsoft.com/office/drawing/2014/main" id="{41B25E89-D012-4F53-BF2E-101022F119DC}"/>
                      </a:ext>
                    </a:extLst>
                  </p:cNvPr>
                  <p:cNvSpPr txBox="1">
                    <a:spLocks noRot="1" noChangeAspect="1" noMove="1" noResize="1" noEditPoints="1" noAdjustHandles="1" noChangeArrowheads="1" noChangeShapeType="1" noTextEdit="1"/>
                  </p:cNvSpPr>
                  <p:nvPr/>
                </p:nvSpPr>
                <p:spPr>
                  <a:xfrm>
                    <a:off x="4921105" y="5026606"/>
                    <a:ext cx="472397" cy="369332"/>
                  </a:xfrm>
                  <a:prstGeom prst="rect">
                    <a:avLst/>
                  </a:prstGeom>
                  <a:blipFill>
                    <a:blip r:embed="rId11"/>
                    <a:stretch>
                      <a:fillRect t="-6557" r="-16883" b="-6557"/>
                    </a:stretch>
                  </a:blipFill>
                </p:spPr>
                <p:txBody>
                  <a:bodyPr/>
                  <a:lstStyle/>
                  <a:p>
                    <a:r>
                      <a:rPr lang="ja-JP" altLang="en-US">
                        <a:noFill/>
                      </a:rPr>
                      <a:t> </a:t>
                    </a:r>
                  </a:p>
                </p:txBody>
              </p:sp>
            </mc:Fallback>
          </mc:AlternateContent>
        </p:grpSp>
        <p:sp>
          <p:nvSpPr>
            <p:cNvPr id="39" name="テキスト ボックス 38">
              <a:extLst>
                <a:ext uri="{FF2B5EF4-FFF2-40B4-BE49-F238E27FC236}">
                  <a16:creationId xmlns:a16="http://schemas.microsoft.com/office/drawing/2014/main" id="{74F5E83E-A243-6417-4957-AEE5B14AACDD}"/>
                </a:ext>
              </a:extLst>
            </p:cNvPr>
            <p:cNvSpPr txBox="1"/>
            <p:nvPr/>
          </p:nvSpPr>
          <p:spPr>
            <a:xfrm>
              <a:off x="3043806" y="2237724"/>
              <a:ext cx="1166873"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残差</a:t>
              </a:r>
              <a:endParaRPr kumimoji="1" lang="ja-JP" altLang="en-US" sz="1600" b="1"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2009AF56-885E-EC8F-9686-041CA6F7FD25}"/>
                    </a:ext>
                  </a:extLst>
                </p:cNvPr>
                <p:cNvSpPr txBox="1"/>
                <p:nvPr/>
              </p:nvSpPr>
              <p:spPr>
                <a:xfrm>
                  <a:off x="3464441" y="2177751"/>
                  <a:ext cx="9194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smtClean="0">
                                <a:solidFill>
                                  <a:schemeClr val="tx1"/>
                                </a:solidFill>
                                <a:latin typeface="Cambria Math" panose="02040503050406030204" pitchFamily="18" charset="0"/>
                              </a:rPr>
                              <m:t>𝑦</m:t>
                            </m:r>
                          </m:e>
                          <m:sub>
                            <m:r>
                              <a:rPr kumimoji="1" lang="ja-JP" altLang="en-US" i="1" smtClean="0">
                                <a:solidFill>
                                  <a:schemeClr val="tx1"/>
                                </a:solidFill>
                                <a:latin typeface="Cambria Math" panose="02040503050406030204" pitchFamily="18" charset="0"/>
                              </a:rPr>
                              <m:t>𝑖</m:t>
                            </m:r>
                          </m:sub>
                        </m:sSub>
                        <m:r>
                          <a:rPr kumimoji="1" lang="ja-JP" altLang="en-US" i="0" smtClean="0">
                            <a:solidFill>
                              <a:schemeClr val="tx1"/>
                            </a:solidFill>
                            <a:latin typeface="Cambria Math" panose="02040503050406030204" pitchFamily="18" charset="0"/>
                          </a:rPr>
                          <m:t>−</m:t>
                        </m:r>
                        <m:sSub>
                          <m:sSubPr>
                            <m:ctrlPr>
                              <a:rPr kumimoji="1" lang="ja-JP" altLang="en-US" i="1" smtClean="0">
                                <a:solidFill>
                                  <a:schemeClr val="tx1"/>
                                </a:solidFill>
                                <a:latin typeface="Cambria Math" panose="02040503050406030204" pitchFamily="18" charset="0"/>
                              </a:rPr>
                            </m:ctrlPr>
                          </m:sSubPr>
                          <m:e>
                            <m:acc>
                              <m:accPr>
                                <m:chr m:val="̂"/>
                                <m:ctrlPr>
                                  <a:rPr kumimoji="1" lang="ja-JP" altLang="en-US" i="1" smtClean="0">
                                    <a:solidFill>
                                      <a:schemeClr val="tx1"/>
                                    </a:solidFill>
                                    <a:latin typeface="Cambria Math" panose="02040503050406030204" pitchFamily="18" charset="0"/>
                                  </a:rPr>
                                </m:ctrlPr>
                              </m:accPr>
                              <m:e>
                                <m:r>
                                  <a:rPr kumimoji="1" lang="ja-JP" altLang="en-US" i="1" smtClean="0">
                                    <a:solidFill>
                                      <a:schemeClr val="tx1"/>
                                    </a:solidFill>
                                    <a:latin typeface="Cambria Math" panose="02040503050406030204" pitchFamily="18" charset="0"/>
                                  </a:rPr>
                                  <m:t>𝑦</m:t>
                                </m:r>
                              </m:e>
                            </m:acc>
                          </m:e>
                          <m:sub>
                            <m:r>
                              <a:rPr kumimoji="1" lang="ja-JP" altLang="en-US" i="1" smtClean="0">
                                <a:solidFill>
                                  <a:schemeClr val="tx1"/>
                                </a:solidFill>
                                <a:latin typeface="Cambria Math" panose="02040503050406030204" pitchFamily="18" charset="0"/>
                              </a:rPr>
                              <m:t>𝑖</m:t>
                            </m:r>
                          </m:sub>
                        </m:sSub>
                      </m:oMath>
                    </m:oMathPara>
                  </a14:m>
                  <a:endParaRPr lang="ja-JP" altLang="en-US" dirty="0">
                    <a:solidFill>
                      <a:schemeClr val="tx1"/>
                    </a:solidFill>
                  </a:endParaRPr>
                </a:p>
              </p:txBody>
            </p:sp>
          </mc:Choice>
          <mc:Fallback xmlns="">
            <p:sp>
              <p:nvSpPr>
                <p:cNvPr id="43" name="テキスト ボックス 42">
                  <a:extLst>
                    <a:ext uri="{FF2B5EF4-FFF2-40B4-BE49-F238E27FC236}">
                      <a16:creationId xmlns:a16="http://schemas.microsoft.com/office/drawing/2014/main" id="{2009AF56-885E-EC8F-9686-041CA6F7FD25}"/>
                    </a:ext>
                  </a:extLst>
                </p:cNvPr>
                <p:cNvSpPr txBox="1">
                  <a:spLocks noRot="1" noChangeAspect="1" noMove="1" noResize="1" noEditPoints="1" noAdjustHandles="1" noChangeArrowheads="1" noChangeShapeType="1" noTextEdit="1"/>
                </p:cNvSpPr>
                <p:nvPr/>
              </p:nvSpPr>
              <p:spPr>
                <a:xfrm>
                  <a:off x="3464441" y="2177751"/>
                  <a:ext cx="919442" cy="369332"/>
                </a:xfrm>
                <a:prstGeom prst="rect">
                  <a:avLst/>
                </a:prstGeom>
                <a:blipFill>
                  <a:blip r:embed="rId12"/>
                  <a:stretch>
                    <a:fillRect t="-6557" r="-21192" b="-6557"/>
                  </a:stretch>
                </a:blipFill>
              </p:spPr>
              <p:txBody>
                <a:bodyPr/>
                <a:lstStyle/>
                <a:p>
                  <a:r>
                    <a:rPr lang="ja-JP" altLang="en-US">
                      <a:noFill/>
                    </a:rPr>
                    <a:t> </a:t>
                  </a:r>
                </a:p>
              </p:txBody>
            </p:sp>
          </mc:Fallback>
        </mc:AlternateContent>
        <p:sp>
          <p:nvSpPr>
            <p:cNvPr id="45" name="テキスト ボックス 44">
              <a:extLst>
                <a:ext uri="{FF2B5EF4-FFF2-40B4-BE49-F238E27FC236}">
                  <a16:creationId xmlns:a16="http://schemas.microsoft.com/office/drawing/2014/main" id="{F7245D0C-CE93-50F4-5D56-13311F24AA7E}"/>
                </a:ext>
              </a:extLst>
            </p:cNvPr>
            <p:cNvSpPr txBox="1"/>
            <p:nvPr/>
          </p:nvSpPr>
          <p:spPr>
            <a:xfrm>
              <a:off x="1052837" y="3255309"/>
              <a:ext cx="905435"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平均値</a:t>
              </a:r>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30417275-5A01-07CA-931E-C8B3CBAD6F1F}"/>
                    </a:ext>
                  </a:extLst>
                </p:cNvPr>
                <p:cNvSpPr txBox="1"/>
                <p:nvPr/>
              </p:nvSpPr>
              <p:spPr>
                <a:xfrm>
                  <a:off x="1747414" y="3255309"/>
                  <a:ext cx="1995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i="1" smtClean="0">
                                <a:solidFill>
                                  <a:schemeClr val="tx1"/>
                                </a:solidFill>
                                <a:latin typeface="Cambria Math" panose="02040503050406030204" pitchFamily="18" charset="0"/>
                              </a:rPr>
                            </m:ctrlPr>
                          </m:accPr>
                          <m:e>
                            <m:r>
                              <a:rPr kumimoji="1" lang="ja-JP" altLang="en-US" i="1">
                                <a:solidFill>
                                  <a:schemeClr val="tx1"/>
                                </a:solidFill>
                                <a:latin typeface="Cambria Math" panose="02040503050406030204" pitchFamily="18" charset="0"/>
                              </a:rPr>
                              <m:t>𝑦</m:t>
                            </m:r>
                          </m:e>
                        </m:acc>
                      </m:oMath>
                    </m:oMathPara>
                  </a14:m>
                  <a:endParaRPr kumimoji="1" lang="ja-JP" altLang="en-US" dirty="0">
                    <a:solidFill>
                      <a:schemeClr val="tx1"/>
                    </a:solidFill>
                  </a:endParaRPr>
                </a:p>
              </p:txBody>
            </p:sp>
          </mc:Choice>
          <mc:Fallback xmlns="">
            <p:sp>
              <p:nvSpPr>
                <p:cNvPr id="47" name="テキスト ボックス 46">
                  <a:extLst>
                    <a:ext uri="{FF2B5EF4-FFF2-40B4-BE49-F238E27FC236}">
                      <a16:creationId xmlns:a16="http://schemas.microsoft.com/office/drawing/2014/main" id="{30417275-5A01-07CA-931E-C8B3CBAD6F1F}"/>
                    </a:ext>
                  </a:extLst>
                </p:cNvPr>
                <p:cNvSpPr txBox="1">
                  <a:spLocks noRot="1" noChangeAspect="1" noMove="1" noResize="1" noEditPoints="1" noAdjustHandles="1" noChangeArrowheads="1" noChangeShapeType="1" noTextEdit="1"/>
                </p:cNvSpPr>
                <p:nvPr/>
              </p:nvSpPr>
              <p:spPr>
                <a:xfrm>
                  <a:off x="1747414" y="3255309"/>
                  <a:ext cx="199542" cy="276999"/>
                </a:xfrm>
                <a:prstGeom prst="rect">
                  <a:avLst/>
                </a:prstGeom>
                <a:blipFill>
                  <a:blip r:embed="rId13"/>
                  <a:stretch>
                    <a:fillRect l="-27273" r="-42424" b="-23913"/>
                  </a:stretch>
                </a:blipFill>
              </p:spPr>
              <p:txBody>
                <a:bodyPr/>
                <a:lstStyle/>
                <a:p>
                  <a:r>
                    <a:rPr lang="ja-JP" altLang="en-US">
                      <a:noFill/>
                    </a:rPr>
                    <a:t> </a:t>
                  </a:r>
                </a:p>
              </p:txBody>
            </p:sp>
          </mc:Fallback>
        </mc:AlternateContent>
        <p:cxnSp>
          <p:nvCxnSpPr>
            <p:cNvPr id="50" name="直線コネクタ 49">
              <a:extLst>
                <a:ext uri="{FF2B5EF4-FFF2-40B4-BE49-F238E27FC236}">
                  <a16:creationId xmlns:a16="http://schemas.microsoft.com/office/drawing/2014/main" id="{11E4A737-9390-D96C-96D2-DD5DFEEE8ED9}"/>
                </a:ext>
              </a:extLst>
            </p:cNvPr>
            <p:cNvCxnSpPr>
              <a:cxnSpLocks/>
            </p:cNvCxnSpPr>
            <p:nvPr/>
          </p:nvCxnSpPr>
          <p:spPr>
            <a:xfrm>
              <a:off x="2068393" y="3485980"/>
              <a:ext cx="825559" cy="0"/>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1" name="直線矢印コネクタ 50">
              <a:extLst>
                <a:ext uri="{FF2B5EF4-FFF2-40B4-BE49-F238E27FC236}">
                  <a16:creationId xmlns:a16="http://schemas.microsoft.com/office/drawing/2014/main" id="{4D1B49D6-2348-6578-1D76-F8C7E2CC9996}"/>
                </a:ext>
              </a:extLst>
            </p:cNvPr>
            <p:cNvCxnSpPr>
              <a:cxnSpLocks/>
            </p:cNvCxnSpPr>
            <p:nvPr/>
          </p:nvCxnSpPr>
          <p:spPr>
            <a:xfrm flipH="1">
              <a:off x="2898263" y="3036357"/>
              <a:ext cx="1007" cy="449623"/>
            </a:xfrm>
            <a:prstGeom prst="straightConnector1">
              <a:avLst/>
            </a:prstGeom>
            <a:ln w="12700">
              <a:solidFill>
                <a:schemeClr val="tx1"/>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テキスト ボックス 54">
              <a:extLst>
                <a:ext uri="{FF2B5EF4-FFF2-40B4-BE49-F238E27FC236}">
                  <a16:creationId xmlns:a16="http://schemas.microsoft.com/office/drawing/2014/main" id="{B4867C76-0C59-AEB9-1DB1-860CC5B48404}"/>
                </a:ext>
              </a:extLst>
            </p:cNvPr>
            <p:cNvSpPr txBox="1"/>
            <p:nvPr/>
          </p:nvSpPr>
          <p:spPr>
            <a:xfrm>
              <a:off x="3025527" y="3170631"/>
              <a:ext cx="598959"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回帰</a:t>
              </a:r>
              <a:endParaRPr kumimoji="1" lang="ja-JP" altLang="en-US" sz="16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40BD492F-30C1-EA2D-B869-88F8FB59CB81}"/>
                    </a:ext>
                  </a:extLst>
                </p:cNvPr>
                <p:cNvSpPr txBox="1"/>
                <p:nvPr/>
              </p:nvSpPr>
              <p:spPr>
                <a:xfrm>
                  <a:off x="3550639" y="3116947"/>
                  <a:ext cx="919442" cy="369332"/>
                </a:xfrm>
                <a:prstGeom prst="rect">
                  <a:avLst/>
                </a:prstGeom>
                <a:noFill/>
              </p:spPr>
              <p:txBody>
                <a:bodyPr wrap="square">
                  <a:spAutoFit/>
                </a:bodyPr>
                <a:lstStyle/>
                <a:p>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acc>
                            <m:accPr>
                              <m:chr m:val="̂"/>
                              <m:ctrlPr>
                                <a:rPr kumimoji="1" lang="ja-JP" altLang="en-US" i="1" smtClean="0">
                                  <a:solidFill>
                                    <a:schemeClr val="tx1"/>
                                  </a:solidFill>
                                  <a:latin typeface="Cambria Math" panose="02040503050406030204" pitchFamily="18" charset="0"/>
                                </a:rPr>
                              </m:ctrlPr>
                            </m:accPr>
                            <m:e>
                              <m:r>
                                <a:rPr kumimoji="1" lang="ja-JP" altLang="en-US" i="1" smtClean="0">
                                  <a:solidFill>
                                    <a:schemeClr val="tx1"/>
                                  </a:solidFill>
                                  <a:latin typeface="Cambria Math" panose="02040503050406030204" pitchFamily="18" charset="0"/>
                                </a:rPr>
                                <m:t>𝑦</m:t>
                              </m:r>
                            </m:e>
                          </m:acc>
                        </m:e>
                        <m:sub>
                          <m:r>
                            <a:rPr kumimoji="1" lang="ja-JP" altLang="en-US" i="1" smtClean="0">
                              <a:solidFill>
                                <a:schemeClr val="tx1"/>
                              </a:solidFill>
                              <a:latin typeface="Cambria Math" panose="02040503050406030204" pitchFamily="18" charset="0"/>
                            </a:rPr>
                            <m:t>𝑖</m:t>
                          </m:r>
                        </m:sub>
                      </m:sSub>
                    </m:oMath>
                  </a14:m>
                  <a:r>
                    <a:rPr lang="ja-JP" altLang="en-US" dirty="0">
                      <a:solidFill>
                        <a:schemeClr val="tx1"/>
                      </a:solidFill>
                    </a:rPr>
                    <a:t> </a:t>
                  </a:r>
                  <a14:m>
                    <m:oMath xmlns:m="http://schemas.openxmlformats.org/officeDocument/2006/math">
                      <m:r>
                        <a:rPr lang="ja-JP" altLang="en-US">
                          <a:solidFill>
                            <a:schemeClr val="tx1"/>
                          </a:solidFill>
                          <a:latin typeface="Cambria Math" panose="02040503050406030204" pitchFamily="18" charset="0"/>
                        </a:rPr>
                        <m:t>−</m:t>
                      </m:r>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oMath>
                  </a14:m>
                  <a:endParaRPr lang="ja-JP" altLang="en-US" dirty="0">
                    <a:solidFill>
                      <a:schemeClr val="tx1"/>
                    </a:solidFill>
                  </a:endParaRPr>
                </a:p>
              </p:txBody>
            </p:sp>
          </mc:Choice>
          <mc:Fallback xmlns="">
            <p:sp>
              <p:nvSpPr>
                <p:cNvPr id="56" name="テキスト ボックス 55">
                  <a:extLst>
                    <a:ext uri="{FF2B5EF4-FFF2-40B4-BE49-F238E27FC236}">
                      <a16:creationId xmlns:a16="http://schemas.microsoft.com/office/drawing/2014/main" id="{40BD492F-30C1-EA2D-B869-88F8FB59CB81}"/>
                    </a:ext>
                  </a:extLst>
                </p:cNvPr>
                <p:cNvSpPr txBox="1">
                  <a:spLocks noRot="1" noChangeAspect="1" noMove="1" noResize="1" noEditPoints="1" noAdjustHandles="1" noChangeArrowheads="1" noChangeShapeType="1" noTextEdit="1"/>
                </p:cNvSpPr>
                <p:nvPr/>
              </p:nvSpPr>
              <p:spPr>
                <a:xfrm>
                  <a:off x="3550639" y="3116947"/>
                  <a:ext cx="919442" cy="369332"/>
                </a:xfrm>
                <a:prstGeom prst="rect">
                  <a:avLst/>
                </a:prstGeom>
                <a:blipFill>
                  <a:blip r:embed="rId14"/>
                  <a:stretch>
                    <a:fillRect t="-6667" r="-8667" b="-6667"/>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E201A05D-3E4B-CAAF-83A6-67BFEC8F959B}"/>
                </a:ext>
              </a:extLst>
            </p:cNvPr>
            <p:cNvSpPr txBox="1"/>
            <p:nvPr/>
          </p:nvSpPr>
          <p:spPr>
            <a:xfrm>
              <a:off x="1076014" y="4013135"/>
              <a:ext cx="1011791"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回帰式</a:t>
              </a:r>
            </a:p>
          </p:txBody>
        </p:sp>
      </p:grpSp>
      <p:sp>
        <p:nvSpPr>
          <p:cNvPr id="68" name="テキスト ボックス 67">
            <a:extLst>
              <a:ext uri="{FF2B5EF4-FFF2-40B4-BE49-F238E27FC236}">
                <a16:creationId xmlns:a16="http://schemas.microsoft.com/office/drawing/2014/main" id="{C2EFA9B3-5B05-637C-23F9-7C434B409CF3}"/>
              </a:ext>
            </a:extLst>
          </p:cNvPr>
          <p:cNvSpPr txBox="1"/>
          <p:nvPr/>
        </p:nvSpPr>
        <p:spPr>
          <a:xfrm>
            <a:off x="273996" y="2040221"/>
            <a:ext cx="1502472"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例えば、帰式が</a:t>
            </a:r>
          </a:p>
        </p:txBody>
      </p:sp>
      <p:sp>
        <p:nvSpPr>
          <p:cNvPr id="70" name="テキスト ボックス 69">
            <a:extLst>
              <a:ext uri="{FF2B5EF4-FFF2-40B4-BE49-F238E27FC236}">
                <a16:creationId xmlns:a16="http://schemas.microsoft.com/office/drawing/2014/main" id="{D047A84C-AABB-8135-EF41-F69275A375EB}"/>
              </a:ext>
            </a:extLst>
          </p:cNvPr>
          <p:cNvSpPr txBox="1"/>
          <p:nvPr/>
        </p:nvSpPr>
        <p:spPr>
          <a:xfrm>
            <a:off x="3417654" y="2025524"/>
            <a:ext cx="1563115"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だった場合</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6706838-C5A3-FF01-2896-A1DA826BAD79}"/>
                  </a:ext>
                </a:extLst>
              </p:cNvPr>
              <p:cNvSpPr txBox="1"/>
              <p:nvPr/>
            </p:nvSpPr>
            <p:spPr>
              <a:xfrm>
                <a:off x="6130812" y="1843519"/>
                <a:ext cx="2650982" cy="364010"/>
              </a:xfrm>
              <a:prstGeom prst="rect">
                <a:avLst/>
              </a:prstGeom>
              <a:noFill/>
            </p:spPr>
            <p:txBody>
              <a:bodyPr wrap="none" lIns="0" tIns="0" rIns="0" bIns="0" rtlCol="0">
                <a:spAutoFit/>
              </a:bodyPr>
              <a:lstStyle/>
              <a:p>
                <a14:m>
                  <m:oMath xmlns:m="http://schemas.openxmlformats.org/officeDocument/2006/math">
                    <m:r>
                      <a:rPr lang="ja-JP" altLang="en-US" i="1" smtClean="0">
                        <a:solidFill>
                          <a:schemeClr val="tx1"/>
                        </a:solidFill>
                        <a:latin typeface="Cambria Math" panose="02040503050406030204" pitchFamily="18" charset="0"/>
                      </a:rPr>
                      <m:t>𝑄</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e>
                    </m:d>
                  </m:oMath>
                </a14:m>
                <a:r>
                  <a:rPr kumimoji="1" lang="ja-JP" altLang="en-US" dirty="0">
                    <a:solidFill>
                      <a:schemeClr val="tx1"/>
                    </a:solidFill>
                  </a:rPr>
                  <a:t>＝</a:t>
                </a:r>
                <a14:m>
                  <m:oMath xmlns:m="http://schemas.openxmlformats.org/officeDocument/2006/math">
                    <m:nary>
                      <m:naryPr>
                        <m:chr m:val="∑"/>
                        <m:limLoc m:val="undOvr"/>
                        <m:grow m:val="on"/>
                        <m:ctrlPr>
                          <a:rPr kumimoji="1" lang="ja-JP" altLang="en-US" i="1" smtClean="0">
                            <a:solidFill>
                              <a:schemeClr val="tx1"/>
                            </a:solidFill>
                            <a:latin typeface="Cambria Math" panose="02040503050406030204" pitchFamily="18" charset="0"/>
                          </a:rPr>
                        </m:ctrlPr>
                      </m:naryPr>
                      <m:sub>
                        <m:r>
                          <a:rPr kumimoji="1" lang="ja-JP" altLang="en-US" i="1" smtClean="0">
                            <a:solidFill>
                              <a:schemeClr val="tx1"/>
                            </a:solidFill>
                            <a:latin typeface="Cambria Math" panose="02040503050406030204" pitchFamily="18" charset="0"/>
                          </a:rPr>
                          <m:t>𝑖</m:t>
                        </m:r>
                        <m:r>
                          <a:rPr kumimoji="1" lang="ja-JP" altLang="en-US" i="0" smtClean="0">
                            <a:solidFill>
                              <a:schemeClr val="tx1"/>
                            </a:solidFill>
                            <a:latin typeface="Cambria Math" panose="02040503050406030204" pitchFamily="18" charset="0"/>
                          </a:rPr>
                          <m:t>=1</m:t>
                        </m:r>
                      </m:sub>
                      <m:sup>
                        <m:r>
                          <a:rPr kumimoji="1" lang="ja-JP" altLang="en-US" i="1" smtClean="0">
                            <a:solidFill>
                              <a:schemeClr val="tx1"/>
                            </a:solidFill>
                            <a:latin typeface="Cambria Math" panose="02040503050406030204" pitchFamily="18" charset="0"/>
                          </a:rPr>
                          <m:t>𝑛</m:t>
                        </m:r>
                      </m:sup>
                      <m:e>
                        <m:sSup>
                          <m:sSupPr>
                            <m:ctrlPr>
                              <a:rPr kumimoji="1" lang="ja-JP" altLang="en-US" i="1" smtClean="0">
                                <a:solidFill>
                                  <a:schemeClr val="tx1"/>
                                </a:solidFill>
                                <a:latin typeface="Cambria Math" panose="02040503050406030204" pitchFamily="18" charset="0"/>
                              </a:rPr>
                            </m:ctrlPr>
                          </m:sSupPr>
                          <m:e>
                            <m:d>
                              <m:dPr>
                                <m:ctrlPr>
                                  <a:rPr kumimoji="1" lang="ja-JP" altLang="en-US" i="1" smtClean="0">
                                    <a:solidFill>
                                      <a:schemeClr val="tx1"/>
                                    </a:solidFill>
                                    <a:latin typeface="Cambria Math" panose="02040503050406030204" pitchFamily="18" charset="0"/>
                                  </a:rPr>
                                </m:ctrlPr>
                              </m:dPr>
                              <m:e>
                                <m:sSub>
                                  <m:sSubPr>
                                    <m:ctrlPr>
                                      <a:rPr kumimoji="1" lang="ja-JP" altLang="en-US" i="1" smtClean="0">
                                        <a:solidFill>
                                          <a:schemeClr val="tx1"/>
                                        </a:solidFill>
                                        <a:latin typeface="Cambria Math" panose="02040503050406030204" pitchFamily="18" charset="0"/>
                                      </a:rPr>
                                    </m:ctrlPr>
                                  </m:sSubPr>
                                  <m:e>
                                    <m:r>
                                      <a:rPr kumimoji="1" lang="ja-JP" altLang="en-US" i="1" smtClean="0">
                                        <a:solidFill>
                                          <a:schemeClr val="tx1"/>
                                        </a:solidFill>
                                        <a:latin typeface="Cambria Math" panose="02040503050406030204" pitchFamily="18" charset="0"/>
                                      </a:rPr>
                                      <m:t>𝑦</m:t>
                                    </m:r>
                                  </m:e>
                                  <m:sub>
                                    <m:r>
                                      <a:rPr kumimoji="1" lang="ja-JP" altLang="en-US" i="1" smtClean="0">
                                        <a:solidFill>
                                          <a:schemeClr val="tx1"/>
                                        </a:solidFill>
                                        <a:latin typeface="Cambria Math" panose="02040503050406030204" pitchFamily="18" charset="0"/>
                                      </a:rPr>
                                      <m:t>𝑖</m:t>
                                    </m:r>
                                  </m:sub>
                                </m:sSub>
                                <m:r>
                                  <a:rPr kumimoji="1" lang="ja-JP" altLang="en-US" i="0" smtClean="0">
                                    <a:solidFill>
                                      <a:schemeClr val="tx1"/>
                                    </a:solidFill>
                                    <a:latin typeface="Cambria Math" panose="02040503050406030204" pitchFamily="18" charset="0"/>
                                  </a:rPr>
                                  <m:t>−</m:t>
                                </m:r>
                                <m:sSub>
                                  <m:sSubPr>
                                    <m:ctrlPr>
                                      <a:rPr kumimoji="1" lang="ja-JP" altLang="en-US" i="1" smtClean="0">
                                        <a:solidFill>
                                          <a:schemeClr val="tx1"/>
                                        </a:solidFill>
                                        <a:latin typeface="Cambria Math" panose="02040503050406030204" pitchFamily="18" charset="0"/>
                                      </a:rPr>
                                    </m:ctrlPr>
                                  </m:sSubPr>
                                  <m:e>
                                    <m:acc>
                                      <m:accPr>
                                        <m:chr m:val="̂"/>
                                        <m:ctrlPr>
                                          <a:rPr kumimoji="1" lang="ja-JP" altLang="en-US" i="1" smtClean="0">
                                            <a:solidFill>
                                              <a:schemeClr val="tx1"/>
                                            </a:solidFill>
                                            <a:latin typeface="Cambria Math" panose="02040503050406030204" pitchFamily="18" charset="0"/>
                                          </a:rPr>
                                        </m:ctrlPr>
                                      </m:accPr>
                                      <m:e>
                                        <m:r>
                                          <a:rPr kumimoji="1" lang="ja-JP" altLang="en-US" i="1" smtClean="0">
                                            <a:solidFill>
                                              <a:schemeClr val="tx1"/>
                                            </a:solidFill>
                                            <a:latin typeface="Cambria Math" panose="02040503050406030204" pitchFamily="18" charset="0"/>
                                          </a:rPr>
                                          <m:t>𝑦</m:t>
                                        </m:r>
                                      </m:e>
                                    </m:acc>
                                  </m:e>
                                  <m:sub>
                                    <m:r>
                                      <a:rPr kumimoji="1" lang="ja-JP" altLang="en-US" i="1" smtClean="0">
                                        <a:solidFill>
                                          <a:schemeClr val="tx1"/>
                                        </a:solidFill>
                                        <a:latin typeface="Cambria Math" panose="02040503050406030204" pitchFamily="18" charset="0"/>
                                      </a:rPr>
                                      <m:t>𝑖</m:t>
                                    </m:r>
                                  </m:sub>
                                </m:sSub>
                              </m:e>
                            </m:d>
                          </m:e>
                          <m:sup>
                            <m:r>
                              <a:rPr kumimoji="1" lang="ja-JP" altLang="en-US" i="0" smtClean="0">
                                <a:solidFill>
                                  <a:schemeClr val="tx1"/>
                                </a:solidFill>
                                <a:latin typeface="Cambria Math" panose="02040503050406030204" pitchFamily="18" charset="0"/>
                              </a:rPr>
                              <m:t>2</m:t>
                            </m:r>
                          </m:sup>
                        </m:sSup>
                      </m:e>
                    </m:nary>
                  </m:oMath>
                </a14:m>
                <a:endParaRPr kumimoji="1" lang="ja-JP" altLang="en-US" dirty="0">
                  <a:solidFill>
                    <a:schemeClr val="tx1"/>
                  </a:solidFill>
                </a:endParaRPr>
              </a:p>
            </p:txBody>
          </p:sp>
        </mc:Choice>
        <mc:Fallback xmlns="">
          <p:sp>
            <p:nvSpPr>
              <p:cNvPr id="5" name="テキスト ボックス 4">
                <a:extLst>
                  <a:ext uri="{FF2B5EF4-FFF2-40B4-BE49-F238E27FC236}">
                    <a16:creationId xmlns:a16="http://schemas.microsoft.com/office/drawing/2014/main" id="{16706838-C5A3-FF01-2896-A1DA826BAD79}"/>
                  </a:ext>
                </a:extLst>
              </p:cNvPr>
              <p:cNvSpPr txBox="1">
                <a:spLocks noRot="1" noChangeAspect="1" noMove="1" noResize="1" noEditPoints="1" noAdjustHandles="1" noChangeArrowheads="1" noChangeShapeType="1" noTextEdit="1"/>
              </p:cNvSpPr>
              <p:nvPr/>
            </p:nvSpPr>
            <p:spPr>
              <a:xfrm>
                <a:off x="6130812" y="1843519"/>
                <a:ext cx="2650982" cy="364010"/>
              </a:xfrm>
              <a:prstGeom prst="rect">
                <a:avLst/>
              </a:prstGeom>
              <a:blipFill>
                <a:blip r:embed="rId15"/>
                <a:stretch>
                  <a:fillRect l="-3908" t="-160000" r="-3678" b="-24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6786518-F199-F939-0B74-B2780EB510AD}"/>
                  </a:ext>
                </a:extLst>
              </p:cNvPr>
              <p:cNvSpPr txBox="1"/>
              <p:nvPr/>
            </p:nvSpPr>
            <p:spPr>
              <a:xfrm>
                <a:off x="6130813" y="2716652"/>
                <a:ext cx="4047005" cy="544252"/>
              </a:xfrm>
              <a:prstGeom prst="rect">
                <a:avLst/>
              </a:prstGeom>
              <a:noFill/>
            </p:spPr>
            <p:txBody>
              <a:bodyPr wrap="none" lIns="0" tIns="0" rIns="0" bIns="0" rtlCol="0">
                <a:spAutoFit/>
              </a:bodyPr>
              <a:lstStyle/>
              <a:p>
                <a14:m>
                  <m:oMath xmlns:m="http://schemas.openxmlformats.org/officeDocument/2006/math">
                    <m:r>
                      <a:rPr lang="ja-JP" altLang="en-US" i="1" smtClean="0">
                        <a:solidFill>
                          <a:schemeClr val="tx1"/>
                        </a:solidFill>
                        <a:latin typeface="Cambria Math" panose="02040503050406030204" pitchFamily="18" charset="0"/>
                      </a:rPr>
                      <m:t>𝑄</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e>
                    </m:d>
                  </m:oMath>
                </a14:m>
                <a:r>
                  <a:rPr kumimoji="1" lang="ja-JP" altLang="en-US" dirty="0">
                    <a:solidFill>
                      <a:schemeClr val="tx1"/>
                    </a:solidFill>
                  </a:rPr>
                  <a:t>＝</a:t>
                </a:r>
                <a14:m>
                  <m:oMath xmlns:m="http://schemas.openxmlformats.org/officeDocument/2006/math">
                    <m:nary>
                      <m:naryPr>
                        <m:chr m:val="∑"/>
                        <m:limLoc m:val="undOvr"/>
                        <m:grow m:val="on"/>
                        <m:ctrlPr>
                          <a:rPr kumimoji="1" lang="ja-JP" altLang="en-US" i="1" smtClean="0">
                            <a:solidFill>
                              <a:schemeClr val="tx1"/>
                            </a:solidFill>
                            <a:latin typeface="Cambria Math" panose="02040503050406030204" pitchFamily="18" charset="0"/>
                          </a:rPr>
                        </m:ctrlPr>
                      </m:naryPr>
                      <m:sub>
                        <m:r>
                          <a:rPr kumimoji="1" lang="ja-JP" altLang="en-US" i="1" smtClean="0">
                            <a:solidFill>
                              <a:schemeClr val="tx1"/>
                            </a:solidFill>
                            <a:latin typeface="Cambria Math" panose="02040503050406030204" pitchFamily="18" charset="0"/>
                          </a:rPr>
                          <m:t>𝑖</m:t>
                        </m:r>
                        <m:r>
                          <a:rPr kumimoji="1" lang="ja-JP" altLang="en-US" i="0" smtClean="0">
                            <a:solidFill>
                              <a:schemeClr val="tx1"/>
                            </a:solidFill>
                            <a:latin typeface="Cambria Math" panose="02040503050406030204" pitchFamily="18" charset="0"/>
                          </a:rPr>
                          <m:t>=1</m:t>
                        </m:r>
                      </m:sub>
                      <m:sup>
                        <m:r>
                          <a:rPr kumimoji="1" lang="ja-JP" altLang="en-US" i="1" smtClean="0">
                            <a:solidFill>
                              <a:schemeClr val="tx1"/>
                            </a:solidFill>
                            <a:latin typeface="Cambria Math" panose="02040503050406030204" pitchFamily="18" charset="0"/>
                          </a:rPr>
                          <m:t>𝑛</m:t>
                        </m:r>
                      </m:sup>
                      <m:e>
                        <m:sSup>
                          <m:sSupPr>
                            <m:ctrlPr>
                              <a:rPr kumimoji="1" lang="ja-JP" altLang="en-US" i="1" smtClean="0">
                                <a:solidFill>
                                  <a:schemeClr val="tx1"/>
                                </a:solidFill>
                                <a:latin typeface="Cambria Math" panose="02040503050406030204" pitchFamily="18" charset="0"/>
                              </a:rPr>
                            </m:ctrlPr>
                          </m:sSupPr>
                          <m:e>
                            <m:d>
                              <m:dPr>
                                <m:ctrlPr>
                                  <a:rPr kumimoji="1" lang="ja-JP" altLang="en-US" i="1" smtClean="0">
                                    <a:solidFill>
                                      <a:schemeClr val="tx1"/>
                                    </a:solidFill>
                                    <a:latin typeface="Cambria Math" panose="02040503050406030204" pitchFamily="18" charset="0"/>
                                  </a:rPr>
                                </m:ctrlPr>
                              </m:dPr>
                              <m:e>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𝑦</m:t>
                                        </m:r>
                                      </m:e>
                                      <m:sub>
                                        <m:r>
                                          <a:rPr lang="ja-JP" altLang="en-US" i="1">
                                            <a:solidFill>
                                              <a:schemeClr val="tx1"/>
                                            </a:solidFill>
                                            <a:latin typeface="Cambria Math" panose="02040503050406030204" pitchFamily="18" charset="0"/>
                                          </a:rPr>
                                          <m:t>𝑖</m:t>
                                        </m:r>
                                      </m:sub>
                                    </m:sSub>
                                    <m:r>
                                      <a:rPr lang="ja-JP" altLang="en-US">
                                        <a:solidFill>
                                          <a:schemeClr val="tx1"/>
                                        </a:solidFill>
                                        <a:latin typeface="Cambria Math" panose="02040503050406030204" pitchFamily="18" charset="0"/>
                                      </a:rPr>
                                      <m:t>−</m:t>
                                    </m:r>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e>
                                </m:d>
                                <m:r>
                                  <a:rPr lang="ja-JP" altLang="en-US">
                                    <a:solidFill>
                                      <a:schemeClr val="tx1"/>
                                    </a:solidFill>
                                    <a:latin typeface="Cambria Math" panose="02040503050406030204" pitchFamily="18" charset="0"/>
                                  </a:rPr>
                                  <m:t>−</m:t>
                                </m:r>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e>
                                      <m:sub>
                                        <m:r>
                                          <a:rPr lang="ja-JP" altLang="en-US" i="1">
                                            <a:solidFill>
                                              <a:schemeClr val="tx1"/>
                                            </a:solidFill>
                                            <a:latin typeface="Cambria Math" panose="02040503050406030204" pitchFamily="18" charset="0"/>
                                          </a:rPr>
                                          <m:t>𝑖</m:t>
                                        </m:r>
                                      </m:sub>
                                    </m:sSub>
                                    <m:r>
                                      <a:rPr lang="ja-JP" altLang="en-US">
                                        <a:solidFill>
                                          <a:schemeClr val="tx1"/>
                                        </a:solidFill>
                                        <a:latin typeface="Cambria Math" panose="02040503050406030204" pitchFamily="18" charset="0"/>
                                      </a:rPr>
                                      <m:t>−</m:t>
                                    </m:r>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e>
                                </m:d>
                              </m:e>
                            </m:d>
                          </m:e>
                          <m:sup>
                            <m:r>
                              <a:rPr kumimoji="1" lang="ja-JP" altLang="en-US" i="0" smtClean="0">
                                <a:solidFill>
                                  <a:schemeClr val="tx1"/>
                                </a:solidFill>
                                <a:latin typeface="Cambria Math" panose="02040503050406030204" pitchFamily="18" charset="0"/>
                              </a:rPr>
                              <m:t>2</m:t>
                            </m:r>
                          </m:sup>
                        </m:sSup>
                      </m:e>
                    </m:nary>
                  </m:oMath>
                </a14:m>
                <a:endParaRPr kumimoji="1" lang="ja-JP" altLang="en-US" dirty="0">
                  <a:solidFill>
                    <a:schemeClr val="tx1"/>
                  </a:solidFill>
                </a:endParaRPr>
              </a:p>
            </p:txBody>
          </p:sp>
        </mc:Choice>
        <mc:Fallback xmlns="">
          <p:sp>
            <p:nvSpPr>
              <p:cNvPr id="7" name="テキスト ボックス 6">
                <a:extLst>
                  <a:ext uri="{FF2B5EF4-FFF2-40B4-BE49-F238E27FC236}">
                    <a16:creationId xmlns:a16="http://schemas.microsoft.com/office/drawing/2014/main" id="{B6786518-F199-F939-0B74-B2780EB510AD}"/>
                  </a:ext>
                </a:extLst>
              </p:cNvPr>
              <p:cNvSpPr txBox="1">
                <a:spLocks noRot="1" noChangeAspect="1" noMove="1" noResize="1" noEditPoints="1" noAdjustHandles="1" noChangeArrowheads="1" noChangeShapeType="1" noTextEdit="1"/>
              </p:cNvSpPr>
              <p:nvPr/>
            </p:nvSpPr>
            <p:spPr>
              <a:xfrm>
                <a:off x="6130813" y="2716652"/>
                <a:ext cx="4047005" cy="544252"/>
              </a:xfrm>
              <a:prstGeom prst="rect">
                <a:avLst/>
              </a:prstGeom>
              <a:blipFill>
                <a:blip r:embed="rId16"/>
                <a:stretch>
                  <a:fillRect b="-22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ACCB2AA-2FEF-FD88-C18F-9A18656CF78F}"/>
                  </a:ext>
                </a:extLst>
              </p:cNvPr>
              <p:cNvSpPr txBox="1"/>
              <p:nvPr/>
            </p:nvSpPr>
            <p:spPr>
              <a:xfrm>
                <a:off x="6044754" y="2332623"/>
                <a:ext cx="3246772" cy="369332"/>
              </a:xfrm>
              <a:prstGeom prst="rect">
                <a:avLst/>
              </a:prstGeom>
              <a:noFill/>
            </p:spPr>
            <p:txBody>
              <a:bodyPr wrap="square" rtlCol="0">
                <a:spAutoFit/>
              </a:bodyPr>
              <a:lstStyle/>
              <a:p>
                <a14:m>
                  <m:oMath xmlns:m="http://schemas.openxmlformats.org/officeDocument/2006/math">
                    <m:acc>
                      <m:accPr>
                        <m:chr m:val="̅"/>
                        <m:ctrlPr>
                          <a:rPr lang="ja-JP" altLang="en-US" i="1" smtClean="0">
                            <a:solidFill>
                              <a:srgbClr val="836967"/>
                            </a:solidFill>
                            <a:latin typeface="Cambria Math" panose="02040503050406030204" pitchFamily="18" charset="0"/>
                          </a:rPr>
                        </m:ctrlPr>
                      </m:accPr>
                      <m:e>
                        <m:r>
                          <a:rPr lang="ja-JP" altLang="en-US" i="1">
                            <a:latin typeface="Cambria Math" panose="02040503050406030204" pitchFamily="18" charset="0"/>
                          </a:rPr>
                          <m:t>𝑦</m:t>
                        </m:r>
                      </m:e>
                    </m:acc>
                  </m:oMath>
                </a14:m>
                <a:r>
                  <a:rPr kumimoji="1" lang="ja-JP" altLang="en-US" sz="1600" dirty="0">
                    <a:latin typeface="Meiryo UI" panose="020B0604030504040204" pitchFamily="50" charset="-128"/>
                    <a:ea typeface="Meiryo UI" panose="020B0604030504040204" pitchFamily="50" charset="-128"/>
                  </a:rPr>
                  <a:t>を用いて式を変形</a:t>
                </a:r>
                <a:endParaRPr kumimoji="1" lang="ja-JP" altLang="en-US" dirty="0">
                  <a:latin typeface="Meiryo UI" panose="020B0604030504040204" pitchFamily="50" charset="-128"/>
                  <a:ea typeface="Meiryo UI" panose="020B0604030504040204" pitchFamily="50" charset="-128"/>
                </a:endParaRPr>
              </a:p>
            </p:txBody>
          </p:sp>
        </mc:Choice>
        <mc:Fallback xmlns="">
          <p:sp>
            <p:nvSpPr>
              <p:cNvPr id="8" name="テキスト ボックス 7">
                <a:extLst>
                  <a:ext uri="{FF2B5EF4-FFF2-40B4-BE49-F238E27FC236}">
                    <a16:creationId xmlns:a16="http://schemas.microsoft.com/office/drawing/2014/main" id="{4ACCB2AA-2FEF-FD88-C18F-9A18656CF78F}"/>
                  </a:ext>
                </a:extLst>
              </p:cNvPr>
              <p:cNvSpPr txBox="1">
                <a:spLocks noRot="1" noChangeAspect="1" noMove="1" noResize="1" noEditPoints="1" noAdjustHandles="1" noChangeArrowheads="1" noChangeShapeType="1" noTextEdit="1"/>
              </p:cNvSpPr>
              <p:nvPr/>
            </p:nvSpPr>
            <p:spPr>
              <a:xfrm>
                <a:off x="6044754" y="2332623"/>
                <a:ext cx="3246772" cy="369332"/>
              </a:xfrm>
              <a:prstGeom prst="rect">
                <a:avLst/>
              </a:prstGeom>
              <a:blipFill>
                <a:blip r:embed="rId17"/>
                <a:stretch>
                  <a:fillRect b="-18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76CC2A10-8A22-1534-AA27-87E306F3D8DF}"/>
                  </a:ext>
                </a:extLst>
              </p:cNvPr>
              <p:cNvSpPr txBox="1"/>
              <p:nvPr/>
            </p:nvSpPr>
            <p:spPr>
              <a:xfrm>
                <a:off x="6067025" y="3463701"/>
                <a:ext cx="4613587" cy="369332"/>
              </a:xfrm>
              <a:prstGeom prst="rect">
                <a:avLst/>
              </a:prstGeom>
              <a:noFill/>
            </p:spPr>
            <p:txBody>
              <a:bodyPr wrap="square">
                <a:spAutoFit/>
              </a:bodyPr>
              <a:lstStyle/>
              <a:p>
                <a14:m>
                  <m:oMath xmlns:m="http://schemas.openxmlformats.org/officeDocument/2006/math">
                    <m:sSub>
                      <m:sSubPr>
                        <m:ctrlPr>
                          <a:rPr lang="ja-JP" altLang="en-US" i="1" smtClean="0">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e>
                      <m:sub>
                        <m:r>
                          <a:rPr lang="ja-JP" altLang="en-US" i="1">
                            <a:solidFill>
                              <a:schemeClr val="tx1"/>
                            </a:solidFill>
                            <a:latin typeface="Cambria Math" panose="02040503050406030204" pitchFamily="18" charset="0"/>
                          </a:rPr>
                          <m:t>𝑖</m:t>
                        </m:r>
                      </m:sub>
                    </m:sSub>
                  </m:oMath>
                </a14:m>
                <a:r>
                  <a:rPr lang="ja-JP" altLang="en-US" sz="1600" dirty="0">
                    <a:solidFill>
                      <a:schemeClr val="tx1"/>
                    </a:solidFill>
                    <a:latin typeface="Meiryo UI" panose="020B0604030504040204" pitchFamily="50" charset="-128"/>
                    <a:ea typeface="Meiryo UI" panose="020B0604030504040204" pitchFamily="50" charset="-128"/>
                  </a:rPr>
                  <a:t> と </a:t>
                </a:r>
                <a14:m>
                  <m:oMath xmlns:m="http://schemas.openxmlformats.org/officeDocument/2006/math">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oMath>
                </a14:m>
                <a:r>
                  <a:rPr lang="ja-JP" altLang="en-US" dirty="0">
                    <a:solidFill>
                      <a:schemeClr val="tx1"/>
                    </a:solidFill>
                  </a:rPr>
                  <a:t> </a:t>
                </a:r>
                <a:r>
                  <a:rPr lang="ja-JP" altLang="en-US" sz="1600" dirty="0">
                    <a:solidFill>
                      <a:schemeClr val="tx1"/>
                    </a:solidFill>
                    <a:latin typeface="Meiryo UI" panose="020B0604030504040204" pitchFamily="50" charset="-128"/>
                    <a:ea typeface="Meiryo UI" panose="020B0604030504040204" pitchFamily="50" charset="-128"/>
                  </a:rPr>
                  <a:t>は回帰式上にあるので下記のように表せる。</a:t>
                </a:r>
                <a:endParaRPr lang="ja-JP" altLang="en-US" dirty="0">
                  <a:solidFill>
                    <a:schemeClr val="tx1"/>
                  </a:solidFill>
                  <a:latin typeface="Meiryo UI" panose="020B0604030504040204" pitchFamily="50" charset="-128"/>
                  <a:ea typeface="Meiryo UI"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76CC2A10-8A22-1534-AA27-87E306F3D8DF}"/>
                  </a:ext>
                </a:extLst>
              </p:cNvPr>
              <p:cNvSpPr txBox="1">
                <a:spLocks noRot="1" noChangeAspect="1" noMove="1" noResize="1" noEditPoints="1" noAdjustHandles="1" noChangeArrowheads="1" noChangeShapeType="1" noTextEdit="1"/>
              </p:cNvSpPr>
              <p:nvPr/>
            </p:nvSpPr>
            <p:spPr>
              <a:xfrm>
                <a:off x="6067025" y="3463701"/>
                <a:ext cx="4613587" cy="369332"/>
              </a:xfrm>
              <a:prstGeom prst="rect">
                <a:avLst/>
              </a:prstGeom>
              <a:blipFill>
                <a:blip r:embed="rId18"/>
                <a:stretch>
                  <a:fillRect t="-6557"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31EBF00-6475-4E13-9313-11106F9CC1F5}"/>
                  </a:ext>
                </a:extLst>
              </p:cNvPr>
              <p:cNvSpPr txBox="1"/>
              <p:nvPr/>
            </p:nvSpPr>
            <p:spPr>
              <a:xfrm>
                <a:off x="8373818" y="4041462"/>
                <a:ext cx="2011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i="1" smtClean="0">
                              <a:solidFill>
                                <a:srgbClr val="836967"/>
                              </a:solidFill>
                              <a:latin typeface="Cambria Math" panose="02040503050406030204" pitchFamily="18" charset="0"/>
                            </a:rPr>
                          </m:ctrlPr>
                        </m:accPr>
                        <m:e>
                          <m:r>
                            <a:rPr kumimoji="1" lang="ja-JP" altLang="en-US" i="1">
                              <a:latin typeface="Cambria Math" panose="02040503050406030204" pitchFamily="18" charset="0"/>
                            </a:rPr>
                            <m:t>𝑦</m:t>
                          </m:r>
                        </m:e>
                      </m:acc>
                      <m:r>
                        <a:rPr kumimoji="1" lang="ja-JP" altLang="en-US" i="0">
                          <a:latin typeface="Cambria Math" panose="02040503050406030204" pitchFamily="18" charset="0"/>
                        </a:rPr>
                        <m:t>=</m:t>
                      </m:r>
                      <m:r>
                        <a:rPr kumimoji="1" lang="ja-JP" altLang="en-US" i="1">
                          <a:latin typeface="Cambria Math" panose="02040503050406030204" pitchFamily="18" charset="0"/>
                        </a:rPr>
                        <m:t>𝑎</m:t>
                      </m:r>
                      <m:r>
                        <a:rPr kumimoji="1" lang="ja-JP" altLang="en-US" i="0">
                          <a:latin typeface="Cambria Math" panose="02040503050406030204" pitchFamily="18" charset="0"/>
                        </a:rPr>
                        <m:t>+</m:t>
                      </m:r>
                      <m:r>
                        <a:rPr kumimoji="1" lang="ja-JP" altLang="en-US" i="1">
                          <a:latin typeface="Cambria Math" panose="02040503050406030204" pitchFamily="18" charset="0"/>
                        </a:rPr>
                        <m:t>𝑏</m:t>
                      </m:r>
                      <m:sSub>
                        <m:sSubPr>
                          <m:ctrlPr>
                            <a:rPr lang="ja-JP" altLang="en-US" i="1">
                              <a:solidFill>
                                <a:srgbClr val="836967"/>
                              </a:solidFill>
                              <a:latin typeface="Cambria Math" panose="02040503050406030204" pitchFamily="18" charset="0"/>
                            </a:rPr>
                          </m:ctrlPr>
                        </m:sSubPr>
                        <m:e>
                          <m:acc>
                            <m:accPr>
                              <m:chr m:val="̅"/>
                              <m:ctrlPr>
                                <a:rPr lang="ja-JP" altLang="en-US" i="1">
                                  <a:solidFill>
                                    <a:srgbClr val="836967"/>
                                  </a:solidFill>
                                  <a:latin typeface="Cambria Math" panose="02040503050406030204" pitchFamily="18" charset="0"/>
                                </a:rPr>
                              </m:ctrlPr>
                            </m:accPr>
                            <m:e>
                              <m:r>
                                <a:rPr lang="ja-JP" altLang="en-US" i="1">
                                  <a:latin typeface="Cambria Math" panose="02040503050406030204" pitchFamily="18" charset="0"/>
                                </a:rPr>
                                <m:t>𝑥</m:t>
                              </m:r>
                            </m:e>
                          </m:acc>
                        </m:e>
                        <m:sub>
                          <m:r>
                            <a:rPr lang="en-US" altLang="ja-JP" i="1">
                              <a:latin typeface="Cambria Math" panose="02040503050406030204" pitchFamily="18" charset="0"/>
                            </a:rPr>
                            <m:t>1</m:t>
                          </m:r>
                          <m:r>
                            <a:rPr lang="ja-JP" altLang="en-US" i="1">
                              <a:latin typeface="Cambria Math" panose="02040503050406030204" pitchFamily="18" charset="0"/>
                            </a:rPr>
                            <m:t>𝑖</m:t>
                          </m:r>
                        </m:sub>
                      </m:sSub>
                      <m:r>
                        <a:rPr kumimoji="1" lang="ja-JP" altLang="en-US" i="0">
                          <a:latin typeface="Cambria Math" panose="02040503050406030204" pitchFamily="18" charset="0"/>
                        </a:rPr>
                        <m:t>+</m:t>
                      </m:r>
                      <m:r>
                        <a:rPr kumimoji="1" lang="ja-JP" altLang="en-US" i="1">
                          <a:latin typeface="Cambria Math" panose="02040503050406030204" pitchFamily="18" charset="0"/>
                        </a:rPr>
                        <m:t>𝑐</m:t>
                      </m:r>
                      <m:sSub>
                        <m:sSubPr>
                          <m:ctrlPr>
                            <a:rPr kumimoji="1" lang="ja-JP" altLang="en-US" i="1">
                              <a:solidFill>
                                <a:srgbClr val="836967"/>
                              </a:solidFill>
                              <a:latin typeface="Cambria Math" panose="02040503050406030204" pitchFamily="18" charset="0"/>
                            </a:rPr>
                          </m:ctrlPr>
                        </m:sSubPr>
                        <m:e>
                          <m:acc>
                            <m:accPr>
                              <m:chr m:val="̅"/>
                              <m:ctrlPr>
                                <a:rPr kumimoji="1" lang="ja-JP" altLang="en-US" i="1">
                                  <a:solidFill>
                                    <a:srgbClr val="836967"/>
                                  </a:solidFill>
                                  <a:latin typeface="Cambria Math" panose="02040503050406030204" pitchFamily="18" charset="0"/>
                                </a:rPr>
                              </m:ctrlPr>
                            </m:accPr>
                            <m:e>
                              <m:r>
                                <a:rPr kumimoji="1" lang="ja-JP" altLang="en-US" i="1">
                                  <a:latin typeface="Cambria Math" panose="02040503050406030204" pitchFamily="18" charset="0"/>
                                </a:rPr>
                                <m:t>𝑥</m:t>
                              </m:r>
                            </m:e>
                          </m:acc>
                        </m:e>
                        <m:sub>
                          <m:r>
                            <a:rPr kumimoji="1" lang="ja-JP" altLang="en-US" i="0">
                              <a:latin typeface="Cambria Math" panose="02040503050406030204" pitchFamily="18" charset="0"/>
                            </a:rPr>
                            <m:t>2</m:t>
                          </m:r>
                          <m:r>
                            <a:rPr kumimoji="1" lang="ja-JP" altLang="en-US" i="1">
                              <a:latin typeface="Cambria Math" panose="02040503050406030204" pitchFamily="18" charset="0"/>
                            </a:rPr>
                            <m:t>𝑖</m:t>
                          </m:r>
                        </m:sub>
                      </m:sSub>
                    </m:oMath>
                  </m:oMathPara>
                </a14:m>
                <a:endParaRPr kumimoji="1" lang="ja-JP" altLang="en-US" dirty="0"/>
              </a:p>
            </p:txBody>
          </p:sp>
        </mc:Choice>
        <mc:Fallback xmlns="">
          <p:sp>
            <p:nvSpPr>
              <p:cNvPr id="20" name="テキスト ボックス 19">
                <a:extLst>
                  <a:ext uri="{FF2B5EF4-FFF2-40B4-BE49-F238E27FC236}">
                    <a16:creationId xmlns:a16="http://schemas.microsoft.com/office/drawing/2014/main" id="{231EBF00-6475-4E13-9313-11106F9CC1F5}"/>
                  </a:ext>
                </a:extLst>
              </p:cNvPr>
              <p:cNvSpPr txBox="1">
                <a:spLocks noRot="1" noChangeAspect="1" noMove="1" noResize="1" noEditPoints="1" noAdjustHandles="1" noChangeArrowheads="1" noChangeShapeType="1" noTextEdit="1"/>
              </p:cNvSpPr>
              <p:nvPr/>
            </p:nvSpPr>
            <p:spPr>
              <a:xfrm>
                <a:off x="8373818" y="4041462"/>
                <a:ext cx="2011320" cy="276999"/>
              </a:xfrm>
              <a:prstGeom prst="rect">
                <a:avLst/>
              </a:prstGeom>
              <a:blipFill>
                <a:blip r:embed="rId19"/>
                <a:stretch>
                  <a:fillRect l="-2121" r="-7273"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C844ADE-B1E0-F9B4-A273-1A6E9B7EFCC7}"/>
                  </a:ext>
                </a:extLst>
              </p:cNvPr>
              <p:cNvSpPr txBox="1"/>
              <p:nvPr/>
            </p:nvSpPr>
            <p:spPr>
              <a:xfrm>
                <a:off x="6111159" y="4002150"/>
                <a:ext cx="2074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ja-JP" altLang="en-US" i="1" smtClean="0">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e>
                        <m:sub>
                          <m:r>
                            <a:rPr lang="ja-JP" altLang="en-US" i="1">
                              <a:solidFill>
                                <a:schemeClr val="tx1"/>
                              </a:solidFill>
                              <a:latin typeface="Cambria Math" panose="02040503050406030204" pitchFamily="18" charset="0"/>
                            </a:rPr>
                            <m:t>𝑖</m:t>
                          </m:r>
                        </m:sub>
                      </m:sSub>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𝑎</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𝑏</m:t>
                      </m:r>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en-US" altLang="ja-JP" i="1">
                              <a:solidFill>
                                <a:schemeClr val="tx1"/>
                              </a:solidFill>
                              <a:latin typeface="Cambria Math" panose="02040503050406030204" pitchFamily="18" charset="0"/>
                            </a:rPr>
                            <m:t>1</m:t>
                          </m:r>
                          <m:r>
                            <a:rPr lang="ja-JP" altLang="en-US" i="1">
                              <a:solidFill>
                                <a:schemeClr val="tx1"/>
                              </a:solidFill>
                              <a:latin typeface="Cambria Math" panose="02040503050406030204" pitchFamily="18" charset="0"/>
                            </a:rPr>
                            <m:t>𝑖</m:t>
                          </m:r>
                        </m:sub>
                      </m:sSub>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𝑐</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𝑥</m:t>
                          </m:r>
                        </m:e>
                        <m:sub>
                          <m:r>
                            <a:rPr kumimoji="1" lang="ja-JP" altLang="en-US" i="0">
                              <a:solidFill>
                                <a:schemeClr val="tx1"/>
                              </a:solidFill>
                              <a:latin typeface="Cambria Math" panose="02040503050406030204" pitchFamily="18" charset="0"/>
                            </a:rPr>
                            <m:t>2</m:t>
                          </m:r>
                          <m:r>
                            <a:rPr kumimoji="1" lang="ja-JP" altLang="en-US" i="1">
                              <a:solidFill>
                                <a:schemeClr val="tx1"/>
                              </a:solidFill>
                              <a:latin typeface="Cambria Math" panose="02040503050406030204" pitchFamily="18" charset="0"/>
                            </a:rPr>
                            <m:t>𝑖</m:t>
                          </m:r>
                        </m:sub>
                      </m:sSub>
                    </m:oMath>
                  </m:oMathPara>
                </a14:m>
                <a:endParaRPr kumimoji="1" lang="ja-JP" altLang="en-US" dirty="0">
                  <a:solidFill>
                    <a:schemeClr val="tx1"/>
                  </a:solidFill>
                </a:endParaRPr>
              </a:p>
            </p:txBody>
          </p:sp>
        </mc:Choice>
        <mc:Fallback xmlns="">
          <p:sp>
            <p:nvSpPr>
              <p:cNvPr id="25" name="テキスト ボックス 24">
                <a:extLst>
                  <a:ext uri="{FF2B5EF4-FFF2-40B4-BE49-F238E27FC236}">
                    <a16:creationId xmlns:a16="http://schemas.microsoft.com/office/drawing/2014/main" id="{DC844ADE-B1E0-F9B4-A273-1A6E9B7EFCC7}"/>
                  </a:ext>
                </a:extLst>
              </p:cNvPr>
              <p:cNvSpPr txBox="1">
                <a:spLocks noRot="1" noChangeAspect="1" noMove="1" noResize="1" noEditPoints="1" noAdjustHandles="1" noChangeArrowheads="1" noChangeShapeType="1" noTextEdit="1"/>
              </p:cNvSpPr>
              <p:nvPr/>
            </p:nvSpPr>
            <p:spPr>
              <a:xfrm>
                <a:off x="6111159" y="4002150"/>
                <a:ext cx="2074991" cy="276999"/>
              </a:xfrm>
              <a:prstGeom prst="rect">
                <a:avLst/>
              </a:prstGeom>
              <a:blipFill>
                <a:blip r:embed="rId20"/>
                <a:stretch>
                  <a:fillRect l="-2053" t="-26667" r="-58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5B92DBF0-80A5-ECF9-84C7-22B70EA98A6D}"/>
                  </a:ext>
                </a:extLst>
              </p:cNvPr>
              <p:cNvSpPr txBox="1"/>
              <p:nvPr/>
            </p:nvSpPr>
            <p:spPr>
              <a:xfrm>
                <a:off x="6044754" y="4419081"/>
                <a:ext cx="4613587" cy="338554"/>
              </a:xfrm>
              <a:prstGeom prst="rect">
                <a:avLst/>
              </a:prstGeom>
              <a:noFill/>
            </p:spPr>
            <p:txBody>
              <a:bodyPr wrap="square">
                <a:spAutoFit/>
              </a:bodyPr>
              <a:lstStyle/>
              <a:p>
                <a14:m>
                  <m:oMath xmlns:m="http://schemas.openxmlformats.org/officeDocument/2006/math">
                    <m:r>
                      <a:rPr lang="ja-JP" altLang="en-US" sz="1600" i="1" smtClean="0">
                        <a:latin typeface="Cambria Math" panose="02040503050406030204" pitchFamily="18" charset="0"/>
                      </a:rPr>
                      <m:t>𝑄</m:t>
                    </m:r>
                    <m:d>
                      <m:dPr>
                        <m:ctrlPr>
                          <a:rPr lang="ja-JP" altLang="en-US" sz="1600" i="1">
                            <a:solidFill>
                              <a:srgbClr val="836967"/>
                            </a:solidFill>
                            <a:latin typeface="Cambria Math" panose="02040503050406030204" pitchFamily="18" charset="0"/>
                          </a:rPr>
                        </m:ctrlPr>
                      </m:dPr>
                      <m:e>
                        <m:r>
                          <a:rPr lang="ja-JP" altLang="en-US" sz="1600" i="1">
                            <a:latin typeface="Cambria Math" panose="02040503050406030204" pitchFamily="18" charset="0"/>
                          </a:rPr>
                          <m:t>𝑎</m:t>
                        </m:r>
                        <m:r>
                          <a:rPr lang="ja-JP" altLang="en-US" sz="1600">
                            <a:latin typeface="Cambria Math" panose="02040503050406030204" pitchFamily="18" charset="0"/>
                          </a:rPr>
                          <m:t>,</m:t>
                        </m:r>
                        <m:r>
                          <a:rPr lang="ja-JP" altLang="en-US" sz="1600" i="1">
                            <a:latin typeface="Cambria Math" panose="02040503050406030204" pitchFamily="18" charset="0"/>
                          </a:rPr>
                          <m:t>𝑏</m:t>
                        </m:r>
                        <m:r>
                          <a:rPr lang="ja-JP" altLang="en-US" sz="1600">
                            <a:latin typeface="Cambria Math" panose="02040503050406030204" pitchFamily="18" charset="0"/>
                          </a:rPr>
                          <m:t>,</m:t>
                        </m:r>
                        <m:r>
                          <a:rPr lang="ja-JP" altLang="en-US" sz="1600" i="1">
                            <a:latin typeface="Cambria Math" panose="02040503050406030204" pitchFamily="18" charset="0"/>
                          </a:rPr>
                          <m:t>𝑐</m:t>
                        </m:r>
                      </m:e>
                    </m:d>
                  </m:oMath>
                </a14:m>
                <a:r>
                  <a:rPr lang="ja-JP" altLang="en-US" sz="1600" dirty="0">
                    <a:latin typeface="Meiryo UI" panose="020B0604030504040204" pitchFamily="50" charset="-128"/>
                    <a:ea typeface="Meiryo UI" panose="020B0604030504040204" pitchFamily="50" charset="-128"/>
                  </a:rPr>
                  <a:t>に代入して</a:t>
                </a:r>
                <a:endParaRPr lang="ja-JP" altLang="en-US" dirty="0">
                  <a:latin typeface="Meiryo UI" panose="020B0604030504040204" pitchFamily="50" charset="-128"/>
                  <a:ea typeface="Meiryo UI" panose="020B0604030504040204" pitchFamily="50" charset="-128"/>
                </a:endParaRPr>
              </a:p>
            </p:txBody>
          </p:sp>
        </mc:Choice>
        <mc:Fallback xmlns="">
          <p:sp>
            <p:nvSpPr>
              <p:cNvPr id="26" name="テキスト ボックス 25">
                <a:extLst>
                  <a:ext uri="{FF2B5EF4-FFF2-40B4-BE49-F238E27FC236}">
                    <a16:creationId xmlns:a16="http://schemas.microsoft.com/office/drawing/2014/main" id="{5B92DBF0-80A5-ECF9-84C7-22B70EA98A6D}"/>
                  </a:ext>
                </a:extLst>
              </p:cNvPr>
              <p:cNvSpPr txBox="1">
                <a:spLocks noRot="1" noChangeAspect="1" noMove="1" noResize="1" noEditPoints="1" noAdjustHandles="1" noChangeArrowheads="1" noChangeShapeType="1" noTextEdit="1"/>
              </p:cNvSpPr>
              <p:nvPr/>
            </p:nvSpPr>
            <p:spPr>
              <a:xfrm>
                <a:off x="6044754" y="4419081"/>
                <a:ext cx="4613587" cy="338554"/>
              </a:xfrm>
              <a:prstGeom prst="rect">
                <a:avLst/>
              </a:prstGeom>
              <a:blipFill>
                <a:blip r:embed="rId21"/>
                <a:stretch>
                  <a:fillRect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C9676D5B-ABEE-295F-CC12-74CCEA81C4E7}"/>
                  </a:ext>
                </a:extLst>
              </p:cNvPr>
              <p:cNvSpPr txBox="1"/>
              <p:nvPr/>
            </p:nvSpPr>
            <p:spPr>
              <a:xfrm>
                <a:off x="6130812" y="4876533"/>
                <a:ext cx="5601726" cy="544252"/>
              </a:xfrm>
              <a:prstGeom prst="rect">
                <a:avLst/>
              </a:prstGeom>
              <a:noFill/>
            </p:spPr>
            <p:txBody>
              <a:bodyPr wrap="none" lIns="0" tIns="0" rIns="0" bIns="0" rtlCol="0">
                <a:spAutoFit/>
              </a:bodyPr>
              <a:lstStyle/>
              <a:p>
                <a14:m>
                  <m:oMath xmlns:m="http://schemas.openxmlformats.org/officeDocument/2006/math">
                    <m:r>
                      <a:rPr lang="ja-JP" altLang="en-US" i="1" smtClean="0">
                        <a:solidFill>
                          <a:schemeClr val="tx1"/>
                        </a:solidFill>
                        <a:latin typeface="Cambria Math" panose="02040503050406030204" pitchFamily="18" charset="0"/>
                      </a:rPr>
                      <m:t>𝑄</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e>
                    </m:d>
                  </m:oMath>
                </a14:m>
                <a:r>
                  <a:rPr kumimoji="1" lang="ja-JP" altLang="en-US" dirty="0">
                    <a:solidFill>
                      <a:schemeClr val="tx1"/>
                    </a:solidFill>
                  </a:rPr>
                  <a:t>＝</a:t>
                </a:r>
                <a14:m>
                  <m:oMath xmlns:m="http://schemas.openxmlformats.org/officeDocument/2006/math">
                    <m:nary>
                      <m:naryPr>
                        <m:chr m:val="∑"/>
                        <m:limLoc m:val="undOvr"/>
                        <m:grow m:val="on"/>
                        <m:ctrlPr>
                          <a:rPr kumimoji="1" lang="ja-JP" altLang="en-US" i="1" smtClean="0">
                            <a:solidFill>
                              <a:schemeClr val="tx1"/>
                            </a:solidFill>
                            <a:latin typeface="Cambria Math" panose="02040503050406030204" pitchFamily="18" charset="0"/>
                          </a:rPr>
                        </m:ctrlPr>
                      </m:naryPr>
                      <m:sub>
                        <m:r>
                          <a:rPr kumimoji="1" lang="ja-JP" altLang="en-US" i="1" smtClean="0">
                            <a:solidFill>
                              <a:schemeClr val="tx1"/>
                            </a:solidFill>
                            <a:latin typeface="Cambria Math" panose="02040503050406030204" pitchFamily="18" charset="0"/>
                          </a:rPr>
                          <m:t>𝑖</m:t>
                        </m:r>
                        <m:r>
                          <a:rPr kumimoji="1" lang="ja-JP" altLang="en-US" i="0" smtClean="0">
                            <a:solidFill>
                              <a:schemeClr val="tx1"/>
                            </a:solidFill>
                            <a:latin typeface="Cambria Math" panose="02040503050406030204" pitchFamily="18" charset="0"/>
                          </a:rPr>
                          <m:t>=1</m:t>
                        </m:r>
                      </m:sub>
                      <m:sup>
                        <m:r>
                          <a:rPr kumimoji="1" lang="ja-JP" altLang="en-US" i="1" smtClean="0">
                            <a:solidFill>
                              <a:schemeClr val="tx1"/>
                            </a:solidFill>
                            <a:latin typeface="Cambria Math" panose="02040503050406030204" pitchFamily="18" charset="0"/>
                          </a:rPr>
                          <m:t>𝑛</m:t>
                        </m:r>
                      </m:sup>
                      <m:e>
                        <m:sSup>
                          <m:sSupPr>
                            <m:ctrlPr>
                              <a:rPr kumimoji="1" lang="ja-JP" altLang="en-US" i="1" smtClean="0">
                                <a:solidFill>
                                  <a:schemeClr val="tx1"/>
                                </a:solidFill>
                                <a:latin typeface="Cambria Math" panose="02040503050406030204" pitchFamily="18" charset="0"/>
                              </a:rPr>
                            </m:ctrlPr>
                          </m:sSupPr>
                          <m:e>
                            <m:d>
                              <m:dPr>
                                <m:ctrlPr>
                                  <a:rPr kumimoji="1" lang="ja-JP" altLang="en-US" i="1" smtClean="0">
                                    <a:solidFill>
                                      <a:schemeClr val="tx1"/>
                                    </a:solidFill>
                                    <a:latin typeface="Cambria Math" panose="02040503050406030204" pitchFamily="18" charset="0"/>
                                  </a:rPr>
                                </m:ctrlPr>
                              </m:dPr>
                              <m:e>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𝑦</m:t>
                                        </m:r>
                                      </m:e>
                                      <m:sub>
                                        <m:r>
                                          <a:rPr lang="ja-JP" altLang="en-US" i="1">
                                            <a:solidFill>
                                              <a:schemeClr val="tx1"/>
                                            </a:solidFill>
                                            <a:latin typeface="Cambria Math" panose="02040503050406030204" pitchFamily="18" charset="0"/>
                                          </a:rPr>
                                          <m:t>𝑖</m:t>
                                        </m:r>
                                      </m:sub>
                                    </m:sSub>
                                    <m:r>
                                      <a:rPr lang="ja-JP" altLang="en-US">
                                        <a:solidFill>
                                          <a:schemeClr val="tx1"/>
                                        </a:solidFill>
                                        <a:latin typeface="Cambria Math" panose="02040503050406030204" pitchFamily="18" charset="0"/>
                                      </a:rPr>
                                      <m:t>−</m:t>
                                    </m:r>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e>
                                </m:d>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en-US" altLang="ja-JP" i="1">
                                            <a:solidFill>
                                              <a:schemeClr val="tx1"/>
                                            </a:solidFill>
                                            <a:latin typeface="Cambria Math" panose="02040503050406030204" pitchFamily="18" charset="0"/>
                                          </a:rPr>
                                          <m:t>1</m:t>
                                        </m:r>
                                        <m:r>
                                          <a:rPr lang="ja-JP" altLang="en-US" i="1">
                                            <a:solidFill>
                                              <a:schemeClr val="tx1"/>
                                            </a:solidFill>
                                            <a:latin typeface="Cambria Math" panose="02040503050406030204" pitchFamily="18" charset="0"/>
                                          </a:rPr>
                                          <m:t>𝑖</m:t>
                                        </m:r>
                                      </m:sub>
                                    </m:sSub>
                                    <m:r>
                                      <a:rPr lang="en-US" altLang="ja-JP" b="0" i="1" smtClean="0">
                                        <a:solidFill>
                                          <a:schemeClr val="tx1"/>
                                        </a:solidFill>
                                        <a:latin typeface="Cambria Math" panose="02040503050406030204" pitchFamily="18" charset="0"/>
                                      </a:rPr>
                                      <m:t>−</m:t>
                                    </m:r>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𝑥</m:t>
                                            </m:r>
                                          </m:e>
                                        </m:acc>
                                      </m:e>
                                      <m:sub>
                                        <m:r>
                                          <a:rPr lang="en-US" altLang="ja-JP" i="1">
                                            <a:solidFill>
                                              <a:schemeClr val="tx1"/>
                                            </a:solidFill>
                                            <a:latin typeface="Cambria Math" panose="02040503050406030204" pitchFamily="18" charset="0"/>
                                          </a:rPr>
                                          <m:t>1</m:t>
                                        </m:r>
                                      </m:sub>
                                    </m:sSub>
                                  </m:e>
                                </m:d>
                                <m:r>
                                  <a:rPr lang="en-US" altLang="ja-JP" b="0" i="1" smtClean="0">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en-US" altLang="ja-JP" b="0" i="1" smtClean="0">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𝑖</m:t>
                                        </m:r>
                                      </m:sub>
                                    </m:sSub>
                                    <m:r>
                                      <a:rPr lang="en-US" altLang="ja-JP" i="1">
                                        <a:solidFill>
                                          <a:schemeClr val="tx1"/>
                                        </a:solidFill>
                                        <a:latin typeface="Cambria Math" panose="02040503050406030204" pitchFamily="18" charset="0"/>
                                      </a:rPr>
                                      <m:t>−</m:t>
                                    </m:r>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𝑥</m:t>
                                            </m:r>
                                          </m:e>
                                        </m:acc>
                                      </m:e>
                                      <m:sub>
                                        <m:r>
                                          <a:rPr lang="en-US" altLang="ja-JP" b="0" i="1" smtClean="0">
                                            <a:solidFill>
                                              <a:schemeClr val="tx1"/>
                                            </a:solidFill>
                                            <a:latin typeface="Cambria Math" panose="02040503050406030204" pitchFamily="18" charset="0"/>
                                          </a:rPr>
                                          <m:t>2</m:t>
                                        </m:r>
                                      </m:sub>
                                    </m:sSub>
                                  </m:e>
                                </m:d>
                              </m:e>
                            </m:d>
                          </m:e>
                          <m:sup>
                            <m:r>
                              <a:rPr kumimoji="1" lang="ja-JP" altLang="en-US" i="0" smtClean="0">
                                <a:solidFill>
                                  <a:schemeClr val="tx1"/>
                                </a:solidFill>
                                <a:latin typeface="Cambria Math" panose="02040503050406030204" pitchFamily="18" charset="0"/>
                              </a:rPr>
                              <m:t>2</m:t>
                            </m:r>
                          </m:sup>
                        </m:sSup>
                      </m:e>
                    </m:nary>
                  </m:oMath>
                </a14:m>
                <a:endParaRPr kumimoji="1" lang="ja-JP" altLang="en-US" dirty="0">
                  <a:solidFill>
                    <a:schemeClr val="tx1"/>
                  </a:solidFill>
                </a:endParaRPr>
              </a:p>
            </p:txBody>
          </p:sp>
        </mc:Choice>
        <mc:Fallback xmlns="">
          <p:sp>
            <p:nvSpPr>
              <p:cNvPr id="27" name="テキスト ボックス 26">
                <a:extLst>
                  <a:ext uri="{FF2B5EF4-FFF2-40B4-BE49-F238E27FC236}">
                    <a16:creationId xmlns:a16="http://schemas.microsoft.com/office/drawing/2014/main" id="{C9676D5B-ABEE-295F-CC12-74CCEA81C4E7}"/>
                  </a:ext>
                </a:extLst>
              </p:cNvPr>
              <p:cNvSpPr txBox="1">
                <a:spLocks noRot="1" noChangeAspect="1" noMove="1" noResize="1" noEditPoints="1" noAdjustHandles="1" noChangeArrowheads="1" noChangeShapeType="1" noTextEdit="1"/>
              </p:cNvSpPr>
              <p:nvPr/>
            </p:nvSpPr>
            <p:spPr>
              <a:xfrm>
                <a:off x="6130812" y="4876533"/>
                <a:ext cx="5601726" cy="544252"/>
              </a:xfrm>
              <a:prstGeom prst="rect">
                <a:avLst/>
              </a:prstGeom>
              <a:blipFill>
                <a:blip r:embed="rId22"/>
                <a:stretch>
                  <a:fillRect b="-2247"/>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CF260CDC-BA8B-DED2-B21F-24D8C43F9FF7}"/>
              </a:ext>
            </a:extLst>
          </p:cNvPr>
          <p:cNvSpPr txBox="1"/>
          <p:nvPr/>
        </p:nvSpPr>
        <p:spPr>
          <a:xfrm>
            <a:off x="3988125" y="1467852"/>
            <a:ext cx="1256228"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と表わされる。</a:t>
            </a:r>
          </a:p>
        </p:txBody>
      </p:sp>
      <p:sp>
        <p:nvSpPr>
          <p:cNvPr id="35" name="テキスト ボックス 34">
            <a:extLst>
              <a:ext uri="{FF2B5EF4-FFF2-40B4-BE49-F238E27FC236}">
                <a16:creationId xmlns:a16="http://schemas.microsoft.com/office/drawing/2014/main" id="{93439831-CB57-E6FD-6BD4-F45B6E3CC14E}"/>
              </a:ext>
            </a:extLst>
          </p:cNvPr>
          <p:cNvSpPr txBox="1"/>
          <p:nvPr/>
        </p:nvSpPr>
        <p:spPr>
          <a:xfrm>
            <a:off x="3715286" y="2569992"/>
            <a:ext cx="900953"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＝残差</a:t>
            </a:r>
          </a:p>
        </p:txBody>
      </p:sp>
      <p:sp>
        <p:nvSpPr>
          <p:cNvPr id="40" name="テキスト ボックス 39">
            <a:extLst>
              <a:ext uri="{FF2B5EF4-FFF2-40B4-BE49-F238E27FC236}">
                <a16:creationId xmlns:a16="http://schemas.microsoft.com/office/drawing/2014/main" id="{355CE006-9D1A-4C32-388F-248BADB9C819}"/>
              </a:ext>
            </a:extLst>
          </p:cNvPr>
          <p:cNvSpPr txBox="1"/>
          <p:nvPr/>
        </p:nvSpPr>
        <p:spPr>
          <a:xfrm>
            <a:off x="6044754" y="1213908"/>
            <a:ext cx="2036928" cy="400110"/>
          </a:xfrm>
          <a:prstGeom prst="rect">
            <a:avLst/>
          </a:prstGeom>
          <a:noFill/>
        </p:spPr>
        <p:txBody>
          <a:bodyPr wrap="square">
            <a:spAutoFit/>
          </a:bodyPr>
          <a:lstStyle/>
          <a:p>
            <a:r>
              <a:rPr lang="ja-JP" altLang="en-US" sz="2000" b="1" dirty="0"/>
              <a:t>𝑎</a:t>
            </a:r>
            <a:r>
              <a:rPr lang="en-US" altLang="ja-JP" sz="2000" b="1" dirty="0"/>
              <a:t>,</a:t>
            </a:r>
            <a:r>
              <a:rPr lang="ja-JP" altLang="en-US" sz="2000" b="1" dirty="0"/>
              <a:t>𝑏</a:t>
            </a:r>
            <a:r>
              <a:rPr lang="en-US" altLang="ja-JP" sz="2000" b="1" dirty="0"/>
              <a:t>,</a:t>
            </a:r>
            <a:r>
              <a:rPr lang="ja-JP" altLang="en-US" sz="2000" b="1" dirty="0"/>
              <a:t>𝑐 </a:t>
            </a:r>
            <a:r>
              <a:rPr lang="ja-JP" altLang="en-US" b="1" dirty="0">
                <a:latin typeface="Meiryo UI" panose="020B0604030504040204" pitchFamily="50" charset="-128"/>
                <a:ea typeface="Meiryo UI" panose="020B0604030504040204" pitchFamily="50" charset="-128"/>
              </a:rPr>
              <a:t>の算出</a:t>
            </a:r>
            <a:endParaRPr lang="ja-JP" altLang="en-US"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3331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005F189-283B-D4C0-B45C-94B570849256}"/>
              </a:ext>
            </a:extLst>
          </p:cNvPr>
          <p:cNvSpPr>
            <a:spLocks noGrp="1"/>
          </p:cNvSpPr>
          <p:nvPr>
            <p:ph type="sldNum" sz="quarter" idx="12"/>
          </p:nvPr>
        </p:nvSpPr>
        <p:spPr/>
        <p:txBody>
          <a:bodyPr/>
          <a:lstStyle/>
          <a:p>
            <a:fld id="{2977F5E9-0479-47A0-9E51-109E0858BCF2}" type="slidenum">
              <a:rPr kumimoji="1" lang="ja-JP" altLang="en-US" smtClean="0"/>
              <a:t>11</a:t>
            </a:fld>
            <a:endParaRPr kumimoji="1" lang="ja-JP" altLang="en-US"/>
          </a:p>
        </p:txBody>
      </p:sp>
      <p:sp>
        <p:nvSpPr>
          <p:cNvPr id="3" name="テキスト プレースホルダー 2">
            <a:extLst>
              <a:ext uri="{FF2B5EF4-FFF2-40B4-BE49-F238E27FC236}">
                <a16:creationId xmlns:a16="http://schemas.microsoft.com/office/drawing/2014/main" id="{022F5004-34B0-0EE4-8E13-A21720480005}"/>
              </a:ext>
            </a:extLst>
          </p:cNvPr>
          <p:cNvSpPr>
            <a:spLocks noGrp="1"/>
          </p:cNvSpPr>
          <p:nvPr>
            <p:ph type="body" sz="quarter" idx="13"/>
          </p:nvPr>
        </p:nvSpPr>
        <p:spPr>
          <a:prstGeom prst="rect">
            <a:avLst/>
          </a:prstGeom>
        </p:spPr>
        <p:txBody>
          <a:bodyPr/>
          <a:lstStyle/>
          <a:p>
            <a:r>
              <a:rPr lang="ja-JP" altLang="en-US" dirty="0"/>
              <a:t>２ｰ２．教師あり学習</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8735101-0FD7-CCAA-1428-23078D37701A}"/>
                  </a:ext>
                </a:extLst>
              </p:cNvPr>
              <p:cNvSpPr txBox="1"/>
              <p:nvPr/>
            </p:nvSpPr>
            <p:spPr>
              <a:xfrm>
                <a:off x="494274" y="1746015"/>
                <a:ext cx="5601726" cy="544252"/>
              </a:xfrm>
              <a:prstGeom prst="rect">
                <a:avLst/>
              </a:prstGeom>
              <a:noFill/>
            </p:spPr>
            <p:txBody>
              <a:bodyPr wrap="none" lIns="0" tIns="0" rIns="0" bIns="0" rtlCol="0">
                <a:spAutoFit/>
              </a:bodyPr>
              <a:lstStyle/>
              <a:p>
                <a14:m>
                  <m:oMath xmlns:m="http://schemas.openxmlformats.org/officeDocument/2006/math">
                    <m:r>
                      <a:rPr lang="ja-JP" altLang="en-US" i="1" smtClean="0">
                        <a:solidFill>
                          <a:schemeClr val="tx1"/>
                        </a:solidFill>
                        <a:latin typeface="Cambria Math" panose="02040503050406030204" pitchFamily="18" charset="0"/>
                      </a:rPr>
                      <m:t>𝑄</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e>
                    </m:d>
                  </m:oMath>
                </a14:m>
                <a:r>
                  <a:rPr kumimoji="1" lang="ja-JP" altLang="en-US" dirty="0">
                    <a:solidFill>
                      <a:schemeClr val="tx1"/>
                    </a:solidFill>
                  </a:rPr>
                  <a:t>＝</a:t>
                </a:r>
                <a14:m>
                  <m:oMath xmlns:m="http://schemas.openxmlformats.org/officeDocument/2006/math">
                    <m:nary>
                      <m:naryPr>
                        <m:chr m:val="∑"/>
                        <m:limLoc m:val="undOvr"/>
                        <m:grow m:val="on"/>
                        <m:ctrlPr>
                          <a:rPr kumimoji="1" lang="ja-JP" altLang="en-US" i="1" smtClean="0">
                            <a:solidFill>
                              <a:schemeClr val="tx1"/>
                            </a:solidFill>
                            <a:latin typeface="Cambria Math" panose="02040503050406030204" pitchFamily="18" charset="0"/>
                          </a:rPr>
                        </m:ctrlPr>
                      </m:naryPr>
                      <m:sub>
                        <m:r>
                          <a:rPr kumimoji="1" lang="ja-JP" altLang="en-US" i="1" smtClean="0">
                            <a:solidFill>
                              <a:schemeClr val="tx1"/>
                            </a:solidFill>
                            <a:latin typeface="Cambria Math" panose="02040503050406030204" pitchFamily="18" charset="0"/>
                          </a:rPr>
                          <m:t>𝑖</m:t>
                        </m:r>
                        <m:r>
                          <a:rPr kumimoji="1" lang="ja-JP" altLang="en-US" i="0" smtClean="0">
                            <a:solidFill>
                              <a:schemeClr val="tx1"/>
                            </a:solidFill>
                            <a:latin typeface="Cambria Math" panose="02040503050406030204" pitchFamily="18" charset="0"/>
                          </a:rPr>
                          <m:t>=1</m:t>
                        </m:r>
                      </m:sub>
                      <m:sup>
                        <m:r>
                          <a:rPr kumimoji="1" lang="ja-JP" altLang="en-US" i="1" smtClean="0">
                            <a:solidFill>
                              <a:schemeClr val="tx1"/>
                            </a:solidFill>
                            <a:latin typeface="Cambria Math" panose="02040503050406030204" pitchFamily="18" charset="0"/>
                          </a:rPr>
                          <m:t>𝑛</m:t>
                        </m:r>
                      </m:sup>
                      <m:e>
                        <m:sSup>
                          <m:sSupPr>
                            <m:ctrlPr>
                              <a:rPr kumimoji="1" lang="ja-JP" altLang="en-US" i="1" smtClean="0">
                                <a:solidFill>
                                  <a:schemeClr val="tx1"/>
                                </a:solidFill>
                                <a:latin typeface="Cambria Math" panose="02040503050406030204" pitchFamily="18" charset="0"/>
                              </a:rPr>
                            </m:ctrlPr>
                          </m:sSupPr>
                          <m:e>
                            <m:d>
                              <m:dPr>
                                <m:ctrlPr>
                                  <a:rPr kumimoji="1" lang="ja-JP" altLang="en-US" i="1" smtClean="0">
                                    <a:solidFill>
                                      <a:schemeClr val="tx1"/>
                                    </a:solidFill>
                                    <a:latin typeface="Cambria Math" panose="02040503050406030204" pitchFamily="18" charset="0"/>
                                  </a:rPr>
                                </m:ctrlPr>
                              </m:dPr>
                              <m:e>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𝑦</m:t>
                                        </m:r>
                                      </m:e>
                                      <m:sub>
                                        <m:r>
                                          <a:rPr lang="ja-JP" altLang="en-US" i="1">
                                            <a:solidFill>
                                              <a:schemeClr val="tx1"/>
                                            </a:solidFill>
                                            <a:latin typeface="Cambria Math" panose="02040503050406030204" pitchFamily="18" charset="0"/>
                                          </a:rPr>
                                          <m:t>𝑖</m:t>
                                        </m:r>
                                      </m:sub>
                                    </m:sSub>
                                    <m:r>
                                      <a:rPr lang="ja-JP" altLang="en-US">
                                        <a:solidFill>
                                          <a:schemeClr val="tx1"/>
                                        </a:solidFill>
                                        <a:latin typeface="Cambria Math" panose="02040503050406030204" pitchFamily="18" charset="0"/>
                                      </a:rPr>
                                      <m:t>−</m:t>
                                    </m:r>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e>
                                </m:d>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en-US" altLang="ja-JP" i="1">
                                            <a:solidFill>
                                              <a:schemeClr val="tx1"/>
                                            </a:solidFill>
                                            <a:latin typeface="Cambria Math" panose="02040503050406030204" pitchFamily="18" charset="0"/>
                                          </a:rPr>
                                          <m:t>1</m:t>
                                        </m:r>
                                        <m:r>
                                          <a:rPr lang="ja-JP" altLang="en-US" i="1">
                                            <a:solidFill>
                                              <a:schemeClr val="tx1"/>
                                            </a:solidFill>
                                            <a:latin typeface="Cambria Math" panose="02040503050406030204" pitchFamily="18" charset="0"/>
                                          </a:rPr>
                                          <m:t>𝑖</m:t>
                                        </m:r>
                                      </m:sub>
                                    </m:sSub>
                                    <m:r>
                                      <a:rPr lang="en-US" altLang="ja-JP" b="0" i="1" smtClean="0">
                                        <a:solidFill>
                                          <a:schemeClr val="tx1"/>
                                        </a:solidFill>
                                        <a:latin typeface="Cambria Math" panose="02040503050406030204" pitchFamily="18" charset="0"/>
                                      </a:rPr>
                                      <m:t>−</m:t>
                                    </m:r>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𝑥</m:t>
                                            </m:r>
                                          </m:e>
                                        </m:acc>
                                      </m:e>
                                      <m:sub>
                                        <m:r>
                                          <a:rPr lang="en-US" altLang="ja-JP" i="1">
                                            <a:solidFill>
                                              <a:schemeClr val="tx1"/>
                                            </a:solidFill>
                                            <a:latin typeface="Cambria Math" panose="02040503050406030204" pitchFamily="18" charset="0"/>
                                          </a:rPr>
                                          <m:t>1</m:t>
                                        </m:r>
                                      </m:sub>
                                    </m:sSub>
                                  </m:e>
                                </m:d>
                                <m:r>
                                  <a:rPr lang="en-US" altLang="ja-JP" b="0" i="1" smtClean="0">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en-US" altLang="ja-JP" b="0" i="1" smtClean="0">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𝑖</m:t>
                                        </m:r>
                                      </m:sub>
                                    </m:sSub>
                                    <m:r>
                                      <a:rPr lang="en-US" altLang="ja-JP" i="1">
                                        <a:solidFill>
                                          <a:schemeClr val="tx1"/>
                                        </a:solidFill>
                                        <a:latin typeface="Cambria Math" panose="02040503050406030204" pitchFamily="18" charset="0"/>
                                      </a:rPr>
                                      <m:t>−</m:t>
                                    </m:r>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𝑥</m:t>
                                            </m:r>
                                          </m:e>
                                        </m:acc>
                                      </m:e>
                                      <m:sub>
                                        <m:r>
                                          <a:rPr lang="en-US" altLang="ja-JP" b="0" i="1" smtClean="0">
                                            <a:solidFill>
                                              <a:schemeClr val="tx1"/>
                                            </a:solidFill>
                                            <a:latin typeface="Cambria Math" panose="02040503050406030204" pitchFamily="18" charset="0"/>
                                          </a:rPr>
                                          <m:t>2</m:t>
                                        </m:r>
                                      </m:sub>
                                    </m:sSub>
                                  </m:e>
                                </m:d>
                              </m:e>
                            </m:d>
                          </m:e>
                          <m:sup>
                            <m:r>
                              <a:rPr kumimoji="1" lang="ja-JP" altLang="en-US" i="0" smtClean="0">
                                <a:solidFill>
                                  <a:schemeClr val="tx1"/>
                                </a:solidFill>
                                <a:latin typeface="Cambria Math" panose="02040503050406030204" pitchFamily="18" charset="0"/>
                              </a:rPr>
                              <m:t>2</m:t>
                            </m:r>
                          </m:sup>
                        </m:sSup>
                      </m:e>
                    </m:nary>
                  </m:oMath>
                </a14:m>
                <a:endParaRPr kumimoji="1" lang="ja-JP" altLang="en-US" dirty="0">
                  <a:solidFill>
                    <a:schemeClr val="tx1"/>
                  </a:solidFill>
                </a:endParaRPr>
              </a:p>
            </p:txBody>
          </p:sp>
        </mc:Choice>
        <mc:Fallback xmlns="">
          <p:sp>
            <p:nvSpPr>
              <p:cNvPr id="4" name="テキスト ボックス 3">
                <a:extLst>
                  <a:ext uri="{FF2B5EF4-FFF2-40B4-BE49-F238E27FC236}">
                    <a16:creationId xmlns:a16="http://schemas.microsoft.com/office/drawing/2014/main" id="{F8735101-0FD7-CCAA-1428-23078D37701A}"/>
                  </a:ext>
                </a:extLst>
              </p:cNvPr>
              <p:cNvSpPr txBox="1">
                <a:spLocks noRot="1" noChangeAspect="1" noMove="1" noResize="1" noEditPoints="1" noAdjustHandles="1" noChangeArrowheads="1" noChangeShapeType="1" noTextEdit="1"/>
              </p:cNvSpPr>
              <p:nvPr/>
            </p:nvSpPr>
            <p:spPr>
              <a:xfrm>
                <a:off x="494274" y="1746015"/>
                <a:ext cx="5601726" cy="544252"/>
              </a:xfrm>
              <a:prstGeom prst="rect">
                <a:avLst/>
              </a:prstGeom>
              <a:blipFill>
                <a:blip r:embed="rId3"/>
                <a:stretch>
                  <a:fillRect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2B5BC78-61DA-D7A4-3ADE-E0701B09AD46}"/>
                  </a:ext>
                </a:extLst>
              </p:cNvPr>
              <p:cNvSpPr txBox="1"/>
              <p:nvPr/>
            </p:nvSpPr>
            <p:spPr>
              <a:xfrm>
                <a:off x="437030" y="2530251"/>
                <a:ext cx="5130052" cy="391261"/>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この式を展開して、下記の分散</a:t>
                </a:r>
                <a14:m>
                  <m:oMath xmlns:m="http://schemas.openxmlformats.org/officeDocument/2006/math">
                    <m:sSub>
                      <m:sSubPr>
                        <m:ctrlPr>
                          <a:rPr lang="ja-JP" altLang="en-US" i="1" smtClean="0">
                            <a:solidFill>
                              <a:srgbClr val="836967"/>
                            </a:solidFill>
                            <a:latin typeface="Cambria Math" panose="02040503050406030204" pitchFamily="18" charset="0"/>
                          </a:rPr>
                        </m:ctrlPr>
                      </m:sSubPr>
                      <m:e>
                        <m:r>
                          <m:rPr>
                            <m:sty m:val="p"/>
                          </m:rPr>
                          <a:rPr lang="en-US" altLang="ja-JP" i="1">
                            <a:solidFill>
                              <a:srgbClr val="836967"/>
                            </a:solidFill>
                            <a:latin typeface="Cambria Math" panose="02040503050406030204" pitchFamily="18" charset="0"/>
                          </a:rPr>
                          <m:t>S</m:t>
                        </m:r>
                      </m:e>
                      <m:sub>
                        <m:r>
                          <a:rPr lang="ja-JP" altLang="en-US" i="1">
                            <a:latin typeface="Cambria Math" panose="02040503050406030204" pitchFamily="18" charset="0"/>
                          </a:rPr>
                          <m:t>𝑥𝑦</m:t>
                        </m:r>
                      </m:sub>
                    </m:sSub>
                    <m:r>
                      <a:rPr lang="ja-JP" altLang="en-US" i="1">
                        <a:latin typeface="Cambria Math" panose="02040503050406030204" pitchFamily="18" charset="0"/>
                      </a:rPr>
                      <m:t> </m:t>
                    </m:r>
                  </m:oMath>
                </a14:m>
                <a:r>
                  <a:rPr kumimoji="1" lang="ja-JP" altLang="en-US" sz="1600" dirty="0">
                    <a:latin typeface="Meiryo UI" panose="020B0604030504040204" pitchFamily="50" charset="-128"/>
                    <a:ea typeface="Meiryo UI" panose="020B0604030504040204" pitchFamily="50" charset="-128"/>
                  </a:rPr>
                  <a:t>の式を使って表すと</a:t>
                </a:r>
                <a:endParaRPr kumimoji="1" lang="ja-JP" altLang="en-US" dirty="0">
                  <a:latin typeface="Meiryo UI" panose="020B0604030504040204" pitchFamily="50" charset="-128"/>
                  <a:ea typeface="Meiryo UI" panose="020B0604030504040204" pitchFamily="50" charset="-128"/>
                </a:endParaRPr>
              </a:p>
            </p:txBody>
          </p:sp>
        </mc:Choice>
        <mc:Fallback xmlns="">
          <p:sp>
            <p:nvSpPr>
              <p:cNvPr id="5" name="テキスト ボックス 4">
                <a:extLst>
                  <a:ext uri="{FF2B5EF4-FFF2-40B4-BE49-F238E27FC236}">
                    <a16:creationId xmlns:a16="http://schemas.microsoft.com/office/drawing/2014/main" id="{A2B5BC78-61DA-D7A4-3ADE-E0701B09AD46}"/>
                  </a:ext>
                </a:extLst>
              </p:cNvPr>
              <p:cNvSpPr txBox="1">
                <a:spLocks noRot="1" noChangeAspect="1" noMove="1" noResize="1" noEditPoints="1" noAdjustHandles="1" noChangeArrowheads="1" noChangeShapeType="1" noTextEdit="1"/>
              </p:cNvSpPr>
              <p:nvPr/>
            </p:nvSpPr>
            <p:spPr>
              <a:xfrm>
                <a:off x="437030" y="2530251"/>
                <a:ext cx="5130052" cy="391261"/>
              </a:xfrm>
              <a:prstGeom prst="rect">
                <a:avLst/>
              </a:prstGeom>
              <a:blipFill>
                <a:blip r:embed="rId4"/>
                <a:stretch>
                  <a:fillRect l="-713" b="-109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8291EF81-F442-5AD3-9EAA-1C21E6FB6AF1}"/>
                  </a:ext>
                </a:extLst>
              </p:cNvPr>
              <p:cNvSpPr txBox="1"/>
              <p:nvPr/>
            </p:nvSpPr>
            <p:spPr>
              <a:xfrm>
                <a:off x="866768" y="2935353"/>
                <a:ext cx="287226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ja-JP" altLang="en-US" i="1" smtClean="0">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i="1">
                              <a:solidFill>
                                <a:schemeClr val="tx1"/>
                              </a:solidFill>
                              <a:latin typeface="Cambria Math" panose="02040503050406030204" pitchFamily="18" charset="0"/>
                            </a:rPr>
                            <m:t>𝑥𝑦</m:t>
                          </m:r>
                        </m:sub>
                      </m:sSub>
                      <m:r>
                        <a:rPr kumimoji="1" lang="ja-JP" altLang="en-US" i="0">
                          <a:solidFill>
                            <a:schemeClr val="tx1"/>
                          </a:solidFill>
                          <a:latin typeface="Cambria Math" panose="02040503050406030204" pitchFamily="18" charset="0"/>
                        </a:rPr>
                        <m:t>=</m:t>
                      </m:r>
                      <m:f>
                        <m:fPr>
                          <m:ctrlPr>
                            <a:rPr kumimoji="1" lang="ja-JP" altLang="en-US" i="1">
                              <a:solidFill>
                                <a:schemeClr val="tx1"/>
                              </a:solidFill>
                              <a:latin typeface="Cambria Math" panose="02040503050406030204" pitchFamily="18" charset="0"/>
                            </a:rPr>
                          </m:ctrlPr>
                        </m:fPr>
                        <m:num>
                          <m:r>
                            <a:rPr kumimoji="1" lang="ja-JP" altLang="en-US" i="0">
                              <a:solidFill>
                                <a:schemeClr val="tx1"/>
                              </a:solidFill>
                              <a:latin typeface="Cambria Math" panose="02040503050406030204" pitchFamily="18" charset="0"/>
                            </a:rPr>
                            <m:t>1</m:t>
                          </m:r>
                        </m:num>
                        <m:den>
                          <m:r>
                            <a:rPr kumimoji="1" lang="ja-JP" altLang="en-US" i="1">
                              <a:solidFill>
                                <a:schemeClr val="tx1"/>
                              </a:solidFill>
                              <a:latin typeface="Cambria Math" panose="02040503050406030204" pitchFamily="18" charset="0"/>
                            </a:rPr>
                            <m:t>𝑛</m:t>
                          </m:r>
                        </m:den>
                      </m:f>
                      <m:nary>
                        <m:naryPr>
                          <m:chr m:val="∑"/>
                          <m:limLoc m:val="undOvr"/>
                          <m:grow m:val="on"/>
                          <m:ctrlPr>
                            <a:rPr kumimoji="1" lang="ja-JP" altLang="en-US" i="1">
                              <a:solidFill>
                                <a:schemeClr val="tx1"/>
                              </a:solidFill>
                              <a:latin typeface="Cambria Math" panose="02040503050406030204" pitchFamily="18" charset="0"/>
                            </a:rPr>
                          </m:ctrlPr>
                        </m:naryPr>
                        <m:sub>
                          <m:r>
                            <a:rPr kumimoji="1" lang="ja-JP" altLang="en-US" i="1">
                              <a:solidFill>
                                <a:schemeClr val="tx1"/>
                              </a:solidFill>
                              <a:latin typeface="Cambria Math" panose="02040503050406030204" pitchFamily="18" charset="0"/>
                            </a:rPr>
                            <m:t>𝑖</m:t>
                          </m:r>
                          <m:r>
                            <a:rPr kumimoji="1" lang="ja-JP" altLang="en-US" i="0">
                              <a:solidFill>
                                <a:schemeClr val="tx1"/>
                              </a:solidFill>
                              <a:latin typeface="Cambria Math" panose="02040503050406030204" pitchFamily="18" charset="0"/>
                            </a:rPr>
                            <m:t>=1</m:t>
                          </m:r>
                        </m:sub>
                        <m:sup>
                          <m:r>
                            <a:rPr kumimoji="1" lang="ja-JP" altLang="en-US" i="1">
                              <a:solidFill>
                                <a:schemeClr val="tx1"/>
                              </a:solidFill>
                              <a:latin typeface="Cambria Math" panose="02040503050406030204" pitchFamily="18" charset="0"/>
                            </a:rPr>
                            <m:t>𝑛</m:t>
                          </m:r>
                        </m:sup>
                        <m:e>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ja-JP" altLang="en-US" i="1">
                                      <a:solidFill>
                                        <a:schemeClr val="tx1"/>
                                      </a:solidFill>
                                      <a:latin typeface="Cambria Math" panose="02040503050406030204" pitchFamily="18" charset="0"/>
                                    </a:rPr>
                                    <m:t>𝑖</m:t>
                                  </m:r>
                                </m:sub>
                              </m:sSub>
                              <m:r>
                                <a:rPr lang="ja-JP" altLang="en-US">
                                  <a:solidFill>
                                    <a:schemeClr val="tx1"/>
                                  </a:solidFill>
                                  <a:latin typeface="Cambria Math" panose="02040503050406030204" pitchFamily="18" charset="0"/>
                                </a:rPr>
                                <m:t>−</m:t>
                              </m:r>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𝑥</m:t>
                                  </m:r>
                                </m:e>
                              </m:acc>
                            </m:e>
                          </m:d>
                          <m:d>
                            <m:dPr>
                              <m:ctrlPr>
                                <a:rPr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𝑦</m:t>
                                  </m:r>
                                </m:e>
                                <m:sub>
                                  <m:r>
                                    <a:rPr lang="ja-JP" altLang="en-US" i="1">
                                      <a:solidFill>
                                        <a:schemeClr val="tx1"/>
                                      </a:solidFill>
                                      <a:latin typeface="Cambria Math" panose="02040503050406030204" pitchFamily="18" charset="0"/>
                                    </a:rPr>
                                    <m:t>𝑖</m:t>
                                  </m:r>
                                </m:sub>
                              </m:sSub>
                              <m:r>
                                <a:rPr lang="ja-JP" altLang="en-US">
                                  <a:solidFill>
                                    <a:schemeClr val="tx1"/>
                                  </a:solidFill>
                                  <a:latin typeface="Cambria Math" panose="02040503050406030204" pitchFamily="18" charset="0"/>
                                </a:rPr>
                                <m:t>−</m:t>
                              </m:r>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e>
                          </m:d>
                        </m:e>
                      </m:nary>
                    </m:oMath>
                  </m:oMathPara>
                </a14:m>
                <a:endParaRPr kumimoji="1" lang="ja-JP" altLang="en-US" dirty="0">
                  <a:solidFill>
                    <a:schemeClr val="tx1"/>
                  </a:solidFill>
                </a:endParaRPr>
              </a:p>
            </p:txBody>
          </p:sp>
        </mc:Choice>
        <mc:Fallback xmlns="">
          <p:sp>
            <p:nvSpPr>
              <p:cNvPr id="7" name="テキスト ボックス 6">
                <a:extLst>
                  <a:ext uri="{FF2B5EF4-FFF2-40B4-BE49-F238E27FC236}">
                    <a16:creationId xmlns:a16="http://schemas.microsoft.com/office/drawing/2014/main" id="{8291EF81-F442-5AD3-9EAA-1C21E6FB6AF1}"/>
                  </a:ext>
                </a:extLst>
              </p:cNvPr>
              <p:cNvSpPr txBox="1">
                <a:spLocks noRot="1" noChangeAspect="1" noMove="1" noResize="1" noEditPoints="1" noAdjustHandles="1" noChangeArrowheads="1" noChangeShapeType="1" noTextEdit="1"/>
              </p:cNvSpPr>
              <p:nvPr/>
            </p:nvSpPr>
            <p:spPr>
              <a:xfrm>
                <a:off x="866768" y="2935353"/>
                <a:ext cx="2872261" cy="75623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42B5E50-A586-A114-AAA3-CA114C5B0C69}"/>
                  </a:ext>
                </a:extLst>
              </p:cNvPr>
              <p:cNvSpPr txBox="1"/>
              <p:nvPr/>
            </p:nvSpPr>
            <p:spPr>
              <a:xfrm>
                <a:off x="437029" y="3812242"/>
                <a:ext cx="8747311" cy="466731"/>
              </a:xfrm>
              <a:prstGeom prst="rect">
                <a:avLst/>
              </a:prstGeom>
              <a:noFill/>
            </p:spPr>
            <p:txBody>
              <a:bodyPr wrap="square">
                <a:spAutoFit/>
              </a:bodyPr>
              <a:lstStyle/>
              <a:p>
                <a14:m>
                  <m:oMath xmlns:m="http://schemas.openxmlformats.org/officeDocument/2006/math">
                    <m:r>
                      <a:rPr lang="ja-JP" altLang="en-US" i="1" smtClean="0">
                        <a:solidFill>
                          <a:schemeClr val="tx1"/>
                        </a:solidFill>
                        <a:latin typeface="Cambria Math" panose="02040503050406030204" pitchFamily="18" charset="0"/>
                      </a:rPr>
                      <m:t>𝑄</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e>
                    </m:d>
                  </m:oMath>
                </a14:m>
                <a:r>
                  <a:rPr kumimoji="1" lang="ja-JP" altLang="en-US" dirty="0">
                    <a:solidFill>
                      <a:schemeClr val="tx1"/>
                    </a:solidFill>
                  </a:rPr>
                  <a:t>＝</a:t>
                </a:r>
                <a:r>
                  <a:rPr lang="ja-JP" altLang="en-US" dirty="0">
                    <a:solidFill>
                      <a:schemeClr val="tx1"/>
                    </a:solidFill>
                  </a:rPr>
                  <a:t> </a:t>
                </a:r>
                <a14:m>
                  <m:oMath xmlns:m="http://schemas.openxmlformats.org/officeDocument/2006/math">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i="1">
                            <a:solidFill>
                              <a:schemeClr val="tx1"/>
                            </a:solidFill>
                            <a:latin typeface="Cambria Math" panose="02040503050406030204" pitchFamily="18" charset="0"/>
                          </a:rPr>
                          <m:t>𝑦𝑦</m:t>
                        </m:r>
                      </m:sub>
                    </m:sSub>
                    <m:r>
                      <a:rPr lang="ja-JP" altLang="en-US">
                        <a:solidFill>
                          <a:schemeClr val="tx1"/>
                        </a:solidFill>
                        <a:latin typeface="Cambria Math" panose="02040503050406030204" pitchFamily="18" charset="0"/>
                      </a:rPr>
                      <m:t>−</m:t>
                    </m:r>
                    <m:sSup>
                      <m:sSupPr>
                        <m:ctrlPr>
                          <a:rPr lang="ja-JP" altLang="en-US" i="1">
                            <a:solidFill>
                              <a:schemeClr val="tx1"/>
                            </a:solidFill>
                            <a:latin typeface="Cambria Math" panose="02040503050406030204" pitchFamily="18" charset="0"/>
                          </a:rPr>
                        </m:ctrlPr>
                      </m:sSupPr>
                      <m:e>
                        <m:r>
                          <a:rPr lang="ja-JP" altLang="en-US" i="1">
                            <a:solidFill>
                              <a:schemeClr val="tx1"/>
                            </a:solidFill>
                            <a:latin typeface="Cambria Math" panose="02040503050406030204" pitchFamily="18" charset="0"/>
                          </a:rPr>
                          <m:t>𝑏</m:t>
                        </m:r>
                      </m:e>
                      <m:sup>
                        <m:r>
                          <a:rPr lang="ja-JP" altLang="en-US">
                            <a:solidFill>
                              <a:schemeClr val="tx1"/>
                            </a:solidFill>
                            <a:latin typeface="Cambria Math" panose="02040503050406030204" pitchFamily="18" charset="0"/>
                          </a:rPr>
                          <m:t>2</m:t>
                        </m:r>
                      </m:sup>
                    </m:sSup>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1</m:t>
                        </m:r>
                        <m:r>
                          <a:rPr lang="en-US" altLang="ja-JP" i="1">
                            <a:solidFill>
                              <a:schemeClr val="tx1"/>
                            </a:solidFill>
                            <a:latin typeface="Cambria Math" panose="02040503050406030204" pitchFamily="18" charset="0"/>
                          </a:rPr>
                          <m:t>1</m:t>
                        </m:r>
                      </m:sub>
                    </m:sSub>
                    <m:r>
                      <a:rPr lang="ja-JP" altLang="en-US">
                        <a:solidFill>
                          <a:schemeClr val="tx1"/>
                        </a:solidFill>
                        <a:latin typeface="Cambria Math" panose="02040503050406030204" pitchFamily="18" charset="0"/>
                      </a:rPr>
                      <m:t>+</m:t>
                    </m:r>
                    <m:sSup>
                      <m:sSupPr>
                        <m:ctrlPr>
                          <a:rPr lang="ja-JP" altLang="en-US" i="1">
                            <a:solidFill>
                              <a:schemeClr val="tx1"/>
                            </a:solidFill>
                            <a:latin typeface="Cambria Math" panose="02040503050406030204" pitchFamily="18" charset="0"/>
                          </a:rPr>
                        </m:ctrlPr>
                      </m:sSupPr>
                      <m:e>
                        <m:r>
                          <a:rPr lang="ja-JP" altLang="en-US" i="1">
                            <a:solidFill>
                              <a:schemeClr val="tx1"/>
                            </a:solidFill>
                            <a:latin typeface="Cambria Math" panose="02040503050406030204" pitchFamily="18" charset="0"/>
                          </a:rPr>
                          <m:t>𝑐</m:t>
                        </m:r>
                      </m:e>
                      <m:sup>
                        <m:r>
                          <a:rPr lang="ja-JP" altLang="en-US">
                            <a:solidFill>
                              <a:schemeClr val="tx1"/>
                            </a:solidFill>
                            <a:latin typeface="Cambria Math" panose="02040503050406030204" pitchFamily="18" charset="0"/>
                          </a:rPr>
                          <m:t>2</m:t>
                        </m:r>
                      </m:sup>
                    </m:sSup>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22</m:t>
                        </m:r>
                      </m:sub>
                    </m:sSub>
                  </m:oMath>
                </a14:m>
                <a:r>
                  <a:rPr lang="ja-JP" altLang="en-US" dirty="0">
                    <a:solidFill>
                      <a:schemeClr val="tx1"/>
                    </a:solidFill>
                  </a:rPr>
                  <a:t> </a:t>
                </a:r>
                <a14:m>
                  <m:oMath xmlns:m="http://schemas.openxmlformats.org/officeDocument/2006/math">
                    <m:r>
                      <a:rPr lang="ja-JP" altLang="en-US">
                        <a:solidFill>
                          <a:schemeClr val="tx1"/>
                        </a:solidFill>
                        <a:latin typeface="Cambria Math" panose="02040503050406030204" pitchFamily="18" charset="0"/>
                      </a:rPr>
                      <m:t>+</m:t>
                    </m:r>
                    <m:r>
                      <a:rPr lang="ja-JP" altLang="en-US" b="0" i="1" smtClean="0">
                        <a:solidFill>
                          <a:schemeClr val="tx1"/>
                        </a:solidFill>
                        <a:latin typeface="Cambria Math" panose="02040503050406030204" pitchFamily="18" charset="0"/>
                      </a:rPr>
                      <m:t>𝑛</m:t>
                    </m:r>
                    <m:sSup>
                      <m:sSupPr>
                        <m:ctrlPr>
                          <a:rPr lang="ja-JP" altLang="en-US" i="1">
                            <a:solidFill>
                              <a:schemeClr val="tx1"/>
                            </a:solidFill>
                            <a:latin typeface="Cambria Math" panose="02040503050406030204" pitchFamily="18" charset="0"/>
                          </a:rPr>
                        </m:ctrlPr>
                      </m:sSupPr>
                      <m:e>
                        <m:d>
                          <m:dPr>
                            <m:ctrlPr>
                              <a:rPr lang="ja-JP" altLang="en-US" i="1">
                                <a:solidFill>
                                  <a:schemeClr val="tx1"/>
                                </a:solidFill>
                                <a:latin typeface="Cambria Math" panose="02040503050406030204" pitchFamily="18" charset="0"/>
                              </a:rPr>
                            </m:ctrlPr>
                          </m:dPr>
                          <m:e>
                            <m:acc>
                              <m:accPr>
                                <m:chr m:val="̅"/>
                                <m:ctrlPr>
                                  <a:rPr lang="ja-JP" altLang="en-US" i="1">
                                    <a:solidFill>
                                      <a:schemeClr val="tx1"/>
                                    </a:solidFill>
                                    <a:latin typeface="Cambria Math" panose="02040503050406030204" pitchFamily="18" charset="0"/>
                                  </a:rPr>
                                </m:ctrlPr>
                              </m:accPr>
                              <m:e>
                                <m:r>
                                  <a:rPr lang="ja-JP" altLang="en-US" b="0" i="1">
                                    <a:solidFill>
                                      <a:schemeClr val="tx1"/>
                                    </a:solidFill>
                                    <a:latin typeface="Cambria Math" panose="02040503050406030204" pitchFamily="18" charset="0"/>
                                  </a:rPr>
                                  <m:t>𝑦</m:t>
                                </m:r>
                              </m:e>
                            </m:acc>
                            <m:r>
                              <a:rPr lang="ja-JP" altLang="en-US" b="0">
                                <a:solidFill>
                                  <a:schemeClr val="tx1"/>
                                </a:solidFill>
                                <a:latin typeface="Cambria Math" panose="02040503050406030204" pitchFamily="18" charset="0"/>
                              </a:rPr>
                              <m:t>−</m:t>
                            </m:r>
                            <m:d>
                              <m:dPr>
                                <m:ctrlPr>
                                  <a:rPr lang="ja-JP" altLang="en-US" i="1">
                                    <a:solidFill>
                                      <a:schemeClr val="tx1"/>
                                    </a:solidFill>
                                    <a:latin typeface="Cambria Math" panose="02040503050406030204" pitchFamily="18" charset="0"/>
                                  </a:rPr>
                                </m:ctrlPr>
                              </m:dPr>
                              <m:e>
                                <m:r>
                                  <a:rPr lang="ja-JP" altLang="en-US" b="0" i="1">
                                    <a:solidFill>
                                      <a:schemeClr val="tx1"/>
                                    </a:solidFill>
                                    <a:latin typeface="Cambria Math" panose="02040503050406030204" pitchFamily="18" charset="0"/>
                                  </a:rPr>
                                  <m:t>𝑎</m:t>
                                </m:r>
                                <m:r>
                                  <a:rPr lang="ja-JP" altLang="en-US" b="0">
                                    <a:solidFill>
                                      <a:schemeClr val="tx1"/>
                                    </a:solidFill>
                                    <a:latin typeface="Cambria Math" panose="02040503050406030204" pitchFamily="18" charset="0"/>
                                  </a:rPr>
                                  <m:t>+</m:t>
                                </m:r>
                                <m:r>
                                  <a:rPr lang="ja-JP" altLang="en-US" b="0" i="1">
                                    <a:solidFill>
                                      <a:schemeClr val="tx1"/>
                                    </a:solidFill>
                                    <a:latin typeface="Cambria Math" panose="02040503050406030204" pitchFamily="18" charset="0"/>
                                  </a:rPr>
                                  <m:t>𝑏</m:t>
                                </m:r>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b="0" i="1">
                                            <a:solidFill>
                                              <a:schemeClr val="tx1"/>
                                            </a:solidFill>
                                            <a:latin typeface="Cambria Math" panose="02040503050406030204" pitchFamily="18" charset="0"/>
                                          </a:rPr>
                                          <m:t>𝑥</m:t>
                                        </m:r>
                                      </m:e>
                                    </m:acc>
                                  </m:e>
                                  <m:sub>
                                    <m:r>
                                      <a:rPr lang="en-US" altLang="ja-JP" b="0" i="1">
                                        <a:solidFill>
                                          <a:schemeClr val="tx1"/>
                                        </a:solidFill>
                                        <a:latin typeface="Cambria Math" panose="02040503050406030204" pitchFamily="18" charset="0"/>
                                      </a:rPr>
                                      <m:t>1</m:t>
                                    </m:r>
                                  </m:sub>
                                </m:sSub>
                                <m:r>
                                  <a:rPr lang="ja-JP" altLang="en-US" b="0">
                                    <a:solidFill>
                                      <a:schemeClr val="tx1"/>
                                    </a:solidFill>
                                    <a:latin typeface="Cambria Math" panose="02040503050406030204" pitchFamily="18" charset="0"/>
                                  </a:rPr>
                                  <m:t>+</m:t>
                                </m:r>
                                <m:r>
                                  <a:rPr lang="ja-JP" altLang="en-US" b="0" i="1">
                                    <a:solidFill>
                                      <a:schemeClr val="tx1"/>
                                    </a:solidFill>
                                    <a:latin typeface="Cambria Math" panose="02040503050406030204" pitchFamily="18" charset="0"/>
                                  </a:rPr>
                                  <m:t>𝑐</m:t>
                                </m:r>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b="0" i="1">
                                            <a:solidFill>
                                              <a:schemeClr val="tx1"/>
                                            </a:solidFill>
                                            <a:latin typeface="Cambria Math" panose="02040503050406030204" pitchFamily="18" charset="0"/>
                                          </a:rPr>
                                          <m:t>𝑥</m:t>
                                        </m:r>
                                      </m:e>
                                    </m:acc>
                                  </m:e>
                                  <m:sub>
                                    <m:r>
                                      <a:rPr lang="en-US" altLang="ja-JP" b="0" i="1">
                                        <a:solidFill>
                                          <a:schemeClr val="tx1"/>
                                        </a:solidFill>
                                        <a:latin typeface="Cambria Math" panose="02040503050406030204" pitchFamily="18" charset="0"/>
                                      </a:rPr>
                                      <m:t>2</m:t>
                                    </m:r>
                                  </m:sub>
                                </m:sSub>
                              </m:e>
                            </m:d>
                          </m:e>
                        </m:d>
                      </m:e>
                      <m:sup>
                        <m:r>
                          <a:rPr lang="ja-JP" altLang="en-US" b="0" i="1">
                            <a:solidFill>
                              <a:schemeClr val="tx1"/>
                            </a:solidFill>
                            <a:latin typeface="Cambria Math" panose="02040503050406030204" pitchFamily="18" charset="0"/>
                          </a:rPr>
                          <m:t>2</m:t>
                        </m:r>
                      </m:sup>
                    </m:sSup>
                  </m:oMath>
                </a14:m>
                <a:r>
                  <a:rPr lang="ja-JP" altLang="en-US" dirty="0">
                    <a:solidFill>
                      <a:schemeClr val="tx1"/>
                    </a:solidFill>
                  </a:rPr>
                  <a:t> </a:t>
                </a:r>
                <a14:m>
                  <m:oMath xmlns:m="http://schemas.openxmlformats.org/officeDocument/2006/math">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𝑏</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en-US" altLang="ja-JP" i="1">
                            <a:solidFill>
                              <a:schemeClr val="tx1"/>
                            </a:solidFill>
                            <a:latin typeface="Cambria Math" panose="02040503050406030204" pitchFamily="18" charset="0"/>
                          </a:rPr>
                          <m:t>1</m:t>
                        </m:r>
                        <m:r>
                          <a:rPr lang="ja-JP" altLang="en-US" i="1">
                            <a:solidFill>
                              <a:schemeClr val="tx1"/>
                            </a:solidFill>
                            <a:latin typeface="Cambria Math" panose="02040503050406030204" pitchFamily="18" charset="0"/>
                          </a:rPr>
                          <m:t>𝑦</m:t>
                        </m:r>
                      </m:sub>
                    </m:s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𝑐</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𝑦</m:t>
                        </m:r>
                      </m:sub>
                    </m:s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𝑏𝑐</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12</m:t>
                        </m:r>
                      </m:sub>
                    </m:sSub>
                  </m:oMath>
                </a14:m>
                <a:endParaRPr lang="ja-JP" altLang="en-US" dirty="0">
                  <a:solidFill>
                    <a:schemeClr val="tx1"/>
                  </a:solidFill>
                </a:endParaRPr>
              </a:p>
            </p:txBody>
          </p:sp>
        </mc:Choice>
        <mc:Fallback xmlns="">
          <p:sp>
            <p:nvSpPr>
              <p:cNvPr id="14" name="テキスト ボックス 13">
                <a:extLst>
                  <a:ext uri="{FF2B5EF4-FFF2-40B4-BE49-F238E27FC236}">
                    <a16:creationId xmlns:a16="http://schemas.microsoft.com/office/drawing/2014/main" id="{042B5E50-A586-A114-AAA3-CA114C5B0C69}"/>
                  </a:ext>
                </a:extLst>
              </p:cNvPr>
              <p:cNvSpPr txBox="1">
                <a:spLocks noRot="1" noChangeAspect="1" noMove="1" noResize="1" noEditPoints="1" noAdjustHandles="1" noChangeArrowheads="1" noChangeShapeType="1" noTextEdit="1"/>
              </p:cNvSpPr>
              <p:nvPr/>
            </p:nvSpPr>
            <p:spPr>
              <a:xfrm>
                <a:off x="437029" y="3812242"/>
                <a:ext cx="8747311" cy="466731"/>
              </a:xfrm>
              <a:prstGeom prst="rect">
                <a:avLst/>
              </a:prstGeom>
              <a:blipFill>
                <a:blip r:embed="rId6"/>
                <a:stretch>
                  <a:fillRect l="-139" b="-155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23F0C77-D7F0-84D5-A0C1-4DC0D96EF4B2}"/>
                  </a:ext>
                </a:extLst>
              </p:cNvPr>
              <p:cNvSpPr txBox="1"/>
              <p:nvPr/>
            </p:nvSpPr>
            <p:spPr>
              <a:xfrm>
                <a:off x="437029" y="4392576"/>
                <a:ext cx="10986247" cy="646331"/>
              </a:xfrm>
              <a:prstGeom prst="rect">
                <a:avLst/>
              </a:prstGeom>
              <a:noFill/>
            </p:spPr>
            <p:txBody>
              <a:bodyPr wrap="square" rtlCol="0">
                <a:spAutoFit/>
              </a:bodyPr>
              <a:lstStyle/>
              <a:p>
                <a:r>
                  <a:rPr kumimoji="1" lang="ja-JP" altLang="en-US" sz="1600" dirty="0">
                    <a:solidFill>
                      <a:schemeClr val="tx1"/>
                    </a:solidFill>
                    <a:latin typeface="Meiryo UI" panose="020B0604030504040204" pitchFamily="50" charset="-128"/>
                    <a:ea typeface="Meiryo UI" panose="020B0604030504040204" pitchFamily="50" charset="-128"/>
                  </a:rPr>
                  <a:t>これが最小となるとすると </a:t>
                </a:r>
                <a14:m>
                  <m:oMath xmlns:m="http://schemas.openxmlformats.org/officeDocument/2006/math">
                    <m:acc>
                      <m:accPr>
                        <m:chr m:val="̅"/>
                        <m:ctrlPr>
                          <a:rPr lang="ja-JP" altLang="en-US" i="1" smtClean="0">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r>
                      <a:rPr lang="ja-JP" altLang="en-US">
                        <a:solidFill>
                          <a:schemeClr val="tx1"/>
                        </a:solidFill>
                        <a:latin typeface="Cambria Math" panose="02040503050406030204" pitchFamily="18" charset="0"/>
                      </a:rPr>
                      <m:t>−</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𝑥</m:t>
                                </m:r>
                              </m:e>
                            </m:acc>
                          </m:e>
                          <m:sub>
                            <m:r>
                              <a:rPr lang="en-US" altLang="ja-JP" i="1">
                                <a:solidFill>
                                  <a:schemeClr val="tx1"/>
                                </a:solidFill>
                                <a:latin typeface="Cambria Math" panose="02040503050406030204" pitchFamily="18" charset="0"/>
                              </a:rPr>
                              <m:t>1</m:t>
                            </m:r>
                          </m:sub>
                        </m:sSub>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𝑥</m:t>
                                </m:r>
                              </m:e>
                            </m:acc>
                          </m:e>
                          <m:sub>
                            <m:r>
                              <a:rPr lang="en-US" altLang="ja-JP" i="1">
                                <a:solidFill>
                                  <a:schemeClr val="tx1"/>
                                </a:solidFill>
                                <a:latin typeface="Cambria Math" panose="02040503050406030204" pitchFamily="18" charset="0"/>
                              </a:rPr>
                              <m:t>2</m:t>
                            </m:r>
                          </m:sub>
                        </m:sSub>
                      </m:e>
                    </m:d>
                  </m:oMath>
                </a14:m>
                <a:r>
                  <a:rPr kumimoji="1" lang="ja-JP" altLang="en-US" dirty="0">
                    <a:solidFill>
                      <a:schemeClr val="tx1"/>
                    </a:solidFill>
                  </a:rPr>
                  <a:t>＝</a:t>
                </a:r>
                <a:r>
                  <a:rPr kumimoji="1" lang="en-US" altLang="ja-JP" dirty="0">
                    <a:solidFill>
                      <a:schemeClr val="tx1"/>
                    </a:solidFill>
                  </a:rPr>
                  <a:t>0 </a:t>
                </a:r>
                <a:r>
                  <a:rPr lang="ja-JP" altLang="en-US" sz="1600" dirty="0">
                    <a:solidFill>
                      <a:schemeClr val="tx1"/>
                    </a:solidFill>
                    <a:latin typeface="Meiryo UI" panose="020B0604030504040204" pitchFamily="50" charset="-128"/>
                    <a:ea typeface="Meiryo UI" panose="020B0604030504040204" pitchFamily="50" charset="-128"/>
                  </a:rPr>
                  <a:t> となり重回帰式  </a:t>
                </a:r>
                <a14:m>
                  <m:oMath xmlns:m="http://schemas.openxmlformats.org/officeDocument/2006/math">
                    <m:r>
                      <a:rPr lang="ja-JP" altLang="en-US" i="1">
                        <a:solidFill>
                          <a:schemeClr val="tx1"/>
                        </a:solidFill>
                        <a:latin typeface="Cambria Math" panose="02040503050406030204" pitchFamily="18" charset="0"/>
                      </a:rPr>
                      <m:t>𝑦</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ja-JP" altLang="en-US">
                            <a:solidFill>
                              <a:schemeClr val="tx1"/>
                            </a:solidFill>
                            <a:latin typeface="Cambria Math" panose="02040503050406030204" pitchFamily="18" charset="0"/>
                          </a:rPr>
                          <m:t>1</m:t>
                        </m:r>
                      </m:sub>
                    </m:sSub>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ja-JP" altLang="en-US">
                            <a:solidFill>
                              <a:schemeClr val="tx1"/>
                            </a:solidFill>
                            <a:latin typeface="Cambria Math" panose="02040503050406030204" pitchFamily="18" charset="0"/>
                          </a:rPr>
                          <m:t>2</m:t>
                        </m:r>
                      </m:sub>
                    </m:sSub>
                  </m:oMath>
                </a14:m>
                <a:r>
                  <a:rPr lang="ja-JP" altLang="en-US" dirty="0">
                    <a:solidFill>
                      <a:schemeClr val="tx1"/>
                    </a:solidFill>
                  </a:rPr>
                  <a:t> </a:t>
                </a:r>
                <a:r>
                  <a:rPr lang="ja-JP" altLang="en-US" sz="1600" dirty="0">
                    <a:solidFill>
                      <a:schemeClr val="tx1"/>
                    </a:solidFill>
                    <a:latin typeface="Meiryo UI" panose="020B0604030504040204" pitchFamily="50" charset="-128"/>
                    <a:ea typeface="Meiryo UI" panose="020B0604030504040204" pitchFamily="50" charset="-128"/>
                  </a:rPr>
                  <a:t>の切片 </a:t>
                </a:r>
                <a14:m>
                  <m:oMath xmlns:m="http://schemas.openxmlformats.org/officeDocument/2006/math">
                    <m:r>
                      <a:rPr lang="ja-JP" altLang="en-US" b="1" i="1">
                        <a:solidFill>
                          <a:schemeClr val="tx1"/>
                        </a:solidFill>
                        <a:latin typeface="Cambria Math" panose="02040503050406030204" pitchFamily="18" charset="0"/>
                      </a:rPr>
                      <m:t>𝒂</m:t>
                    </m:r>
                  </m:oMath>
                </a14:m>
                <a:r>
                  <a:rPr lang="ja-JP" altLang="en-US" b="1" dirty="0">
                    <a:solidFill>
                      <a:schemeClr val="tx1"/>
                    </a:solidFill>
                  </a:rPr>
                  <a:t>＝ </a:t>
                </a:r>
                <a14:m>
                  <m:oMath xmlns:m="http://schemas.openxmlformats.org/officeDocument/2006/math">
                    <m:acc>
                      <m:accPr>
                        <m:chr m:val="̅"/>
                        <m:ctrlPr>
                          <a:rPr lang="ja-JP" altLang="en-US" b="1" i="1">
                            <a:solidFill>
                              <a:schemeClr val="tx1"/>
                            </a:solidFill>
                            <a:latin typeface="Cambria Math" panose="02040503050406030204" pitchFamily="18" charset="0"/>
                          </a:rPr>
                        </m:ctrlPr>
                      </m:accPr>
                      <m:e>
                        <m:r>
                          <a:rPr lang="ja-JP" altLang="en-US" b="1" i="1">
                            <a:solidFill>
                              <a:schemeClr val="tx1"/>
                            </a:solidFill>
                            <a:latin typeface="Cambria Math" panose="02040503050406030204" pitchFamily="18" charset="0"/>
                          </a:rPr>
                          <m:t>𝒚</m:t>
                        </m:r>
                      </m:e>
                    </m:acc>
                    <m:r>
                      <a:rPr lang="ja-JP" altLang="en-US" b="1" i="1">
                        <a:solidFill>
                          <a:schemeClr val="tx1"/>
                        </a:solidFill>
                        <a:latin typeface="Cambria Math" panose="02040503050406030204" pitchFamily="18" charset="0"/>
                      </a:rPr>
                      <m:t> </m:t>
                    </m:r>
                    <m:r>
                      <a:rPr lang="en-US" altLang="ja-JP" b="1" i="1">
                        <a:solidFill>
                          <a:schemeClr val="tx1"/>
                        </a:solidFill>
                        <a:latin typeface="Cambria Math" panose="02040503050406030204" pitchFamily="18" charset="0"/>
                      </a:rPr>
                      <m:t>―</m:t>
                    </m:r>
                    <m:r>
                      <a:rPr lang="ja-JP" altLang="en-US" b="1" i="1">
                        <a:solidFill>
                          <a:schemeClr val="tx1"/>
                        </a:solidFill>
                        <a:latin typeface="Cambria Math" panose="02040503050406030204" pitchFamily="18" charset="0"/>
                      </a:rPr>
                      <m:t>𝒃</m:t>
                    </m:r>
                    <m:sSub>
                      <m:sSubPr>
                        <m:ctrlPr>
                          <a:rPr lang="ja-JP" altLang="en-US" b="1" i="1">
                            <a:solidFill>
                              <a:schemeClr val="tx1"/>
                            </a:solidFill>
                            <a:latin typeface="Cambria Math" panose="02040503050406030204" pitchFamily="18" charset="0"/>
                          </a:rPr>
                        </m:ctrlPr>
                      </m:sSubPr>
                      <m:e>
                        <m:acc>
                          <m:accPr>
                            <m:chr m:val="̅"/>
                            <m:ctrlPr>
                              <a:rPr lang="ja-JP" altLang="en-US" b="1" i="1">
                                <a:solidFill>
                                  <a:schemeClr val="tx1"/>
                                </a:solidFill>
                                <a:latin typeface="Cambria Math" panose="02040503050406030204" pitchFamily="18" charset="0"/>
                              </a:rPr>
                            </m:ctrlPr>
                          </m:accPr>
                          <m:e>
                            <m:r>
                              <a:rPr lang="ja-JP" altLang="en-US" b="1" i="1">
                                <a:solidFill>
                                  <a:schemeClr val="tx1"/>
                                </a:solidFill>
                                <a:latin typeface="Cambria Math" panose="02040503050406030204" pitchFamily="18" charset="0"/>
                              </a:rPr>
                              <m:t>𝒙</m:t>
                            </m:r>
                          </m:e>
                        </m:acc>
                      </m:e>
                      <m:sub>
                        <m:r>
                          <a:rPr lang="en-US" altLang="ja-JP" b="1" i="1">
                            <a:solidFill>
                              <a:schemeClr val="tx1"/>
                            </a:solidFill>
                            <a:latin typeface="Cambria Math" panose="02040503050406030204" pitchFamily="18" charset="0"/>
                          </a:rPr>
                          <m:t>𝟏</m:t>
                        </m:r>
                      </m:sub>
                    </m:sSub>
                    <m:r>
                      <a:rPr lang="en-US" altLang="ja-JP" b="1" i="1">
                        <a:solidFill>
                          <a:schemeClr val="tx1"/>
                        </a:solidFill>
                        <a:latin typeface="Cambria Math" panose="02040503050406030204" pitchFamily="18" charset="0"/>
                      </a:rPr>
                      <m:t>―</m:t>
                    </m:r>
                    <m:r>
                      <a:rPr lang="ja-JP" altLang="en-US" b="1" i="1">
                        <a:solidFill>
                          <a:schemeClr val="tx1"/>
                        </a:solidFill>
                        <a:latin typeface="Cambria Math" panose="02040503050406030204" pitchFamily="18" charset="0"/>
                      </a:rPr>
                      <m:t>𝒄</m:t>
                    </m:r>
                    <m:sSub>
                      <m:sSubPr>
                        <m:ctrlPr>
                          <a:rPr lang="ja-JP" altLang="en-US" b="1" i="1">
                            <a:solidFill>
                              <a:schemeClr val="tx1"/>
                            </a:solidFill>
                            <a:latin typeface="Cambria Math" panose="02040503050406030204" pitchFamily="18" charset="0"/>
                          </a:rPr>
                        </m:ctrlPr>
                      </m:sSubPr>
                      <m:e>
                        <m:acc>
                          <m:accPr>
                            <m:chr m:val="̅"/>
                            <m:ctrlPr>
                              <a:rPr lang="ja-JP" altLang="en-US" b="1" i="1">
                                <a:solidFill>
                                  <a:schemeClr val="tx1"/>
                                </a:solidFill>
                                <a:latin typeface="Cambria Math" panose="02040503050406030204" pitchFamily="18" charset="0"/>
                              </a:rPr>
                            </m:ctrlPr>
                          </m:accPr>
                          <m:e>
                            <m:r>
                              <a:rPr lang="ja-JP" altLang="en-US" b="1" i="1">
                                <a:solidFill>
                                  <a:schemeClr val="tx1"/>
                                </a:solidFill>
                                <a:latin typeface="Cambria Math" panose="02040503050406030204" pitchFamily="18" charset="0"/>
                              </a:rPr>
                              <m:t>𝒙</m:t>
                            </m:r>
                          </m:e>
                        </m:acc>
                      </m:e>
                      <m:sub>
                        <m:r>
                          <a:rPr lang="en-US" altLang="ja-JP" b="1" i="1">
                            <a:solidFill>
                              <a:schemeClr val="tx1"/>
                            </a:solidFill>
                            <a:latin typeface="Cambria Math" panose="02040503050406030204" pitchFamily="18" charset="0"/>
                          </a:rPr>
                          <m:t>𝟐</m:t>
                        </m:r>
                      </m:sub>
                    </m:sSub>
                  </m:oMath>
                </a14:m>
                <a:r>
                  <a:rPr lang="ja-JP" altLang="en-US" b="1" dirty="0">
                    <a:solidFill>
                      <a:schemeClr val="tx1"/>
                    </a:solidFill>
                  </a:rPr>
                  <a:t> </a:t>
                </a:r>
                <a:r>
                  <a:rPr lang="ja-JP" altLang="en-US" sz="1600" dirty="0">
                    <a:solidFill>
                      <a:schemeClr val="tx1"/>
                    </a:solidFill>
                    <a:latin typeface="Meiryo UI" panose="020B0604030504040204" pitchFamily="50" charset="-128"/>
                    <a:ea typeface="Meiryo UI" panose="020B0604030504040204" pitchFamily="50" charset="-128"/>
                  </a:rPr>
                  <a:t>が求まり、</a:t>
                </a:r>
                <a14:m>
                  <m:oMath xmlns:m="http://schemas.openxmlformats.org/officeDocument/2006/math">
                    <m:r>
                      <a:rPr lang="ja-JP" altLang="en-US" i="1">
                        <a:solidFill>
                          <a:schemeClr val="tx1"/>
                        </a:solidFill>
                        <a:latin typeface="Cambria Math" panose="02040503050406030204" pitchFamily="18" charset="0"/>
                      </a:rPr>
                      <m:t>𝑄</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e>
                    </m:d>
                  </m:oMath>
                </a14:m>
                <a:r>
                  <a:rPr lang="ja-JP" altLang="en-US" dirty="0">
                    <a:solidFill>
                      <a:schemeClr val="tx1"/>
                    </a:solidFill>
                    <a:latin typeface="Meiryo UI" panose="020B0604030504040204" pitchFamily="50" charset="-128"/>
                    <a:ea typeface="Meiryo UI" panose="020B0604030504040204" pitchFamily="50" charset="-128"/>
                  </a:rPr>
                  <a:t> </a:t>
                </a:r>
                <a:r>
                  <a:rPr lang="ja-JP" altLang="en-US" sz="1600" dirty="0">
                    <a:solidFill>
                      <a:schemeClr val="tx1"/>
                    </a:solidFill>
                    <a:latin typeface="Meiryo UI" panose="020B0604030504040204" pitchFamily="50" charset="-128"/>
                    <a:ea typeface="Meiryo UI" panose="020B0604030504040204" pitchFamily="50" charset="-128"/>
                  </a:rPr>
                  <a:t>は下記のようになる。</a:t>
                </a:r>
                <a:endParaRPr lang="ja-JP" altLang="en-US" dirty="0">
                  <a:solidFill>
                    <a:schemeClr val="tx1"/>
                  </a:solidFill>
                  <a:latin typeface="Meiryo UI" panose="020B0604030504040204" pitchFamily="50" charset="-128"/>
                  <a:ea typeface="Meiryo UI" panose="020B0604030504040204" pitchFamily="50" charset="-128"/>
                </a:endParaRPr>
              </a:p>
            </p:txBody>
          </p:sp>
        </mc:Choice>
        <mc:Fallback xmlns="">
          <p:sp>
            <p:nvSpPr>
              <p:cNvPr id="15" name="テキスト ボックス 14">
                <a:extLst>
                  <a:ext uri="{FF2B5EF4-FFF2-40B4-BE49-F238E27FC236}">
                    <a16:creationId xmlns:a16="http://schemas.microsoft.com/office/drawing/2014/main" id="{623F0C77-D7F0-84D5-A0C1-4DC0D96EF4B2}"/>
                  </a:ext>
                </a:extLst>
              </p:cNvPr>
              <p:cNvSpPr txBox="1">
                <a:spLocks noRot="1" noChangeAspect="1" noMove="1" noResize="1" noEditPoints="1" noAdjustHandles="1" noChangeArrowheads="1" noChangeShapeType="1" noTextEdit="1"/>
              </p:cNvSpPr>
              <p:nvPr/>
            </p:nvSpPr>
            <p:spPr>
              <a:xfrm>
                <a:off x="437029" y="4392576"/>
                <a:ext cx="10986247" cy="646331"/>
              </a:xfrm>
              <a:prstGeom prst="rect">
                <a:avLst/>
              </a:prstGeom>
              <a:blipFill>
                <a:blip r:embed="rId7"/>
                <a:stretch>
                  <a:fillRect l="-333" t="-5660" r="-1554" b="-103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030813E-8B7A-9A8F-D710-93A8CD9A8C36}"/>
                  </a:ext>
                </a:extLst>
              </p:cNvPr>
              <p:cNvSpPr txBox="1"/>
              <p:nvPr/>
            </p:nvSpPr>
            <p:spPr>
              <a:xfrm>
                <a:off x="437029" y="5315003"/>
                <a:ext cx="6199095" cy="396775"/>
              </a:xfrm>
              <a:prstGeom prst="rect">
                <a:avLst/>
              </a:prstGeom>
              <a:noFill/>
            </p:spPr>
            <p:txBody>
              <a:bodyPr wrap="square">
                <a:spAutoFit/>
              </a:bodyPr>
              <a:lstStyle/>
              <a:p>
                <a14:m>
                  <m:oMath xmlns:m="http://schemas.openxmlformats.org/officeDocument/2006/math">
                    <m:r>
                      <a:rPr lang="ja-JP" altLang="en-US" i="1" smtClean="0">
                        <a:solidFill>
                          <a:schemeClr val="tx1"/>
                        </a:solidFill>
                        <a:latin typeface="Cambria Math" panose="02040503050406030204" pitchFamily="18" charset="0"/>
                      </a:rPr>
                      <m:t>𝑄</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e>
                    </m:d>
                  </m:oMath>
                </a14:m>
                <a:r>
                  <a:rPr kumimoji="1" lang="ja-JP" altLang="en-US" dirty="0">
                    <a:solidFill>
                      <a:schemeClr val="tx1"/>
                    </a:solidFill>
                  </a:rPr>
                  <a:t>＝</a:t>
                </a:r>
                <a:r>
                  <a:rPr lang="ja-JP" altLang="en-US" dirty="0">
                    <a:solidFill>
                      <a:schemeClr val="tx1"/>
                    </a:solidFill>
                  </a:rPr>
                  <a:t> </a:t>
                </a:r>
                <a14:m>
                  <m:oMath xmlns:m="http://schemas.openxmlformats.org/officeDocument/2006/math">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i="1">
                            <a:solidFill>
                              <a:schemeClr val="tx1"/>
                            </a:solidFill>
                            <a:latin typeface="Cambria Math" panose="02040503050406030204" pitchFamily="18" charset="0"/>
                          </a:rPr>
                          <m:t>𝑦𝑦</m:t>
                        </m:r>
                      </m:sub>
                    </m:sSub>
                    <m:r>
                      <a:rPr lang="ja-JP" altLang="en-US">
                        <a:solidFill>
                          <a:schemeClr val="tx1"/>
                        </a:solidFill>
                        <a:latin typeface="Cambria Math" panose="02040503050406030204" pitchFamily="18" charset="0"/>
                      </a:rPr>
                      <m:t>−</m:t>
                    </m:r>
                    <m:sSup>
                      <m:sSupPr>
                        <m:ctrlPr>
                          <a:rPr lang="ja-JP" altLang="en-US" i="1">
                            <a:solidFill>
                              <a:schemeClr val="tx1"/>
                            </a:solidFill>
                            <a:latin typeface="Cambria Math" panose="02040503050406030204" pitchFamily="18" charset="0"/>
                          </a:rPr>
                        </m:ctrlPr>
                      </m:sSupPr>
                      <m:e>
                        <m:r>
                          <a:rPr lang="ja-JP" altLang="en-US" i="1">
                            <a:solidFill>
                              <a:schemeClr val="tx1"/>
                            </a:solidFill>
                            <a:latin typeface="Cambria Math" panose="02040503050406030204" pitchFamily="18" charset="0"/>
                          </a:rPr>
                          <m:t>𝑏</m:t>
                        </m:r>
                      </m:e>
                      <m:sup>
                        <m:r>
                          <a:rPr lang="ja-JP" altLang="en-US">
                            <a:solidFill>
                              <a:schemeClr val="tx1"/>
                            </a:solidFill>
                            <a:latin typeface="Cambria Math" panose="02040503050406030204" pitchFamily="18" charset="0"/>
                          </a:rPr>
                          <m:t>2</m:t>
                        </m:r>
                      </m:sup>
                    </m:sSup>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1</m:t>
                        </m:r>
                        <m:r>
                          <a:rPr lang="en-US" altLang="ja-JP" i="1">
                            <a:solidFill>
                              <a:schemeClr val="tx1"/>
                            </a:solidFill>
                            <a:latin typeface="Cambria Math" panose="02040503050406030204" pitchFamily="18" charset="0"/>
                          </a:rPr>
                          <m:t>1</m:t>
                        </m:r>
                      </m:sub>
                    </m:sSub>
                    <m:r>
                      <a:rPr lang="ja-JP" altLang="en-US">
                        <a:solidFill>
                          <a:schemeClr val="tx1"/>
                        </a:solidFill>
                        <a:latin typeface="Cambria Math" panose="02040503050406030204" pitchFamily="18" charset="0"/>
                      </a:rPr>
                      <m:t>+</m:t>
                    </m:r>
                    <m:sSup>
                      <m:sSupPr>
                        <m:ctrlPr>
                          <a:rPr lang="ja-JP" altLang="en-US" i="1">
                            <a:solidFill>
                              <a:schemeClr val="tx1"/>
                            </a:solidFill>
                            <a:latin typeface="Cambria Math" panose="02040503050406030204" pitchFamily="18" charset="0"/>
                          </a:rPr>
                        </m:ctrlPr>
                      </m:sSupPr>
                      <m:e>
                        <m:r>
                          <a:rPr lang="ja-JP" altLang="en-US" i="1">
                            <a:solidFill>
                              <a:schemeClr val="tx1"/>
                            </a:solidFill>
                            <a:latin typeface="Cambria Math" panose="02040503050406030204" pitchFamily="18" charset="0"/>
                          </a:rPr>
                          <m:t>𝑐</m:t>
                        </m:r>
                      </m:e>
                      <m:sup>
                        <m:r>
                          <a:rPr lang="ja-JP" altLang="en-US">
                            <a:solidFill>
                              <a:schemeClr val="tx1"/>
                            </a:solidFill>
                            <a:latin typeface="Cambria Math" panose="02040503050406030204" pitchFamily="18" charset="0"/>
                          </a:rPr>
                          <m:t>2</m:t>
                        </m:r>
                      </m:sup>
                    </m:sSup>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22</m:t>
                        </m:r>
                      </m:sub>
                    </m:sSub>
                  </m:oMath>
                </a14:m>
                <a:r>
                  <a:rPr lang="ja-JP" altLang="en-US" dirty="0">
                    <a:solidFill>
                      <a:schemeClr val="tx1"/>
                    </a:solidFill>
                  </a:rPr>
                  <a:t> </a:t>
                </a:r>
                <a14:m>
                  <m:oMath xmlns:m="http://schemas.openxmlformats.org/officeDocument/2006/math">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𝑏</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en-US" altLang="ja-JP" i="1">
                            <a:solidFill>
                              <a:schemeClr val="tx1"/>
                            </a:solidFill>
                            <a:latin typeface="Cambria Math" panose="02040503050406030204" pitchFamily="18" charset="0"/>
                          </a:rPr>
                          <m:t>1</m:t>
                        </m:r>
                        <m:r>
                          <a:rPr lang="ja-JP" altLang="en-US" i="1">
                            <a:solidFill>
                              <a:schemeClr val="tx1"/>
                            </a:solidFill>
                            <a:latin typeface="Cambria Math" panose="02040503050406030204" pitchFamily="18" charset="0"/>
                          </a:rPr>
                          <m:t>𝑦</m:t>
                        </m:r>
                      </m:sub>
                    </m:s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𝑐</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𝑦</m:t>
                        </m:r>
                      </m:sub>
                    </m:s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𝑏𝑐</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12</m:t>
                        </m:r>
                      </m:sub>
                    </m:sSub>
                  </m:oMath>
                </a14:m>
                <a:endParaRPr lang="ja-JP" altLang="en-US" dirty="0">
                  <a:solidFill>
                    <a:schemeClr val="tx1"/>
                  </a:solidFill>
                </a:endParaRPr>
              </a:p>
            </p:txBody>
          </p:sp>
        </mc:Choice>
        <mc:Fallback xmlns="">
          <p:sp>
            <p:nvSpPr>
              <p:cNvPr id="25" name="テキスト ボックス 24">
                <a:extLst>
                  <a:ext uri="{FF2B5EF4-FFF2-40B4-BE49-F238E27FC236}">
                    <a16:creationId xmlns:a16="http://schemas.microsoft.com/office/drawing/2014/main" id="{7030813E-8B7A-9A8F-D710-93A8CD9A8C36}"/>
                  </a:ext>
                </a:extLst>
              </p:cNvPr>
              <p:cNvSpPr txBox="1">
                <a:spLocks noRot="1" noChangeAspect="1" noMove="1" noResize="1" noEditPoints="1" noAdjustHandles="1" noChangeArrowheads="1" noChangeShapeType="1" noTextEdit="1"/>
              </p:cNvSpPr>
              <p:nvPr/>
            </p:nvSpPr>
            <p:spPr>
              <a:xfrm>
                <a:off x="437029" y="5315003"/>
                <a:ext cx="6199095" cy="396775"/>
              </a:xfrm>
              <a:prstGeom prst="rect">
                <a:avLst/>
              </a:prstGeom>
              <a:blipFill>
                <a:blip r:embed="rId8"/>
                <a:stretch>
                  <a:fillRect l="-197" t="-4615" b="-21538"/>
                </a:stretch>
              </a:blipFill>
            </p:spPr>
            <p:txBody>
              <a:bodyPr/>
              <a:lstStyle/>
              <a:p>
                <a:r>
                  <a:rPr lang="ja-JP" altLang="en-US">
                    <a:noFill/>
                  </a:rPr>
                  <a:t> </a:t>
                </a:r>
              </a:p>
            </p:txBody>
          </p:sp>
        </mc:Fallback>
      </mc:AlternateContent>
      <p:sp>
        <p:nvSpPr>
          <p:cNvPr id="29" name="テキスト ボックス 28">
            <a:extLst>
              <a:ext uri="{FF2B5EF4-FFF2-40B4-BE49-F238E27FC236}">
                <a16:creationId xmlns:a16="http://schemas.microsoft.com/office/drawing/2014/main" id="{CA340647-8315-718E-D843-464AB18819EC}"/>
              </a:ext>
            </a:extLst>
          </p:cNvPr>
          <p:cNvSpPr txBox="1"/>
          <p:nvPr/>
        </p:nvSpPr>
        <p:spPr>
          <a:xfrm>
            <a:off x="355780" y="782703"/>
            <a:ext cx="102197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（続き）</a:t>
            </a:r>
          </a:p>
        </p:txBody>
      </p:sp>
    </p:spTree>
    <p:extLst>
      <p:ext uri="{BB962C8B-B14F-4D97-AF65-F5344CB8AC3E}">
        <p14:creationId xmlns:p14="http://schemas.microsoft.com/office/powerpoint/2010/main" val="76784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FDF5EE4-55E0-1FF0-7C99-9AEDDC6C4339}"/>
              </a:ext>
            </a:extLst>
          </p:cNvPr>
          <p:cNvSpPr>
            <a:spLocks noGrp="1"/>
          </p:cNvSpPr>
          <p:nvPr>
            <p:ph type="sldNum" sz="quarter" idx="12"/>
          </p:nvPr>
        </p:nvSpPr>
        <p:spPr/>
        <p:txBody>
          <a:bodyPr/>
          <a:lstStyle/>
          <a:p>
            <a:fld id="{2977F5E9-0479-47A0-9E51-109E0858BCF2}" type="slidenum">
              <a:rPr kumimoji="1" lang="ja-JP" altLang="en-US" smtClean="0"/>
              <a:t>12</a:t>
            </a:fld>
            <a:endParaRPr kumimoji="1" lang="ja-JP" altLang="en-US"/>
          </a:p>
        </p:txBody>
      </p:sp>
      <p:sp>
        <p:nvSpPr>
          <p:cNvPr id="3" name="テキスト プレースホルダー 2">
            <a:extLst>
              <a:ext uri="{FF2B5EF4-FFF2-40B4-BE49-F238E27FC236}">
                <a16:creationId xmlns:a16="http://schemas.microsoft.com/office/drawing/2014/main" id="{6E25E0F5-33B8-D695-E162-2DCE1FBBAF09}"/>
              </a:ext>
            </a:extLst>
          </p:cNvPr>
          <p:cNvSpPr>
            <a:spLocks noGrp="1"/>
          </p:cNvSpPr>
          <p:nvPr>
            <p:ph type="body" sz="quarter" idx="13"/>
          </p:nvPr>
        </p:nvSpPr>
        <p:spPr>
          <a:prstGeom prst="rect">
            <a:avLst/>
          </a:prstGeom>
        </p:spPr>
        <p:txBody>
          <a:bodyPr/>
          <a:lstStyle/>
          <a:p>
            <a:r>
              <a:rPr lang="ja-JP" altLang="en-US" dirty="0"/>
              <a:t>２ｰ２．教師あり学習</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72844E98-E0AC-88D7-4B13-58C9ECA31ECB}"/>
                  </a:ext>
                </a:extLst>
              </p:cNvPr>
              <p:cNvSpPr txBox="1"/>
              <p:nvPr/>
            </p:nvSpPr>
            <p:spPr>
              <a:xfrm>
                <a:off x="393419" y="2572228"/>
                <a:ext cx="10189415" cy="36298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上記の式は </a:t>
                </a:r>
                <a14:m>
                  <m:oMath xmlns:m="http://schemas.openxmlformats.org/officeDocument/2006/math">
                    <m:r>
                      <a:rPr lang="ja-JP" altLang="en-US" i="1" smtClean="0">
                        <a:latin typeface="Cambria Math" panose="02040503050406030204" pitchFamily="18" charset="0"/>
                      </a:rPr>
                      <m:t>𝑏</m:t>
                    </m:r>
                  </m:oMath>
                </a14:m>
                <a:r>
                  <a:rPr kumimoji="1" lang="ja-JP" altLang="en-US" sz="1600" dirty="0">
                    <a:latin typeface="Meiryo UI" panose="020B0604030504040204" pitchFamily="50" charset="-128"/>
                    <a:ea typeface="Meiryo UI" panose="020B0604030504040204" pitchFamily="50" charset="-128"/>
                  </a:rPr>
                  <a:t> と </a:t>
                </a:r>
                <a14:m>
                  <m:oMath xmlns:m="http://schemas.openxmlformats.org/officeDocument/2006/math">
                    <m:r>
                      <a:rPr lang="ja-JP" altLang="en-US" i="1">
                        <a:latin typeface="Cambria Math" panose="02040503050406030204" pitchFamily="18" charset="0"/>
                      </a:rPr>
                      <m:t>𝑐</m:t>
                    </m:r>
                  </m:oMath>
                </a14:m>
                <a:r>
                  <a:rPr kumimoji="1" lang="ja-JP" altLang="en-US" sz="1600" dirty="0">
                    <a:latin typeface="Meiryo UI" panose="020B0604030504040204" pitchFamily="50" charset="-128"/>
                    <a:ea typeface="Meiryo UI" panose="020B0604030504040204" pitchFamily="50" charset="-128"/>
                  </a:rPr>
                  <a:t> を変数とする関数のため、</a:t>
                </a:r>
                <a:r>
                  <a:rPr lang="ja-JP" altLang="en-US" sz="1600" dirty="0">
                    <a:latin typeface="Meiryo UI" panose="020B0604030504040204" pitchFamily="50" charset="-128"/>
                    <a:ea typeface="Meiryo UI" panose="020B0604030504040204" pitchFamily="50" charset="-128"/>
                  </a:rPr>
                  <a:t>偏微分してその値が</a:t>
                </a:r>
                <a:r>
                  <a:rPr lang="en-US" altLang="ja-JP" sz="1600" dirty="0">
                    <a:latin typeface="Meiryo UI" panose="020B0604030504040204" pitchFamily="50" charset="-128"/>
                    <a:ea typeface="Meiryo UI" panose="020B0604030504040204" pitchFamily="50" charset="-128"/>
                  </a:rPr>
                  <a:t>0</a:t>
                </a:r>
                <a:r>
                  <a:rPr lang="ja-JP" altLang="en-US" sz="1600" dirty="0">
                    <a:latin typeface="Meiryo UI" panose="020B0604030504040204" pitchFamily="50" charset="-128"/>
                    <a:ea typeface="Meiryo UI" panose="020B0604030504040204" pitchFamily="50" charset="-128"/>
                  </a:rPr>
                  <a:t>の時が最小になることより</a:t>
                </a:r>
                <a:endParaRPr kumimoji="1" lang="ja-JP" altLang="en-US" sz="1600" dirty="0">
                  <a:latin typeface="Meiryo UI" panose="020B0604030504040204" pitchFamily="50" charset="-128"/>
                  <a:ea typeface="Meiryo UI" panose="020B0604030504040204" pitchFamily="50" charset="-128"/>
                </a:endParaRPr>
              </a:p>
            </p:txBody>
          </p:sp>
        </mc:Choice>
        <mc:Fallback xmlns="">
          <p:sp>
            <p:nvSpPr>
              <p:cNvPr id="5" name="テキスト ボックス 4">
                <a:extLst>
                  <a:ext uri="{FF2B5EF4-FFF2-40B4-BE49-F238E27FC236}">
                    <a16:creationId xmlns:a16="http://schemas.microsoft.com/office/drawing/2014/main" id="{72844E98-E0AC-88D7-4B13-58C9ECA31ECB}"/>
                  </a:ext>
                </a:extLst>
              </p:cNvPr>
              <p:cNvSpPr txBox="1">
                <a:spLocks noRot="1" noChangeAspect="1" noMove="1" noResize="1" noEditPoints="1" noAdjustHandles="1" noChangeArrowheads="1" noChangeShapeType="1" noTextEdit="1"/>
              </p:cNvSpPr>
              <p:nvPr/>
            </p:nvSpPr>
            <p:spPr>
              <a:xfrm>
                <a:off x="393419" y="2572228"/>
                <a:ext cx="10189415" cy="362984"/>
              </a:xfrm>
              <a:prstGeom prst="rect">
                <a:avLst/>
              </a:prstGeom>
              <a:blipFill>
                <a:blip r:embed="rId3"/>
                <a:stretch>
                  <a:fillRect l="-359" b="-203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098D3F4-1017-9587-0AE7-D611B40DD541}"/>
                  </a:ext>
                </a:extLst>
              </p:cNvPr>
              <p:cNvSpPr txBox="1"/>
              <p:nvPr/>
            </p:nvSpPr>
            <p:spPr>
              <a:xfrm>
                <a:off x="648820" y="3422277"/>
                <a:ext cx="3246723" cy="412613"/>
              </a:xfrm>
              <a:prstGeom prst="rect">
                <a:avLst/>
              </a:prstGeom>
              <a:noFill/>
            </p:spPr>
            <p:txBody>
              <a:bodyPr wrap="none" lIns="0" tIns="0" rIns="0" bIns="0" rtlCol="0">
                <a:spAutoFit/>
              </a:bodyPr>
              <a:lstStyle/>
              <a:p>
                <a14:m>
                  <m:oMath xmlns:m="http://schemas.openxmlformats.org/officeDocument/2006/math">
                    <m:f>
                      <m:fPr>
                        <m:ctrlPr>
                          <a:rPr kumimoji="1" lang="ja-JP" altLang="en-US" i="1" smtClean="0">
                            <a:solidFill>
                              <a:schemeClr val="tx1"/>
                            </a:solidFill>
                            <a:latin typeface="Cambria Math" panose="02040503050406030204" pitchFamily="18" charset="0"/>
                          </a:rPr>
                        </m:ctrlPr>
                      </m:fPr>
                      <m:num>
                        <m:r>
                          <a:rPr kumimoji="1" lang="ja-JP" altLang="en-US">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𝑄</m:t>
                        </m:r>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𝑏</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𝑐</m:t>
                            </m:r>
                          </m:e>
                        </m:d>
                      </m:num>
                      <m:den>
                        <m:r>
                          <a:rPr kumimoji="1" lang="ja-JP" altLang="en-US" i="0">
                            <a:solidFill>
                              <a:schemeClr val="tx1"/>
                            </a:solidFill>
                            <a:latin typeface="Cambria Math" panose="02040503050406030204" pitchFamily="18" charset="0"/>
                          </a:rPr>
                          <m:t>𝜕</m:t>
                        </m:r>
                        <m:r>
                          <a:rPr kumimoji="1" lang="en-US" altLang="ja-JP" b="0" i="1" smtClean="0">
                            <a:solidFill>
                              <a:schemeClr val="tx1"/>
                            </a:solidFill>
                            <a:latin typeface="Cambria Math" panose="02040503050406030204" pitchFamily="18" charset="0"/>
                          </a:rPr>
                          <m:t>𝑏</m:t>
                        </m:r>
                      </m:den>
                    </m:f>
                    <m:r>
                      <a:rPr kumimoji="1" lang="ja-JP" altLang="en-US" i="0">
                        <a:solidFill>
                          <a:schemeClr val="tx1"/>
                        </a:solidFill>
                        <a:latin typeface="Cambria Math" panose="02040503050406030204" pitchFamily="18" charset="0"/>
                      </a:rPr>
                      <m:t>=</m:t>
                    </m:r>
                  </m:oMath>
                </a14:m>
                <a:r>
                  <a:rPr lang="ja-JP" altLang="en-US" dirty="0">
                    <a:solidFill>
                      <a:schemeClr val="tx1"/>
                    </a:solidFill>
                  </a:rPr>
                  <a:t> </a:t>
                </a:r>
                <a14:m>
                  <m:oMath xmlns:m="http://schemas.openxmlformats.org/officeDocument/2006/math">
                    <m:r>
                      <a:rPr lang="en-US" altLang="ja-JP" b="0" i="0" smtClean="0">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𝑏</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1</m:t>
                        </m:r>
                        <m:r>
                          <a:rPr lang="en-US" altLang="ja-JP" i="1">
                            <a:solidFill>
                              <a:schemeClr val="tx1"/>
                            </a:solidFill>
                            <a:latin typeface="Cambria Math" panose="02040503050406030204" pitchFamily="18" charset="0"/>
                          </a:rPr>
                          <m:t>1</m:t>
                        </m:r>
                      </m:sub>
                    </m:sSub>
                  </m:oMath>
                </a14:m>
                <a:r>
                  <a:rPr lang="ja-JP" altLang="en-US" dirty="0">
                    <a:solidFill>
                      <a:schemeClr val="tx1"/>
                    </a:solidFill>
                  </a:rPr>
                  <a:t> </a:t>
                </a:r>
                <a14:m>
                  <m:oMath xmlns:m="http://schemas.openxmlformats.org/officeDocument/2006/math">
                    <m:r>
                      <a:rPr lang="ja-JP" altLang="en-US">
                        <a:solidFill>
                          <a:schemeClr val="tx1"/>
                        </a:solidFill>
                        <a:latin typeface="Cambria Math" panose="02040503050406030204" pitchFamily="18" charset="0"/>
                      </a:rPr>
                      <m:t>−2</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en-US" altLang="ja-JP" i="1">
                            <a:solidFill>
                              <a:schemeClr val="tx1"/>
                            </a:solidFill>
                            <a:latin typeface="Cambria Math" panose="02040503050406030204" pitchFamily="18" charset="0"/>
                          </a:rPr>
                          <m:t>1</m:t>
                        </m:r>
                        <m:r>
                          <a:rPr lang="ja-JP" altLang="en-US" i="1">
                            <a:solidFill>
                              <a:schemeClr val="tx1"/>
                            </a:solidFill>
                            <a:latin typeface="Cambria Math" panose="02040503050406030204" pitchFamily="18" charset="0"/>
                          </a:rPr>
                          <m:t>𝑦</m:t>
                        </m:r>
                      </m:sub>
                    </m:sSub>
                  </m:oMath>
                </a14:m>
                <a:r>
                  <a:rPr kumimoji="1" lang="en-US" altLang="ja-JP" dirty="0">
                    <a:solidFill>
                      <a:schemeClr val="tx1"/>
                    </a:solidFill>
                  </a:rPr>
                  <a:t>+</a:t>
                </a:r>
                <a:r>
                  <a:rPr lang="ja-JP" altLang="en-US" dirty="0">
                    <a:solidFill>
                      <a:schemeClr val="tx1"/>
                    </a:solidFill>
                  </a:rPr>
                  <a:t> </a:t>
                </a:r>
                <a14:m>
                  <m:oMath xmlns:m="http://schemas.openxmlformats.org/officeDocument/2006/math">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𝑐</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12</m:t>
                        </m:r>
                      </m:sub>
                    </m:sSub>
                  </m:oMath>
                </a14:m>
                <a:r>
                  <a:rPr kumimoji="1" lang="en-US" altLang="ja-JP" dirty="0">
                    <a:solidFill>
                      <a:schemeClr val="tx1"/>
                    </a:solidFill>
                  </a:rPr>
                  <a:t>=0</a:t>
                </a:r>
                <a:endParaRPr kumimoji="1" lang="ja-JP" altLang="en-US" dirty="0">
                  <a:solidFill>
                    <a:schemeClr val="tx1"/>
                  </a:solidFill>
                </a:endParaRPr>
              </a:p>
            </p:txBody>
          </p:sp>
        </mc:Choice>
        <mc:Fallback xmlns="">
          <p:sp>
            <p:nvSpPr>
              <p:cNvPr id="8" name="テキスト ボックス 7">
                <a:extLst>
                  <a:ext uri="{FF2B5EF4-FFF2-40B4-BE49-F238E27FC236}">
                    <a16:creationId xmlns:a16="http://schemas.microsoft.com/office/drawing/2014/main" id="{A098D3F4-1017-9587-0AE7-D611B40DD541}"/>
                  </a:ext>
                </a:extLst>
              </p:cNvPr>
              <p:cNvSpPr txBox="1">
                <a:spLocks noRot="1" noChangeAspect="1" noMove="1" noResize="1" noEditPoints="1" noAdjustHandles="1" noChangeArrowheads="1" noChangeShapeType="1" noTextEdit="1"/>
              </p:cNvSpPr>
              <p:nvPr/>
            </p:nvSpPr>
            <p:spPr>
              <a:xfrm>
                <a:off x="648820" y="3422277"/>
                <a:ext cx="3246723" cy="412613"/>
              </a:xfrm>
              <a:prstGeom prst="rect">
                <a:avLst/>
              </a:prstGeom>
              <a:blipFill>
                <a:blip r:embed="rId4"/>
                <a:stretch>
                  <a:fillRect l="-1876" r="-3565" b="-220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4A1218C-9F9A-9463-E8B0-F57160660F1F}"/>
                  </a:ext>
                </a:extLst>
              </p:cNvPr>
              <p:cNvSpPr txBox="1"/>
              <p:nvPr/>
            </p:nvSpPr>
            <p:spPr>
              <a:xfrm>
                <a:off x="4669491" y="3385323"/>
                <a:ext cx="3299045" cy="412613"/>
              </a:xfrm>
              <a:prstGeom prst="rect">
                <a:avLst/>
              </a:prstGeom>
              <a:noFill/>
            </p:spPr>
            <p:txBody>
              <a:bodyPr wrap="none" lIns="0" tIns="0" rIns="0" bIns="0" rtlCol="0">
                <a:spAutoFit/>
              </a:bodyPr>
              <a:lstStyle/>
              <a:p>
                <a14:m>
                  <m:oMath xmlns:m="http://schemas.openxmlformats.org/officeDocument/2006/math">
                    <m:f>
                      <m:fPr>
                        <m:ctrlPr>
                          <a:rPr kumimoji="1" lang="ja-JP" altLang="en-US" i="1" smtClean="0">
                            <a:solidFill>
                              <a:schemeClr val="tx1"/>
                            </a:solidFill>
                            <a:latin typeface="Cambria Math" panose="02040503050406030204" pitchFamily="18" charset="0"/>
                          </a:rPr>
                        </m:ctrlPr>
                      </m:fPr>
                      <m:num>
                        <m:r>
                          <a:rPr kumimoji="1" lang="ja-JP" altLang="en-US">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𝑄</m:t>
                        </m:r>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𝑏</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𝑐</m:t>
                            </m:r>
                          </m:e>
                        </m:d>
                      </m:num>
                      <m:den>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𝑐</m:t>
                        </m:r>
                      </m:den>
                    </m:f>
                    <m:r>
                      <a:rPr kumimoji="1" lang="ja-JP" altLang="en-US" i="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𝑐</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22</m:t>
                        </m:r>
                      </m:sub>
                    </m:sSub>
                  </m:oMath>
                </a14:m>
                <a:r>
                  <a:rPr lang="ja-JP" altLang="en-US" dirty="0">
                    <a:solidFill>
                      <a:schemeClr val="tx1"/>
                    </a:solidFill>
                  </a:rPr>
                  <a:t> </a:t>
                </a:r>
                <a14:m>
                  <m:oMath xmlns:m="http://schemas.openxmlformats.org/officeDocument/2006/math">
                    <m:r>
                      <a:rPr lang="ja-JP" altLang="en-US">
                        <a:solidFill>
                          <a:schemeClr val="tx1"/>
                        </a:solidFill>
                        <a:latin typeface="Cambria Math" panose="02040503050406030204" pitchFamily="18" charset="0"/>
                      </a:rPr>
                      <m:t>−2</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𝑦</m:t>
                        </m:r>
                      </m:sub>
                    </m:s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𝑏</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12</m:t>
                        </m:r>
                      </m:sub>
                    </m:sSub>
                  </m:oMath>
                </a14:m>
                <a:r>
                  <a:rPr kumimoji="1" lang="en-US" altLang="ja-JP" dirty="0">
                    <a:solidFill>
                      <a:schemeClr val="tx1"/>
                    </a:solidFill>
                  </a:rPr>
                  <a:t>=0</a:t>
                </a:r>
                <a:endParaRPr kumimoji="1" lang="ja-JP" altLang="en-US" dirty="0">
                  <a:solidFill>
                    <a:schemeClr val="tx1"/>
                  </a:solidFill>
                </a:endParaRPr>
              </a:p>
            </p:txBody>
          </p:sp>
        </mc:Choice>
        <mc:Fallback xmlns="">
          <p:sp>
            <p:nvSpPr>
              <p:cNvPr id="9" name="テキスト ボックス 8">
                <a:extLst>
                  <a:ext uri="{FF2B5EF4-FFF2-40B4-BE49-F238E27FC236}">
                    <a16:creationId xmlns:a16="http://schemas.microsoft.com/office/drawing/2014/main" id="{44A1218C-9F9A-9463-E8B0-F57160660F1F}"/>
                  </a:ext>
                </a:extLst>
              </p:cNvPr>
              <p:cNvSpPr txBox="1">
                <a:spLocks noRot="1" noChangeAspect="1" noMove="1" noResize="1" noEditPoints="1" noAdjustHandles="1" noChangeArrowheads="1" noChangeShapeType="1" noTextEdit="1"/>
              </p:cNvSpPr>
              <p:nvPr/>
            </p:nvSpPr>
            <p:spPr>
              <a:xfrm>
                <a:off x="4669491" y="3385323"/>
                <a:ext cx="3299045" cy="412613"/>
              </a:xfrm>
              <a:prstGeom prst="rect">
                <a:avLst/>
              </a:prstGeom>
              <a:blipFill>
                <a:blip r:embed="rId5"/>
                <a:stretch>
                  <a:fillRect l="-2033" r="-3697" b="-220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512F39D-D869-F499-7564-98000B40A648}"/>
                  </a:ext>
                </a:extLst>
              </p:cNvPr>
              <p:cNvSpPr txBox="1"/>
              <p:nvPr/>
            </p:nvSpPr>
            <p:spPr>
              <a:xfrm>
                <a:off x="487550" y="1886775"/>
                <a:ext cx="6202361" cy="396775"/>
              </a:xfrm>
              <a:prstGeom prst="rect">
                <a:avLst/>
              </a:prstGeom>
              <a:noFill/>
            </p:spPr>
            <p:txBody>
              <a:bodyPr wrap="square">
                <a:spAutoFit/>
              </a:bodyPr>
              <a:lstStyle/>
              <a:p>
                <a14:m>
                  <m:oMath xmlns:m="http://schemas.openxmlformats.org/officeDocument/2006/math">
                    <m:r>
                      <a:rPr lang="ja-JP" altLang="en-US" i="1" smtClean="0">
                        <a:solidFill>
                          <a:schemeClr val="tx1"/>
                        </a:solidFill>
                        <a:latin typeface="Cambria Math" panose="02040503050406030204" pitchFamily="18" charset="0"/>
                      </a:rPr>
                      <m:t>𝑄</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𝑎</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𝑏</m:t>
                        </m:r>
                        <m:r>
                          <a:rPr lang="ja-JP" altLang="en-US">
                            <a:solidFill>
                              <a:schemeClr val="tx1"/>
                            </a:solidFill>
                            <a:latin typeface="Cambria Math" panose="02040503050406030204" pitchFamily="18" charset="0"/>
                          </a:rPr>
                          <m:t>,</m:t>
                        </m:r>
                        <m:r>
                          <a:rPr lang="ja-JP" altLang="en-US" i="1">
                            <a:solidFill>
                              <a:schemeClr val="tx1"/>
                            </a:solidFill>
                            <a:latin typeface="Cambria Math" panose="02040503050406030204" pitchFamily="18" charset="0"/>
                          </a:rPr>
                          <m:t>𝑐</m:t>
                        </m:r>
                      </m:e>
                    </m:d>
                  </m:oMath>
                </a14:m>
                <a:r>
                  <a:rPr kumimoji="1" lang="ja-JP" altLang="en-US" dirty="0">
                    <a:solidFill>
                      <a:schemeClr val="tx1"/>
                    </a:solidFill>
                  </a:rPr>
                  <a:t>＝</a:t>
                </a:r>
                <a:r>
                  <a:rPr lang="ja-JP" altLang="en-US" dirty="0">
                    <a:solidFill>
                      <a:schemeClr val="tx1"/>
                    </a:solidFill>
                  </a:rPr>
                  <a:t> </a:t>
                </a:r>
                <a14:m>
                  <m:oMath xmlns:m="http://schemas.openxmlformats.org/officeDocument/2006/math">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i="1">
                            <a:solidFill>
                              <a:schemeClr val="tx1"/>
                            </a:solidFill>
                            <a:latin typeface="Cambria Math" panose="02040503050406030204" pitchFamily="18" charset="0"/>
                          </a:rPr>
                          <m:t>𝑦𝑦</m:t>
                        </m:r>
                      </m:sub>
                    </m:sSub>
                    <m:r>
                      <a:rPr lang="ja-JP" altLang="en-US">
                        <a:solidFill>
                          <a:schemeClr val="tx1"/>
                        </a:solidFill>
                        <a:latin typeface="Cambria Math" panose="02040503050406030204" pitchFamily="18" charset="0"/>
                      </a:rPr>
                      <m:t>−</m:t>
                    </m:r>
                    <m:sSup>
                      <m:sSupPr>
                        <m:ctrlPr>
                          <a:rPr lang="ja-JP" altLang="en-US" i="1">
                            <a:solidFill>
                              <a:schemeClr val="tx1"/>
                            </a:solidFill>
                            <a:latin typeface="Cambria Math" panose="02040503050406030204" pitchFamily="18" charset="0"/>
                          </a:rPr>
                        </m:ctrlPr>
                      </m:sSupPr>
                      <m:e>
                        <m:r>
                          <a:rPr lang="ja-JP" altLang="en-US" i="1">
                            <a:solidFill>
                              <a:schemeClr val="tx1"/>
                            </a:solidFill>
                            <a:latin typeface="Cambria Math" panose="02040503050406030204" pitchFamily="18" charset="0"/>
                          </a:rPr>
                          <m:t>𝑏</m:t>
                        </m:r>
                      </m:e>
                      <m:sup>
                        <m:r>
                          <a:rPr lang="ja-JP" altLang="en-US">
                            <a:solidFill>
                              <a:schemeClr val="tx1"/>
                            </a:solidFill>
                            <a:latin typeface="Cambria Math" panose="02040503050406030204" pitchFamily="18" charset="0"/>
                          </a:rPr>
                          <m:t>2</m:t>
                        </m:r>
                      </m:sup>
                    </m:sSup>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1</m:t>
                        </m:r>
                        <m:r>
                          <a:rPr lang="en-US" altLang="ja-JP" i="1">
                            <a:solidFill>
                              <a:schemeClr val="tx1"/>
                            </a:solidFill>
                            <a:latin typeface="Cambria Math" panose="02040503050406030204" pitchFamily="18" charset="0"/>
                          </a:rPr>
                          <m:t>1</m:t>
                        </m:r>
                      </m:sub>
                    </m:sSub>
                    <m:r>
                      <a:rPr lang="ja-JP" altLang="en-US">
                        <a:solidFill>
                          <a:schemeClr val="tx1"/>
                        </a:solidFill>
                        <a:latin typeface="Cambria Math" panose="02040503050406030204" pitchFamily="18" charset="0"/>
                      </a:rPr>
                      <m:t>+</m:t>
                    </m:r>
                    <m:sSup>
                      <m:sSupPr>
                        <m:ctrlPr>
                          <a:rPr lang="ja-JP" altLang="en-US" i="1">
                            <a:solidFill>
                              <a:schemeClr val="tx1"/>
                            </a:solidFill>
                            <a:latin typeface="Cambria Math" panose="02040503050406030204" pitchFamily="18" charset="0"/>
                          </a:rPr>
                        </m:ctrlPr>
                      </m:sSupPr>
                      <m:e>
                        <m:r>
                          <a:rPr lang="ja-JP" altLang="en-US" i="1">
                            <a:solidFill>
                              <a:schemeClr val="tx1"/>
                            </a:solidFill>
                            <a:latin typeface="Cambria Math" panose="02040503050406030204" pitchFamily="18" charset="0"/>
                          </a:rPr>
                          <m:t>𝑐</m:t>
                        </m:r>
                      </m:e>
                      <m:sup>
                        <m:r>
                          <a:rPr lang="ja-JP" altLang="en-US">
                            <a:solidFill>
                              <a:schemeClr val="tx1"/>
                            </a:solidFill>
                            <a:latin typeface="Cambria Math" panose="02040503050406030204" pitchFamily="18" charset="0"/>
                          </a:rPr>
                          <m:t>2</m:t>
                        </m:r>
                      </m:sup>
                    </m:sSup>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22</m:t>
                        </m:r>
                      </m:sub>
                    </m:sSub>
                  </m:oMath>
                </a14:m>
                <a:r>
                  <a:rPr lang="ja-JP" altLang="en-US" dirty="0">
                    <a:solidFill>
                      <a:schemeClr val="tx1"/>
                    </a:solidFill>
                  </a:rPr>
                  <a:t> </a:t>
                </a:r>
                <a14:m>
                  <m:oMath xmlns:m="http://schemas.openxmlformats.org/officeDocument/2006/math">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𝑏</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en-US" altLang="ja-JP" i="1">
                            <a:solidFill>
                              <a:schemeClr val="tx1"/>
                            </a:solidFill>
                            <a:latin typeface="Cambria Math" panose="02040503050406030204" pitchFamily="18" charset="0"/>
                          </a:rPr>
                          <m:t>1</m:t>
                        </m:r>
                        <m:r>
                          <a:rPr lang="ja-JP" altLang="en-US" i="1">
                            <a:solidFill>
                              <a:schemeClr val="tx1"/>
                            </a:solidFill>
                            <a:latin typeface="Cambria Math" panose="02040503050406030204" pitchFamily="18" charset="0"/>
                          </a:rPr>
                          <m:t>𝑦</m:t>
                        </m:r>
                      </m:sub>
                    </m:s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𝑐</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𝑦</m:t>
                        </m:r>
                      </m:sub>
                    </m:sSub>
                    <m:r>
                      <a:rPr lang="ja-JP" altLang="en-US">
                        <a:solidFill>
                          <a:schemeClr val="tx1"/>
                        </a:solidFill>
                        <a:latin typeface="Cambria Math" panose="02040503050406030204" pitchFamily="18" charset="0"/>
                      </a:rPr>
                      <m:t>+2</m:t>
                    </m:r>
                    <m:r>
                      <a:rPr lang="ja-JP" altLang="en-US" i="1">
                        <a:solidFill>
                          <a:schemeClr val="tx1"/>
                        </a:solidFill>
                        <a:latin typeface="Cambria Math" panose="02040503050406030204" pitchFamily="18" charset="0"/>
                      </a:rPr>
                      <m:t>𝑏𝑐</m:t>
                    </m:r>
                    <m:sSub>
                      <m:sSubPr>
                        <m:ctrlPr>
                          <a:rPr lang="ja-JP" altLang="en-US" i="1">
                            <a:solidFill>
                              <a:schemeClr val="tx1"/>
                            </a:solidFill>
                            <a:latin typeface="Cambria Math" panose="02040503050406030204" pitchFamily="18" charset="0"/>
                          </a:rPr>
                        </m:ctrlPr>
                      </m:sSubPr>
                      <m:e>
                        <m:r>
                          <m:rPr>
                            <m:sty m:val="p"/>
                          </m:rPr>
                          <a:rPr lang="en-US" altLang="ja-JP" i="1">
                            <a:solidFill>
                              <a:schemeClr val="tx1"/>
                            </a:solidFill>
                            <a:latin typeface="Cambria Math" panose="02040503050406030204" pitchFamily="18" charset="0"/>
                          </a:rPr>
                          <m:t>S</m:t>
                        </m:r>
                      </m:e>
                      <m:sub>
                        <m:r>
                          <a:rPr lang="ja-JP" altLang="en-US">
                            <a:solidFill>
                              <a:schemeClr val="tx1"/>
                            </a:solidFill>
                            <a:latin typeface="Cambria Math" panose="02040503050406030204" pitchFamily="18" charset="0"/>
                          </a:rPr>
                          <m:t>12</m:t>
                        </m:r>
                      </m:sub>
                    </m:sSub>
                  </m:oMath>
                </a14:m>
                <a:endParaRPr lang="ja-JP" altLang="en-US" dirty="0">
                  <a:solidFill>
                    <a:schemeClr val="tx1"/>
                  </a:solidFill>
                </a:endParaRPr>
              </a:p>
            </p:txBody>
          </p:sp>
        </mc:Choice>
        <mc:Fallback xmlns="">
          <p:sp>
            <p:nvSpPr>
              <p:cNvPr id="10" name="テキスト ボックス 9">
                <a:extLst>
                  <a:ext uri="{FF2B5EF4-FFF2-40B4-BE49-F238E27FC236}">
                    <a16:creationId xmlns:a16="http://schemas.microsoft.com/office/drawing/2014/main" id="{0512F39D-D869-F499-7564-98000B40A648}"/>
                  </a:ext>
                </a:extLst>
              </p:cNvPr>
              <p:cNvSpPr txBox="1">
                <a:spLocks noRot="1" noChangeAspect="1" noMove="1" noResize="1" noEditPoints="1" noAdjustHandles="1" noChangeArrowheads="1" noChangeShapeType="1" noTextEdit="1"/>
              </p:cNvSpPr>
              <p:nvPr/>
            </p:nvSpPr>
            <p:spPr>
              <a:xfrm>
                <a:off x="487550" y="1886775"/>
                <a:ext cx="6202361" cy="396775"/>
              </a:xfrm>
              <a:prstGeom prst="rect">
                <a:avLst/>
              </a:prstGeom>
              <a:blipFill>
                <a:blip r:embed="rId6"/>
                <a:stretch>
                  <a:fillRect l="-197" t="-4615" b="-2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B83FD53-A1E2-D00B-9B60-7644AC843B3B}"/>
                  </a:ext>
                </a:extLst>
              </p:cNvPr>
              <p:cNvSpPr txBox="1"/>
              <p:nvPr/>
            </p:nvSpPr>
            <p:spPr>
              <a:xfrm>
                <a:off x="648820" y="4377205"/>
                <a:ext cx="9907328" cy="579454"/>
              </a:xfrm>
              <a:prstGeom prst="rect">
                <a:avLst/>
              </a:prstGeom>
              <a:noFill/>
            </p:spPr>
            <p:txBody>
              <a:bodyPr wrap="none" lIns="0" tIns="0" rIns="0" bIns="0" rtlCol="0">
                <a:spAutoFit/>
              </a:bodyPr>
              <a:lstStyle/>
              <a:p>
                <a:r>
                  <a:rPr kumimoji="1" lang="ja-JP" altLang="en-US" sz="1600" dirty="0">
                    <a:solidFill>
                      <a:schemeClr val="tx1"/>
                    </a:solidFill>
                    <a:latin typeface="Meiryo UI" panose="020B0604030504040204" pitchFamily="50" charset="-128"/>
                    <a:ea typeface="Meiryo UI" panose="020B0604030504040204" pitchFamily="50" charset="-128"/>
                  </a:rPr>
                  <a:t>回帰式  </a:t>
                </a:r>
                <a14:m>
                  <m:oMath xmlns:m="http://schemas.openxmlformats.org/officeDocument/2006/math">
                    <m:r>
                      <a:rPr kumimoji="1" lang="ja-JP" altLang="en-US" i="1" smtClean="0">
                        <a:solidFill>
                          <a:schemeClr val="tx1"/>
                        </a:solidFill>
                        <a:latin typeface="Cambria Math" panose="02040503050406030204" pitchFamily="18" charset="0"/>
                      </a:rPr>
                      <m:t>𝑦</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𝑎</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𝑏</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𝑥</m:t>
                        </m:r>
                      </m:e>
                      <m:sub>
                        <m:r>
                          <a:rPr kumimoji="1" lang="ja-JP" altLang="en-US" i="0">
                            <a:solidFill>
                              <a:schemeClr val="tx1"/>
                            </a:solidFill>
                            <a:latin typeface="Cambria Math" panose="02040503050406030204" pitchFamily="18" charset="0"/>
                          </a:rPr>
                          <m:t>1</m:t>
                        </m:r>
                      </m:sub>
                    </m:sSub>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𝑐</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𝑥</m:t>
                        </m:r>
                      </m:e>
                      <m:sub>
                        <m:r>
                          <a:rPr kumimoji="1" lang="ja-JP" altLang="en-US" i="0">
                            <a:solidFill>
                              <a:schemeClr val="tx1"/>
                            </a:solidFill>
                            <a:latin typeface="Cambria Math" panose="02040503050406030204" pitchFamily="18" charset="0"/>
                          </a:rPr>
                          <m:t>2</m:t>
                        </m:r>
                      </m:sub>
                    </m:sSub>
                  </m:oMath>
                </a14:m>
                <a:r>
                  <a:rPr kumimoji="1" lang="ja-JP" altLang="en-US" sz="1600" dirty="0">
                    <a:solidFill>
                      <a:schemeClr val="tx1"/>
                    </a:solidFill>
                    <a:latin typeface="Meiryo UI" panose="020B0604030504040204" pitchFamily="50" charset="-128"/>
                    <a:ea typeface="Meiryo UI" panose="020B0604030504040204" pitchFamily="50" charset="-128"/>
                  </a:rPr>
                  <a:t> の切片 </a:t>
                </a:r>
                <a14:m>
                  <m:oMath xmlns:m="http://schemas.openxmlformats.org/officeDocument/2006/math">
                    <m:r>
                      <a:rPr lang="ja-JP" altLang="en-US" i="1">
                        <a:solidFill>
                          <a:schemeClr val="tx1"/>
                        </a:solidFill>
                        <a:latin typeface="Cambria Math" panose="02040503050406030204" pitchFamily="18" charset="0"/>
                      </a:rPr>
                      <m:t>𝑎</m:t>
                    </m:r>
                  </m:oMath>
                </a14:m>
                <a:r>
                  <a:rPr kumimoji="1" lang="ja-JP" altLang="en-US" dirty="0">
                    <a:solidFill>
                      <a:schemeClr val="tx1"/>
                    </a:solidFill>
                  </a:rPr>
                  <a:t> </a:t>
                </a:r>
                <a:r>
                  <a:rPr kumimoji="1" lang="ja-JP" altLang="en-US" dirty="0">
                    <a:solidFill>
                      <a:schemeClr val="tx1"/>
                    </a:solidFill>
                    <a:latin typeface="Meiryo UI" panose="020B0604030504040204" pitchFamily="50" charset="-128"/>
                    <a:ea typeface="Meiryo UI" panose="020B0604030504040204" pitchFamily="50" charset="-128"/>
                  </a:rPr>
                  <a:t>は </a:t>
                </a:r>
                <a14:m>
                  <m:oMath xmlns:m="http://schemas.openxmlformats.org/officeDocument/2006/math">
                    <m:acc>
                      <m:accPr>
                        <m:chr m:val="̅"/>
                        <m:ctrlPr>
                          <a:rPr lang="ja-JP" altLang="en-US" b="1" i="1">
                            <a:solidFill>
                              <a:schemeClr val="tx1"/>
                            </a:solidFill>
                            <a:latin typeface="Cambria Math" panose="02040503050406030204" pitchFamily="18" charset="0"/>
                          </a:rPr>
                        </m:ctrlPr>
                      </m:accPr>
                      <m:e>
                        <m:r>
                          <a:rPr lang="ja-JP" altLang="en-US" b="1" i="1">
                            <a:solidFill>
                              <a:schemeClr val="tx1"/>
                            </a:solidFill>
                            <a:latin typeface="Cambria Math" panose="02040503050406030204" pitchFamily="18" charset="0"/>
                          </a:rPr>
                          <m:t>𝒚</m:t>
                        </m:r>
                      </m:e>
                    </m:acc>
                    <m:r>
                      <a:rPr lang="ja-JP" altLang="en-US" b="1" i="1">
                        <a:solidFill>
                          <a:schemeClr val="tx1"/>
                        </a:solidFill>
                        <a:latin typeface="Cambria Math" panose="02040503050406030204" pitchFamily="18" charset="0"/>
                      </a:rPr>
                      <m:t> </m:t>
                    </m:r>
                    <m:r>
                      <a:rPr lang="en-US" altLang="ja-JP" b="1" i="1">
                        <a:solidFill>
                          <a:schemeClr val="tx1"/>
                        </a:solidFill>
                        <a:latin typeface="Cambria Math" panose="02040503050406030204" pitchFamily="18" charset="0"/>
                      </a:rPr>
                      <m:t>―</m:t>
                    </m:r>
                    <m:r>
                      <a:rPr lang="ja-JP" altLang="en-US" b="1" i="1">
                        <a:solidFill>
                          <a:schemeClr val="tx1"/>
                        </a:solidFill>
                        <a:latin typeface="Cambria Math" panose="02040503050406030204" pitchFamily="18" charset="0"/>
                      </a:rPr>
                      <m:t>𝒃</m:t>
                    </m:r>
                    <m:sSub>
                      <m:sSubPr>
                        <m:ctrlPr>
                          <a:rPr lang="ja-JP" altLang="en-US" b="1" i="1">
                            <a:solidFill>
                              <a:schemeClr val="tx1"/>
                            </a:solidFill>
                            <a:latin typeface="Cambria Math" panose="02040503050406030204" pitchFamily="18" charset="0"/>
                          </a:rPr>
                        </m:ctrlPr>
                      </m:sSubPr>
                      <m:e>
                        <m:acc>
                          <m:accPr>
                            <m:chr m:val="̅"/>
                            <m:ctrlPr>
                              <a:rPr lang="ja-JP" altLang="en-US" b="1" i="1">
                                <a:solidFill>
                                  <a:schemeClr val="tx1"/>
                                </a:solidFill>
                                <a:latin typeface="Cambria Math" panose="02040503050406030204" pitchFamily="18" charset="0"/>
                              </a:rPr>
                            </m:ctrlPr>
                          </m:accPr>
                          <m:e>
                            <m:r>
                              <a:rPr lang="ja-JP" altLang="en-US" b="1" i="1">
                                <a:solidFill>
                                  <a:schemeClr val="tx1"/>
                                </a:solidFill>
                                <a:latin typeface="Cambria Math" panose="02040503050406030204" pitchFamily="18" charset="0"/>
                              </a:rPr>
                              <m:t>𝒙</m:t>
                            </m:r>
                          </m:e>
                        </m:acc>
                      </m:e>
                      <m:sub>
                        <m:r>
                          <a:rPr lang="en-US" altLang="ja-JP" b="1" i="1">
                            <a:solidFill>
                              <a:schemeClr val="tx1"/>
                            </a:solidFill>
                            <a:latin typeface="Cambria Math" panose="02040503050406030204" pitchFamily="18" charset="0"/>
                          </a:rPr>
                          <m:t>𝟏</m:t>
                        </m:r>
                      </m:sub>
                    </m:sSub>
                    <m:r>
                      <a:rPr lang="en-US" altLang="ja-JP" b="1" i="1">
                        <a:solidFill>
                          <a:schemeClr val="tx1"/>
                        </a:solidFill>
                        <a:latin typeface="Cambria Math" panose="02040503050406030204" pitchFamily="18" charset="0"/>
                      </a:rPr>
                      <m:t>―</m:t>
                    </m:r>
                    <m:r>
                      <a:rPr lang="ja-JP" altLang="en-US" b="1" i="1">
                        <a:solidFill>
                          <a:schemeClr val="tx1"/>
                        </a:solidFill>
                        <a:latin typeface="Cambria Math" panose="02040503050406030204" pitchFamily="18" charset="0"/>
                      </a:rPr>
                      <m:t>𝒄</m:t>
                    </m:r>
                    <m:sSub>
                      <m:sSubPr>
                        <m:ctrlPr>
                          <a:rPr lang="ja-JP" altLang="en-US" b="1" i="1">
                            <a:solidFill>
                              <a:schemeClr val="tx1"/>
                            </a:solidFill>
                            <a:latin typeface="Cambria Math" panose="02040503050406030204" pitchFamily="18" charset="0"/>
                          </a:rPr>
                        </m:ctrlPr>
                      </m:sSubPr>
                      <m:e>
                        <m:acc>
                          <m:accPr>
                            <m:chr m:val="̅"/>
                            <m:ctrlPr>
                              <a:rPr lang="ja-JP" altLang="en-US" b="1" i="1">
                                <a:solidFill>
                                  <a:schemeClr val="tx1"/>
                                </a:solidFill>
                                <a:latin typeface="Cambria Math" panose="02040503050406030204" pitchFamily="18" charset="0"/>
                              </a:rPr>
                            </m:ctrlPr>
                          </m:accPr>
                          <m:e>
                            <m:r>
                              <a:rPr lang="ja-JP" altLang="en-US" b="1" i="1">
                                <a:solidFill>
                                  <a:schemeClr val="tx1"/>
                                </a:solidFill>
                                <a:latin typeface="Cambria Math" panose="02040503050406030204" pitchFamily="18" charset="0"/>
                              </a:rPr>
                              <m:t>𝒙</m:t>
                            </m:r>
                          </m:e>
                        </m:acc>
                      </m:e>
                      <m:sub>
                        <m:r>
                          <a:rPr lang="en-US" altLang="ja-JP" b="1" i="1">
                            <a:solidFill>
                              <a:schemeClr val="tx1"/>
                            </a:solidFill>
                            <a:latin typeface="Cambria Math" panose="02040503050406030204" pitchFamily="18" charset="0"/>
                          </a:rPr>
                          <m:t>𝟐</m:t>
                        </m:r>
                      </m:sub>
                    </m:sSub>
                    <m:r>
                      <a:rPr lang="en-US" altLang="ja-JP" b="1" i="1">
                        <a:solidFill>
                          <a:schemeClr val="tx1"/>
                        </a:solidFill>
                        <a:latin typeface="Cambria Math" panose="02040503050406030204" pitchFamily="18" charset="0"/>
                      </a:rPr>
                      <m:t> </m:t>
                    </m:r>
                  </m:oMath>
                </a14:m>
                <a:r>
                  <a:rPr kumimoji="1" lang="ja-JP" altLang="en-US" sz="1600" dirty="0">
                    <a:solidFill>
                      <a:schemeClr val="tx1"/>
                    </a:solidFill>
                    <a:latin typeface="Meiryo UI" panose="020B0604030504040204" pitchFamily="50" charset="-128"/>
                    <a:ea typeface="Meiryo UI" panose="020B0604030504040204" pitchFamily="50" charset="-128"/>
                  </a:rPr>
                  <a:t>で、</a:t>
                </a:r>
                <a:endParaRPr kumimoji="1" lang="en-US" altLang="ja-JP" sz="1600" dirty="0">
                  <a:solidFill>
                    <a:schemeClr val="tx1"/>
                  </a:solidFill>
                  <a:latin typeface="Meiryo UI" panose="020B0604030504040204" pitchFamily="50" charset="-128"/>
                  <a:ea typeface="Meiryo UI" panose="020B0604030504040204" pitchFamily="50" charset="-128"/>
                </a:endParaRPr>
              </a:p>
              <a:p>
                <a:r>
                  <a:rPr kumimoji="1" lang="ja-JP" altLang="en-US" sz="1600" dirty="0">
                    <a:solidFill>
                      <a:schemeClr val="tx1"/>
                    </a:solidFill>
                    <a:latin typeface="Meiryo UI" panose="020B0604030504040204" pitchFamily="50" charset="-128"/>
                    <a:ea typeface="Meiryo UI" panose="020B0604030504040204" pitchFamily="50" charset="-128"/>
                  </a:rPr>
                  <a:t>傾き </a:t>
                </a:r>
                <a14:m>
                  <m:oMath xmlns:m="http://schemas.openxmlformats.org/officeDocument/2006/math">
                    <m:r>
                      <a:rPr lang="ja-JP" altLang="en-US" i="1">
                        <a:solidFill>
                          <a:schemeClr val="tx1"/>
                        </a:solidFill>
                        <a:latin typeface="Cambria Math" panose="02040503050406030204" pitchFamily="18" charset="0"/>
                      </a:rPr>
                      <m:t>𝑏</m:t>
                    </m:r>
                  </m:oMath>
                </a14:m>
                <a:r>
                  <a:rPr kumimoji="1" lang="ja-JP" altLang="en-US" dirty="0">
                    <a:solidFill>
                      <a:schemeClr val="tx1"/>
                    </a:solidFill>
                  </a:rPr>
                  <a:t> </a:t>
                </a:r>
                <a:r>
                  <a:rPr kumimoji="1" lang="ja-JP" altLang="en-US" sz="1600" dirty="0">
                    <a:solidFill>
                      <a:schemeClr val="tx1"/>
                    </a:solidFill>
                    <a:latin typeface="Meiryo UI" panose="020B0604030504040204" pitchFamily="50" charset="-128"/>
                    <a:ea typeface="Meiryo UI" panose="020B0604030504040204" pitchFamily="50" charset="-128"/>
                  </a:rPr>
                  <a:t>と </a:t>
                </a:r>
                <a14:m>
                  <m:oMath xmlns:m="http://schemas.openxmlformats.org/officeDocument/2006/math">
                    <m:r>
                      <a:rPr lang="ja-JP" altLang="en-US" i="1">
                        <a:solidFill>
                          <a:schemeClr val="tx1"/>
                        </a:solidFill>
                        <a:latin typeface="Cambria Math" panose="02040503050406030204" pitchFamily="18" charset="0"/>
                      </a:rPr>
                      <m:t>𝑐</m:t>
                    </m:r>
                  </m:oMath>
                </a14:m>
                <a:r>
                  <a:rPr kumimoji="1" lang="ja-JP" altLang="en-US" dirty="0">
                    <a:solidFill>
                      <a:schemeClr val="tx1"/>
                    </a:solidFill>
                  </a:rPr>
                  <a:t> </a:t>
                </a:r>
                <a:r>
                  <a:rPr kumimoji="1" lang="ja-JP" altLang="en-US" sz="1600" dirty="0">
                    <a:solidFill>
                      <a:schemeClr val="tx1"/>
                    </a:solidFill>
                    <a:latin typeface="Meiryo UI" panose="020B0604030504040204" pitchFamily="50" charset="-128"/>
                    <a:ea typeface="Meiryo UI" panose="020B0604030504040204" pitchFamily="50" charset="-128"/>
                  </a:rPr>
                  <a:t>は　</a:t>
                </a:r>
                <a:r>
                  <a:rPr lang="en-US" altLang="ja-JP" sz="1600" dirty="0">
                    <a:solidFill>
                      <a:schemeClr val="tx1"/>
                    </a:solidFill>
                  </a:rPr>
                  <a:t> </a:t>
                </a:r>
                <a14:m>
                  <m:oMath xmlns:m="http://schemas.openxmlformats.org/officeDocument/2006/math">
                    <m:r>
                      <a:rPr lang="en-US" altLang="ja-JP" b="1" i="1">
                        <a:solidFill>
                          <a:schemeClr val="tx1"/>
                        </a:solidFill>
                        <a:latin typeface="Cambria Math" panose="02040503050406030204" pitchFamily="18" charset="0"/>
                      </a:rPr>
                      <m:t>𝟐</m:t>
                    </m:r>
                    <m:r>
                      <a:rPr lang="ja-JP" altLang="en-US" b="1" i="1">
                        <a:solidFill>
                          <a:schemeClr val="tx1"/>
                        </a:solidFill>
                        <a:latin typeface="Cambria Math" panose="02040503050406030204" pitchFamily="18" charset="0"/>
                      </a:rPr>
                      <m:t>𝒃</m:t>
                    </m:r>
                    <m:sSub>
                      <m:sSubPr>
                        <m:ctrlPr>
                          <a:rPr lang="ja-JP" altLang="en-US"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𝑺</m:t>
                        </m:r>
                      </m:e>
                      <m:sub>
                        <m:r>
                          <a:rPr lang="ja-JP" altLang="en-US" b="1" i="1">
                            <a:solidFill>
                              <a:schemeClr val="tx1"/>
                            </a:solidFill>
                            <a:latin typeface="Cambria Math" panose="02040503050406030204" pitchFamily="18" charset="0"/>
                          </a:rPr>
                          <m:t>𝟏</m:t>
                        </m:r>
                        <m:r>
                          <a:rPr lang="en-US" altLang="ja-JP" b="1" i="1">
                            <a:solidFill>
                              <a:schemeClr val="tx1"/>
                            </a:solidFill>
                            <a:latin typeface="Cambria Math" panose="02040503050406030204" pitchFamily="18" charset="0"/>
                          </a:rPr>
                          <m:t>𝟏</m:t>
                        </m:r>
                      </m:sub>
                    </m:sSub>
                  </m:oMath>
                </a14:m>
                <a:r>
                  <a:rPr lang="ja-JP" altLang="en-US" b="1" dirty="0">
                    <a:solidFill>
                      <a:schemeClr val="tx1"/>
                    </a:solidFill>
                  </a:rPr>
                  <a:t> </a:t>
                </a:r>
                <a14:m>
                  <m:oMath xmlns:m="http://schemas.openxmlformats.org/officeDocument/2006/math">
                    <m:r>
                      <a:rPr lang="ja-JP" altLang="en-US" b="1">
                        <a:solidFill>
                          <a:schemeClr val="tx1"/>
                        </a:solidFill>
                        <a:latin typeface="Cambria Math" panose="02040503050406030204" pitchFamily="18" charset="0"/>
                      </a:rPr>
                      <m:t>−</m:t>
                    </m:r>
                    <m:r>
                      <a:rPr lang="ja-JP" altLang="en-US" b="1" i="1">
                        <a:solidFill>
                          <a:schemeClr val="tx1"/>
                        </a:solidFill>
                        <a:latin typeface="Cambria Math" panose="02040503050406030204" pitchFamily="18" charset="0"/>
                      </a:rPr>
                      <m:t>𝟐</m:t>
                    </m:r>
                    <m:sSub>
                      <m:sSubPr>
                        <m:ctrlPr>
                          <a:rPr lang="ja-JP" altLang="en-US"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𝑺</m:t>
                        </m:r>
                      </m:e>
                      <m:sub>
                        <m:r>
                          <a:rPr lang="en-US" altLang="ja-JP" b="1" i="1">
                            <a:solidFill>
                              <a:schemeClr val="tx1"/>
                            </a:solidFill>
                            <a:latin typeface="Cambria Math" panose="02040503050406030204" pitchFamily="18" charset="0"/>
                          </a:rPr>
                          <m:t>𝟏</m:t>
                        </m:r>
                        <m:r>
                          <a:rPr lang="ja-JP" altLang="en-US" b="1" i="1">
                            <a:solidFill>
                              <a:schemeClr val="tx1"/>
                            </a:solidFill>
                            <a:latin typeface="Cambria Math" panose="02040503050406030204" pitchFamily="18" charset="0"/>
                          </a:rPr>
                          <m:t>𝒚</m:t>
                        </m:r>
                      </m:sub>
                    </m:sSub>
                  </m:oMath>
                </a14:m>
                <a:r>
                  <a:rPr lang="en-US" altLang="ja-JP" b="1" dirty="0">
                    <a:solidFill>
                      <a:schemeClr val="tx1"/>
                    </a:solidFill>
                  </a:rPr>
                  <a:t>+</a:t>
                </a:r>
                <a:r>
                  <a:rPr lang="ja-JP" altLang="en-US" b="1" dirty="0">
                    <a:solidFill>
                      <a:schemeClr val="tx1"/>
                    </a:solidFill>
                  </a:rPr>
                  <a:t> </a:t>
                </a:r>
                <a14:m>
                  <m:oMath xmlns:m="http://schemas.openxmlformats.org/officeDocument/2006/math">
                    <m:r>
                      <a:rPr lang="ja-JP" altLang="en-US" b="1" i="1">
                        <a:solidFill>
                          <a:schemeClr val="tx1"/>
                        </a:solidFill>
                        <a:latin typeface="Cambria Math" panose="02040503050406030204" pitchFamily="18" charset="0"/>
                      </a:rPr>
                      <m:t>𝟐</m:t>
                    </m:r>
                    <m:r>
                      <a:rPr lang="ja-JP" altLang="en-US" b="1" i="1">
                        <a:solidFill>
                          <a:schemeClr val="tx1"/>
                        </a:solidFill>
                        <a:latin typeface="Cambria Math" panose="02040503050406030204" pitchFamily="18" charset="0"/>
                      </a:rPr>
                      <m:t>𝒄</m:t>
                    </m:r>
                    <m:sSub>
                      <m:sSubPr>
                        <m:ctrlPr>
                          <a:rPr lang="ja-JP" altLang="en-US"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𝑺</m:t>
                        </m:r>
                      </m:e>
                      <m:sub>
                        <m:r>
                          <a:rPr lang="ja-JP" altLang="en-US" b="1" i="1">
                            <a:solidFill>
                              <a:schemeClr val="tx1"/>
                            </a:solidFill>
                            <a:latin typeface="Cambria Math" panose="02040503050406030204" pitchFamily="18" charset="0"/>
                          </a:rPr>
                          <m:t>𝟏𝟐</m:t>
                        </m:r>
                      </m:sub>
                    </m:sSub>
                  </m:oMath>
                </a14:m>
                <a:r>
                  <a:rPr lang="en-US" altLang="ja-JP" b="1" dirty="0">
                    <a:solidFill>
                      <a:schemeClr val="tx1"/>
                    </a:solidFill>
                  </a:rPr>
                  <a:t>=0 </a:t>
                </a:r>
                <a:r>
                  <a:rPr kumimoji="1" lang="ja-JP" altLang="en-US" b="1" dirty="0">
                    <a:solidFill>
                      <a:schemeClr val="tx1"/>
                    </a:solidFill>
                    <a:latin typeface="Meiryo UI" panose="020B0604030504040204" pitchFamily="50" charset="-128"/>
                    <a:ea typeface="Meiryo UI" panose="020B0604030504040204" pitchFamily="50" charset="-128"/>
                  </a:rPr>
                  <a:t>　</a:t>
                </a:r>
                <a:r>
                  <a:rPr kumimoji="1" lang="ja-JP" altLang="en-US" sz="1600" dirty="0">
                    <a:solidFill>
                      <a:schemeClr val="tx1"/>
                    </a:solidFill>
                    <a:latin typeface="Meiryo UI" panose="020B0604030504040204" pitchFamily="50" charset="-128"/>
                    <a:ea typeface="Meiryo UI" panose="020B0604030504040204" pitchFamily="50" charset="-128"/>
                  </a:rPr>
                  <a:t>と　</a:t>
                </a:r>
                <a:r>
                  <a:rPr lang="en-US" altLang="ja-JP" sz="1600" dirty="0">
                    <a:solidFill>
                      <a:schemeClr val="tx1"/>
                    </a:solidFill>
                  </a:rPr>
                  <a:t> </a:t>
                </a:r>
                <a14:m>
                  <m:oMath xmlns:m="http://schemas.openxmlformats.org/officeDocument/2006/math">
                    <m:r>
                      <a:rPr lang="en-US" altLang="ja-JP" b="1" i="1">
                        <a:solidFill>
                          <a:schemeClr val="tx1"/>
                        </a:solidFill>
                        <a:latin typeface="Cambria Math" panose="02040503050406030204" pitchFamily="18" charset="0"/>
                      </a:rPr>
                      <m:t>𝟐</m:t>
                    </m:r>
                    <m:r>
                      <a:rPr lang="ja-JP" altLang="en-US" b="1" i="1">
                        <a:solidFill>
                          <a:schemeClr val="tx1"/>
                        </a:solidFill>
                        <a:latin typeface="Cambria Math" panose="02040503050406030204" pitchFamily="18" charset="0"/>
                      </a:rPr>
                      <m:t>𝒄</m:t>
                    </m:r>
                    <m:sSub>
                      <m:sSubPr>
                        <m:ctrlPr>
                          <a:rPr lang="ja-JP" altLang="en-US"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𝑺</m:t>
                        </m:r>
                      </m:e>
                      <m:sub>
                        <m:r>
                          <a:rPr lang="ja-JP" altLang="en-US" b="1" i="1">
                            <a:solidFill>
                              <a:schemeClr val="tx1"/>
                            </a:solidFill>
                            <a:latin typeface="Cambria Math" panose="02040503050406030204" pitchFamily="18" charset="0"/>
                          </a:rPr>
                          <m:t>𝟐𝟐</m:t>
                        </m:r>
                      </m:sub>
                    </m:sSub>
                  </m:oMath>
                </a14:m>
                <a:r>
                  <a:rPr lang="ja-JP" altLang="en-US" b="1" dirty="0">
                    <a:solidFill>
                      <a:schemeClr val="tx1"/>
                    </a:solidFill>
                  </a:rPr>
                  <a:t> </a:t>
                </a:r>
                <a14:m>
                  <m:oMath xmlns:m="http://schemas.openxmlformats.org/officeDocument/2006/math">
                    <m:r>
                      <a:rPr lang="ja-JP" altLang="en-US" b="1">
                        <a:solidFill>
                          <a:schemeClr val="tx1"/>
                        </a:solidFill>
                        <a:latin typeface="Cambria Math" panose="02040503050406030204" pitchFamily="18" charset="0"/>
                      </a:rPr>
                      <m:t>−</m:t>
                    </m:r>
                    <m:r>
                      <a:rPr lang="ja-JP" altLang="en-US" b="1" i="1">
                        <a:solidFill>
                          <a:schemeClr val="tx1"/>
                        </a:solidFill>
                        <a:latin typeface="Cambria Math" panose="02040503050406030204" pitchFamily="18" charset="0"/>
                      </a:rPr>
                      <m:t>𝟐</m:t>
                    </m:r>
                    <m:sSub>
                      <m:sSubPr>
                        <m:ctrlPr>
                          <a:rPr lang="ja-JP" altLang="en-US"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𝑺</m:t>
                        </m:r>
                      </m:e>
                      <m:sub>
                        <m:r>
                          <a:rPr lang="ja-JP" altLang="en-US" b="1" i="1">
                            <a:solidFill>
                              <a:schemeClr val="tx1"/>
                            </a:solidFill>
                            <a:latin typeface="Cambria Math" panose="02040503050406030204" pitchFamily="18" charset="0"/>
                          </a:rPr>
                          <m:t>𝟐</m:t>
                        </m:r>
                        <m:r>
                          <a:rPr lang="ja-JP" altLang="en-US" b="1" i="1">
                            <a:solidFill>
                              <a:schemeClr val="tx1"/>
                            </a:solidFill>
                            <a:latin typeface="Cambria Math" panose="02040503050406030204" pitchFamily="18" charset="0"/>
                          </a:rPr>
                          <m:t>𝒚</m:t>
                        </m:r>
                      </m:sub>
                    </m:sSub>
                    <m:r>
                      <a:rPr lang="ja-JP" altLang="en-US" b="1">
                        <a:solidFill>
                          <a:schemeClr val="tx1"/>
                        </a:solidFill>
                        <a:latin typeface="Cambria Math" panose="02040503050406030204" pitchFamily="18" charset="0"/>
                      </a:rPr>
                      <m:t>+</m:t>
                    </m:r>
                    <m:r>
                      <a:rPr lang="ja-JP" altLang="en-US" b="1" i="1">
                        <a:solidFill>
                          <a:schemeClr val="tx1"/>
                        </a:solidFill>
                        <a:latin typeface="Cambria Math" panose="02040503050406030204" pitchFamily="18" charset="0"/>
                      </a:rPr>
                      <m:t>𝟐</m:t>
                    </m:r>
                    <m:r>
                      <a:rPr lang="ja-JP" altLang="en-US" b="1" i="1">
                        <a:solidFill>
                          <a:schemeClr val="tx1"/>
                        </a:solidFill>
                        <a:latin typeface="Cambria Math" panose="02040503050406030204" pitchFamily="18" charset="0"/>
                      </a:rPr>
                      <m:t>𝒃</m:t>
                    </m:r>
                    <m:sSub>
                      <m:sSubPr>
                        <m:ctrlPr>
                          <a:rPr lang="ja-JP" altLang="en-US" b="1" i="1">
                            <a:solidFill>
                              <a:schemeClr val="tx1"/>
                            </a:solidFill>
                            <a:latin typeface="Cambria Math" panose="02040503050406030204" pitchFamily="18" charset="0"/>
                          </a:rPr>
                        </m:ctrlPr>
                      </m:sSubPr>
                      <m:e>
                        <m:r>
                          <a:rPr lang="en-US" altLang="ja-JP" b="1" i="1">
                            <a:solidFill>
                              <a:schemeClr val="tx1"/>
                            </a:solidFill>
                            <a:latin typeface="Cambria Math" panose="02040503050406030204" pitchFamily="18" charset="0"/>
                          </a:rPr>
                          <m:t>𝑺</m:t>
                        </m:r>
                      </m:e>
                      <m:sub>
                        <m:r>
                          <a:rPr lang="ja-JP" altLang="en-US" b="1" i="1">
                            <a:solidFill>
                              <a:schemeClr val="tx1"/>
                            </a:solidFill>
                            <a:latin typeface="Cambria Math" panose="02040503050406030204" pitchFamily="18" charset="0"/>
                          </a:rPr>
                          <m:t>𝟏𝟐</m:t>
                        </m:r>
                      </m:sub>
                    </m:sSub>
                  </m:oMath>
                </a14:m>
                <a:r>
                  <a:rPr lang="en-US" altLang="ja-JP" b="1" dirty="0">
                    <a:solidFill>
                      <a:schemeClr val="tx1"/>
                    </a:solidFill>
                  </a:rPr>
                  <a:t>=0 </a:t>
                </a:r>
                <a:r>
                  <a:rPr lang="ja-JP" altLang="en-US" sz="1600" dirty="0">
                    <a:solidFill>
                      <a:schemeClr val="tx1"/>
                    </a:solidFill>
                    <a:latin typeface="Meiryo UI" panose="020B0604030504040204" pitchFamily="50" charset="-128"/>
                    <a:ea typeface="Meiryo UI" panose="020B0604030504040204" pitchFamily="50" charset="-128"/>
                  </a:rPr>
                  <a:t>の連立方程式から求まる値となる。</a:t>
                </a:r>
                <a:endParaRPr kumimoji="1" lang="ja-JP" altLang="en-US" dirty="0">
                  <a:solidFill>
                    <a:schemeClr val="tx1"/>
                  </a:solidFill>
                  <a:latin typeface="Meiryo UI" panose="020B0604030504040204" pitchFamily="50" charset="-128"/>
                  <a:ea typeface="Meiryo UI" panose="020B0604030504040204" pitchFamily="50" charset="-128"/>
                </a:endParaRPr>
              </a:p>
            </p:txBody>
          </p:sp>
        </mc:Choice>
        <mc:Fallback xmlns="">
          <p:sp>
            <p:nvSpPr>
              <p:cNvPr id="12" name="テキスト ボックス 11">
                <a:extLst>
                  <a:ext uri="{FF2B5EF4-FFF2-40B4-BE49-F238E27FC236}">
                    <a16:creationId xmlns:a16="http://schemas.microsoft.com/office/drawing/2014/main" id="{4B83FD53-A1E2-D00B-9B60-7644AC843B3B}"/>
                  </a:ext>
                </a:extLst>
              </p:cNvPr>
              <p:cNvSpPr txBox="1">
                <a:spLocks noRot="1" noChangeAspect="1" noMove="1" noResize="1" noEditPoints="1" noAdjustHandles="1" noChangeArrowheads="1" noChangeShapeType="1" noTextEdit="1"/>
              </p:cNvSpPr>
              <p:nvPr/>
            </p:nvSpPr>
            <p:spPr>
              <a:xfrm>
                <a:off x="648820" y="4377205"/>
                <a:ext cx="9907328" cy="579454"/>
              </a:xfrm>
              <a:prstGeom prst="rect">
                <a:avLst/>
              </a:prstGeom>
              <a:blipFill>
                <a:blip r:embed="rId7"/>
                <a:stretch>
                  <a:fillRect l="-1230" t="-15789" b="-210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BE2B26A6-F539-A6D2-658F-F4F42B616A43}"/>
              </a:ext>
            </a:extLst>
          </p:cNvPr>
          <p:cNvSpPr txBox="1"/>
          <p:nvPr/>
        </p:nvSpPr>
        <p:spPr>
          <a:xfrm>
            <a:off x="535643" y="714508"/>
            <a:ext cx="102197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（続き）</a:t>
            </a:r>
          </a:p>
        </p:txBody>
      </p:sp>
      <p:sp>
        <p:nvSpPr>
          <p:cNvPr id="4" name="テキスト ボックス 3">
            <a:extLst>
              <a:ext uri="{FF2B5EF4-FFF2-40B4-BE49-F238E27FC236}">
                <a16:creationId xmlns:a16="http://schemas.microsoft.com/office/drawing/2014/main" id="{B18AAA6B-6F7D-826A-A838-25F123A85EBA}"/>
              </a:ext>
            </a:extLst>
          </p:cNvPr>
          <p:cNvSpPr txBox="1"/>
          <p:nvPr/>
        </p:nvSpPr>
        <p:spPr>
          <a:xfrm>
            <a:off x="731520" y="5753686"/>
            <a:ext cx="8222566"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実際に計算する際は、</a:t>
            </a:r>
            <a:r>
              <a:rPr lang="en-US" altLang="ja-JP" sz="1400" dirty="0">
                <a:latin typeface="Meiryo UI" panose="020B0604030504040204" pitchFamily="50" charset="-128"/>
                <a:ea typeface="Meiryo UI" panose="020B0604030504040204" pitchFamily="50" charset="-128"/>
              </a:rPr>
              <a:t>EXCEL</a:t>
            </a:r>
            <a:r>
              <a:rPr lang="ja-JP" altLang="en-US" sz="1400" dirty="0">
                <a:latin typeface="Meiryo UI" panose="020B0604030504040204" pitchFamily="50" charset="-128"/>
                <a:ea typeface="Meiryo UI" panose="020B0604030504040204" pitchFamily="50" charset="-128"/>
              </a:rPr>
              <a:t>を用いると簡単に計算できます。</a:t>
            </a:r>
            <a:endParaRPr kumimoji="1"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4519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1474F-BC44-A789-01D6-07C57393EBD9}"/>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07EFB29-3C1C-F17A-DFD4-63C62652233C}"/>
              </a:ext>
            </a:extLst>
          </p:cNvPr>
          <p:cNvSpPr>
            <a:spLocks noGrp="1"/>
          </p:cNvSpPr>
          <p:nvPr>
            <p:ph type="sldNum" sz="quarter" idx="12"/>
          </p:nvPr>
        </p:nvSpPr>
        <p:spPr/>
        <p:txBody>
          <a:bodyPr/>
          <a:lstStyle/>
          <a:p>
            <a:fld id="{2977F5E9-0479-47A0-9E51-109E0858BCF2}" type="slidenum">
              <a:rPr kumimoji="1" lang="ja-JP" altLang="en-US" smtClean="0"/>
              <a:t>13</a:t>
            </a:fld>
            <a:endParaRPr kumimoji="1" lang="ja-JP" altLang="en-US"/>
          </a:p>
        </p:txBody>
      </p:sp>
      <p:sp>
        <p:nvSpPr>
          <p:cNvPr id="2" name="タイトル 1">
            <a:extLst>
              <a:ext uri="{FF2B5EF4-FFF2-40B4-BE49-F238E27FC236}">
                <a16:creationId xmlns:a16="http://schemas.microsoft.com/office/drawing/2014/main" id="{0271D16F-9F8C-FA78-4478-C6CD8543F4BC}"/>
              </a:ext>
            </a:extLst>
          </p:cNvPr>
          <p:cNvSpPr>
            <a:spLocks noGrp="1"/>
          </p:cNvSpPr>
          <p:nvPr>
            <p:ph type="title"/>
          </p:nvPr>
        </p:nvSpPr>
        <p:spPr>
          <a:prstGeom prst="rect">
            <a:avLst/>
          </a:prstGeom>
        </p:spPr>
        <p:txBody>
          <a:bodyPr/>
          <a:lstStyle/>
          <a:p>
            <a:r>
              <a:rPr kumimoji="1" lang="ja-JP" altLang="en-US" b="1" dirty="0"/>
              <a:t>ロジスティック回帰分析</a:t>
            </a:r>
          </a:p>
        </p:txBody>
      </p:sp>
      <p:sp>
        <p:nvSpPr>
          <p:cNvPr id="3" name="テキスト プレースホルダー 2">
            <a:extLst>
              <a:ext uri="{FF2B5EF4-FFF2-40B4-BE49-F238E27FC236}">
                <a16:creationId xmlns:a16="http://schemas.microsoft.com/office/drawing/2014/main" id="{9F87EAD4-B1EA-3CBA-EC0D-02F4FFF97395}"/>
              </a:ext>
            </a:extLst>
          </p:cNvPr>
          <p:cNvSpPr>
            <a:spLocks noGrp="1"/>
          </p:cNvSpPr>
          <p:nvPr>
            <p:ph type="body" sz="quarter" idx="13"/>
          </p:nvPr>
        </p:nvSpPr>
        <p:spPr>
          <a:prstGeom prst="rect">
            <a:avLst/>
          </a:prstGeom>
        </p:spPr>
        <p:txBody>
          <a:bodyPr/>
          <a:lstStyle/>
          <a:p>
            <a:r>
              <a:rPr lang="ja-JP" altLang="en-US" dirty="0"/>
              <a:t>２ｰ２．教師あり学習</a:t>
            </a:r>
          </a:p>
        </p:txBody>
      </p:sp>
      <p:sp>
        <p:nvSpPr>
          <p:cNvPr id="5" name="テキスト ボックス 4">
            <a:extLst>
              <a:ext uri="{FF2B5EF4-FFF2-40B4-BE49-F238E27FC236}">
                <a16:creationId xmlns:a16="http://schemas.microsoft.com/office/drawing/2014/main" id="{1E601524-8B54-81E5-F177-17EC2D9E1496}"/>
              </a:ext>
            </a:extLst>
          </p:cNvPr>
          <p:cNvSpPr txBox="1"/>
          <p:nvPr/>
        </p:nvSpPr>
        <p:spPr>
          <a:xfrm>
            <a:off x="121024" y="1089018"/>
            <a:ext cx="11073652" cy="1569660"/>
          </a:xfrm>
          <a:prstGeom prst="rect">
            <a:avLst/>
          </a:prstGeom>
          <a:noFill/>
        </p:spPr>
        <p:txBody>
          <a:bodyPr wrap="square">
            <a:spAutoFit/>
          </a:bodyPr>
          <a:lstStyle/>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ロジスティック回帰分析（</a:t>
            </a:r>
            <a:r>
              <a:rPr lang="en-US" altLang="ja-JP" sz="1600" dirty="0">
                <a:latin typeface="Meiryo UI" panose="020B0604030504040204" pitchFamily="50" charset="-128"/>
                <a:ea typeface="Meiryo UI" panose="020B0604030504040204" pitchFamily="50" charset="-128"/>
              </a:rPr>
              <a:t>Logistic Regression</a:t>
            </a:r>
            <a:r>
              <a:rPr lang="ja-JP" altLang="en-US" sz="1600" dirty="0">
                <a:latin typeface="Meiryo UI" panose="020B0604030504040204" pitchFamily="50" charset="-128"/>
                <a:ea typeface="Meiryo UI" panose="020B0604030504040204" pitchFamily="50" charset="-128"/>
              </a:rPr>
              <a:t>）とは、複数の要因（説明変数）によって、「ある」「ない」といった</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つの値の結果（目的変数）を予測する統計手法のことです。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重回帰分析では目的変数が量的データ（数値）であるのに対し、ロジスティック回帰分析の目的変数は「ある」「ない」、「該当する」「該当しない」のような質的データです。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線形回帰（重回帰分析）の結果をシグモイド関数に適用することで、確率として解釈できる値を得る。</a:t>
            </a:r>
          </a:p>
          <a:p>
            <a:pPr marL="285750" indent="-285750">
              <a:buFont typeface="Arial" panose="020B0604020202020204" pitchFamily="34" charset="0"/>
              <a:buChar char="•"/>
            </a:pPr>
            <a:endParaRPr lang="ja-JP" altLang="en-US"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493DB782-79B2-FCAC-9C34-F96B248612E8}"/>
              </a:ext>
            </a:extLst>
          </p:cNvPr>
          <p:cNvSpPr txBox="1"/>
          <p:nvPr/>
        </p:nvSpPr>
        <p:spPr>
          <a:xfrm>
            <a:off x="467285" y="2474012"/>
            <a:ext cx="3183591"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モデル式</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8FADD15-2185-1D2A-8D50-64BF02597562}"/>
                  </a:ext>
                </a:extLst>
              </p:cNvPr>
              <p:cNvSpPr txBox="1"/>
              <p:nvPr/>
            </p:nvSpPr>
            <p:spPr>
              <a:xfrm>
                <a:off x="481628" y="2921168"/>
                <a:ext cx="4748416" cy="613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tx1"/>
                          </a:solidFill>
                          <a:latin typeface="Cambria Math" panose="02040503050406030204" pitchFamily="18" charset="0"/>
                        </a:rPr>
                        <m:t>𝑦</m:t>
                      </m:r>
                      <m:r>
                        <a:rPr kumimoji="1" lang="ja-JP" altLang="en-US" i="0">
                          <a:solidFill>
                            <a:schemeClr val="tx1"/>
                          </a:solidFill>
                          <a:latin typeface="Cambria Math" panose="02040503050406030204" pitchFamily="18" charset="0"/>
                        </a:rPr>
                        <m:t>=</m:t>
                      </m:r>
                      <m:f>
                        <m:fPr>
                          <m:ctrlPr>
                            <a:rPr kumimoji="1" lang="ja-JP" altLang="en-US" i="1">
                              <a:solidFill>
                                <a:schemeClr val="tx1"/>
                              </a:solidFill>
                              <a:latin typeface="Cambria Math" panose="02040503050406030204" pitchFamily="18" charset="0"/>
                            </a:rPr>
                          </m:ctrlPr>
                        </m:fPr>
                        <m:num>
                          <m:r>
                            <a:rPr kumimoji="1" lang="ja-JP" altLang="en-US" i="0">
                              <a:solidFill>
                                <a:schemeClr val="tx1"/>
                              </a:solidFill>
                              <a:latin typeface="Cambria Math" panose="02040503050406030204" pitchFamily="18" charset="0"/>
                            </a:rPr>
                            <m:t>1</m:t>
                          </m:r>
                        </m:num>
                        <m:den>
                          <m:r>
                            <a:rPr kumimoji="1" lang="ja-JP" altLang="en-US" i="0">
                              <a:solidFill>
                                <a:schemeClr val="tx1"/>
                              </a:solidFill>
                              <a:latin typeface="Cambria Math" panose="02040503050406030204" pitchFamily="18" charset="0"/>
                            </a:rPr>
                            <m:t>1+</m:t>
                          </m:r>
                          <m:func>
                            <m:funcPr>
                              <m:ctrlPr>
                                <a:rPr kumimoji="1" lang="ja-JP" altLang="en-US" i="1">
                                  <a:solidFill>
                                    <a:schemeClr val="tx1"/>
                                  </a:solidFill>
                                  <a:latin typeface="Cambria Math" panose="02040503050406030204" pitchFamily="18" charset="0"/>
                                </a:rPr>
                              </m:ctrlPr>
                            </m:funcPr>
                            <m:fName>
                              <m:r>
                                <m:rPr>
                                  <m:sty m:val="p"/>
                                </m:rPr>
                                <a:rPr kumimoji="1" lang="ja-JP" altLang="en-US" i="0">
                                  <a:solidFill>
                                    <a:schemeClr val="tx1"/>
                                  </a:solidFill>
                                  <a:latin typeface="Cambria Math" panose="02040503050406030204" pitchFamily="18" charset="0"/>
                                </a:rPr>
                                <m:t>exp</m:t>
                              </m:r>
                            </m:fName>
                            <m:e>
                              <m:d>
                                <m:dPr>
                                  <m:ctrlPr>
                                    <a:rPr kumimoji="1" lang="ja-JP" altLang="en-US" i="1">
                                      <a:solidFill>
                                        <a:schemeClr val="tx1"/>
                                      </a:solidFill>
                                      <a:latin typeface="Cambria Math" panose="02040503050406030204" pitchFamily="18" charset="0"/>
                                    </a:rPr>
                                  </m:ctrlPr>
                                </m:dPr>
                                <m:e>
                                  <m:r>
                                    <a:rPr kumimoji="1" lang="ja-JP" altLang="en-US" i="0">
                                      <a:solidFill>
                                        <a:schemeClr val="tx1"/>
                                      </a:solidFill>
                                      <a:latin typeface="Cambria Math" panose="02040503050406030204" pitchFamily="18" charset="0"/>
                                    </a:rPr>
                                    <m:t>−</m:t>
                                  </m:r>
                                  <m:d>
                                    <m:dPr>
                                      <m:ctrlPr>
                                        <a:rPr kumimoji="1" lang="ja-JP" altLang="en-US" i="1">
                                          <a:solidFill>
                                            <a:schemeClr val="tx1"/>
                                          </a:solidFill>
                                          <a:latin typeface="Cambria Math" panose="02040503050406030204" pitchFamily="18" charset="0"/>
                                        </a:rPr>
                                      </m:ctrlPr>
                                    </m:dPr>
                                    <m:e>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𝛽</m:t>
                                          </m:r>
                                        </m:e>
                                        <m:sub>
                                          <m:r>
                                            <a:rPr lang="ja-JP" altLang="en-US">
                                              <a:solidFill>
                                                <a:schemeClr val="tx1"/>
                                              </a:solidFill>
                                              <a:latin typeface="Cambria Math" panose="02040503050406030204" pitchFamily="18" charset="0"/>
                                            </a:rPr>
                                            <m:t>0</m:t>
                                          </m:r>
                                        </m:sub>
                                      </m:sSub>
                                      <m:r>
                                        <a:rPr lang="ja-JP" altLang="en-US">
                                          <a:solidFill>
                                            <a:schemeClr val="tx1"/>
                                          </a:solidFill>
                                          <a:latin typeface="Cambria Math" panose="02040503050406030204" pitchFamily="18" charset="0"/>
                                        </a:rPr>
                                        <m:t>+</m:t>
                                      </m:r>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𝛽</m:t>
                                          </m:r>
                                        </m:e>
                                        <m:sub>
                                          <m:r>
                                            <a:rPr lang="ja-JP" altLang="en-US">
                                              <a:solidFill>
                                                <a:schemeClr val="tx1"/>
                                              </a:solidFill>
                                              <a:latin typeface="Cambria Math" panose="02040503050406030204" pitchFamily="18" charset="0"/>
                                            </a:rPr>
                                            <m:t>1</m:t>
                                          </m:r>
                                        </m:sub>
                                      </m:sSub>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ja-JP" altLang="en-US">
                                              <a:solidFill>
                                                <a:schemeClr val="tx1"/>
                                              </a:solidFill>
                                              <a:latin typeface="Cambria Math" panose="02040503050406030204" pitchFamily="18" charset="0"/>
                                            </a:rPr>
                                            <m:t>1</m:t>
                                          </m:r>
                                        </m:sub>
                                      </m:sSub>
                                      <m:r>
                                        <a:rPr lang="ja-JP" altLang="en-US">
                                          <a:solidFill>
                                            <a:schemeClr val="tx1"/>
                                          </a:solidFill>
                                          <a:latin typeface="Cambria Math" panose="02040503050406030204" pitchFamily="18" charset="0"/>
                                        </a:rPr>
                                        <m:t>+</m:t>
                                      </m:r>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𝛽</m:t>
                                          </m:r>
                                        </m:e>
                                        <m:sub>
                                          <m:r>
                                            <a:rPr lang="ja-JP" altLang="en-US">
                                              <a:solidFill>
                                                <a:schemeClr val="tx1"/>
                                              </a:solidFill>
                                              <a:latin typeface="Cambria Math" panose="02040503050406030204" pitchFamily="18" charset="0"/>
                                            </a:rPr>
                                            <m:t>2</m:t>
                                          </m:r>
                                        </m:sub>
                                      </m:sSub>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ja-JP" altLang="en-US">
                                              <a:solidFill>
                                                <a:schemeClr val="tx1"/>
                                              </a:solidFill>
                                              <a:latin typeface="Cambria Math" panose="02040503050406030204" pitchFamily="18" charset="0"/>
                                            </a:rPr>
                                            <m:t>2</m:t>
                                          </m:r>
                                        </m:sub>
                                      </m:sSub>
                                      <m:r>
                                        <a:rPr lang="ja-JP" altLang="en-US">
                                          <a:solidFill>
                                            <a:schemeClr val="tx1"/>
                                          </a:solidFill>
                                          <a:latin typeface="Cambria Math" panose="02040503050406030204" pitchFamily="18" charset="0"/>
                                        </a:rPr>
                                        <m:t>+⋯+</m:t>
                                      </m:r>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𝛽</m:t>
                                          </m:r>
                                        </m:e>
                                        <m:sub>
                                          <m:r>
                                            <a:rPr lang="ja-JP" altLang="en-US" i="1">
                                              <a:solidFill>
                                                <a:schemeClr val="tx1"/>
                                              </a:solidFill>
                                              <a:latin typeface="Cambria Math" panose="02040503050406030204" pitchFamily="18" charset="0"/>
                                            </a:rPr>
                                            <m:t>𝑛</m:t>
                                          </m:r>
                                        </m:sub>
                                      </m:sSub>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ja-JP" altLang="en-US" i="1">
                                              <a:solidFill>
                                                <a:schemeClr val="tx1"/>
                                              </a:solidFill>
                                              <a:latin typeface="Cambria Math" panose="02040503050406030204" pitchFamily="18" charset="0"/>
                                            </a:rPr>
                                            <m:t>𝑛</m:t>
                                          </m:r>
                                        </m:sub>
                                      </m:sSub>
                                    </m:e>
                                  </m:d>
                                </m:e>
                              </m:d>
                            </m:e>
                          </m:func>
                        </m:den>
                      </m:f>
                    </m:oMath>
                  </m:oMathPara>
                </a14:m>
                <a:endParaRPr kumimoji="1" lang="ja-JP" altLang="en-US" dirty="0">
                  <a:solidFill>
                    <a:schemeClr val="tx1"/>
                  </a:solidFill>
                </a:endParaRPr>
              </a:p>
            </p:txBody>
          </p:sp>
        </mc:Choice>
        <mc:Fallback xmlns="">
          <p:sp>
            <p:nvSpPr>
              <p:cNvPr id="9" name="テキスト ボックス 8">
                <a:extLst>
                  <a:ext uri="{FF2B5EF4-FFF2-40B4-BE49-F238E27FC236}">
                    <a16:creationId xmlns:a16="http://schemas.microsoft.com/office/drawing/2014/main" id="{6A386BA1-BD08-7FF5-50F6-67B9EE2CB118}"/>
                  </a:ext>
                </a:extLst>
              </p:cNvPr>
              <p:cNvSpPr txBox="1">
                <a:spLocks noRot="1" noChangeAspect="1" noMove="1" noResize="1" noEditPoints="1" noAdjustHandles="1" noChangeArrowheads="1" noChangeShapeType="1" noTextEdit="1"/>
              </p:cNvSpPr>
              <p:nvPr/>
            </p:nvSpPr>
            <p:spPr>
              <a:xfrm>
                <a:off x="481628" y="2921168"/>
                <a:ext cx="4748416" cy="613951"/>
              </a:xfrm>
              <a:prstGeom prst="rect">
                <a:avLst/>
              </a:prstGeom>
              <a:blipFill>
                <a:blip r:embed="rId3"/>
                <a:stretch>
                  <a:fillRect/>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78224A14-CCFD-4CC6-6022-5DB6C1586EF4}"/>
              </a:ext>
            </a:extLst>
          </p:cNvPr>
          <p:cNvPicPr>
            <a:picLocks noChangeAspect="1"/>
          </p:cNvPicPr>
          <p:nvPr/>
        </p:nvPicPr>
        <p:blipFill>
          <a:blip r:embed="rId4">
            <a:grayscl/>
          </a:blip>
          <a:stretch>
            <a:fillRect/>
          </a:stretch>
        </p:blipFill>
        <p:spPr>
          <a:xfrm>
            <a:off x="2318893" y="4235353"/>
            <a:ext cx="3300072" cy="2417561"/>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065DB6E-A5B3-ABF4-8AFD-443D4BF8588F}"/>
                  </a:ext>
                </a:extLst>
              </p:cNvPr>
              <p:cNvSpPr txBox="1"/>
              <p:nvPr/>
            </p:nvSpPr>
            <p:spPr>
              <a:xfrm>
                <a:off x="2238022" y="4441989"/>
                <a:ext cx="1590372"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tx1"/>
                          </a:solidFill>
                          <a:latin typeface="Cambria Math" panose="02040503050406030204" pitchFamily="18" charset="0"/>
                        </a:rPr>
                        <m:t>𝑓</m:t>
                      </m:r>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𝑢</m:t>
                          </m:r>
                        </m:e>
                      </m:d>
                      <m:r>
                        <a:rPr kumimoji="1" lang="ja-JP" altLang="en-US" i="0">
                          <a:solidFill>
                            <a:schemeClr val="tx1"/>
                          </a:solidFill>
                          <a:latin typeface="Cambria Math" panose="02040503050406030204" pitchFamily="18" charset="0"/>
                        </a:rPr>
                        <m:t>=</m:t>
                      </m:r>
                      <m:f>
                        <m:fPr>
                          <m:ctrlPr>
                            <a:rPr kumimoji="1" lang="ja-JP" altLang="en-US" i="1">
                              <a:solidFill>
                                <a:schemeClr val="tx1"/>
                              </a:solidFill>
                              <a:latin typeface="Cambria Math" panose="02040503050406030204" pitchFamily="18" charset="0"/>
                            </a:rPr>
                          </m:ctrlPr>
                        </m:fPr>
                        <m:num>
                          <m:r>
                            <a:rPr kumimoji="1" lang="ja-JP" altLang="en-US" i="0">
                              <a:solidFill>
                                <a:schemeClr val="tx1"/>
                              </a:solidFill>
                              <a:latin typeface="Cambria Math" panose="02040503050406030204" pitchFamily="18" charset="0"/>
                            </a:rPr>
                            <m:t>1</m:t>
                          </m:r>
                        </m:num>
                        <m:den>
                          <m:r>
                            <a:rPr kumimoji="1" lang="ja-JP" altLang="en-US" i="0">
                              <a:solidFill>
                                <a:schemeClr val="tx1"/>
                              </a:solidFill>
                              <a:latin typeface="Cambria Math" panose="02040503050406030204" pitchFamily="18" charset="0"/>
                            </a:rPr>
                            <m:t>1+</m:t>
                          </m:r>
                          <m:sSup>
                            <m:sSupPr>
                              <m:ctrlPr>
                                <a:rPr kumimoji="1" lang="ja-JP" altLang="en-US" i="1">
                                  <a:solidFill>
                                    <a:schemeClr val="tx1"/>
                                  </a:solidFill>
                                  <a:latin typeface="Cambria Math" panose="02040503050406030204" pitchFamily="18" charset="0"/>
                                </a:rPr>
                              </m:ctrlPr>
                            </m:sSupPr>
                            <m:e>
                              <m:r>
                                <a:rPr kumimoji="1" lang="ja-JP" altLang="en-US" i="0">
                                  <a:solidFill>
                                    <a:schemeClr val="tx1"/>
                                  </a:solidFill>
                                  <a:latin typeface="Cambria Math" panose="02040503050406030204" pitchFamily="18" charset="0"/>
                                </a:rPr>
                                <m:t>ⅇ</m:t>
                              </m:r>
                            </m:e>
                            <m:sup>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𝑢</m:t>
                              </m:r>
                            </m:sup>
                          </m:sSup>
                        </m:den>
                      </m:f>
                    </m:oMath>
                  </m:oMathPara>
                </a14:m>
                <a:endParaRPr kumimoji="1" lang="ja-JP" altLang="en-US" dirty="0">
                  <a:solidFill>
                    <a:schemeClr val="tx1"/>
                  </a:solidFill>
                </a:endParaRPr>
              </a:p>
            </p:txBody>
          </p:sp>
        </mc:Choice>
        <mc:Fallback xmlns="">
          <p:sp>
            <p:nvSpPr>
              <p:cNvPr id="11" name="テキスト ボックス 10">
                <a:extLst>
                  <a:ext uri="{FF2B5EF4-FFF2-40B4-BE49-F238E27FC236}">
                    <a16:creationId xmlns:a16="http://schemas.microsoft.com/office/drawing/2014/main" id="{893443BF-9F7F-1ACF-A055-4E50DFEBF5CD}"/>
                  </a:ext>
                </a:extLst>
              </p:cNvPr>
              <p:cNvSpPr txBox="1">
                <a:spLocks noRot="1" noChangeAspect="1" noMove="1" noResize="1" noEditPoints="1" noAdjustHandles="1" noChangeArrowheads="1" noChangeShapeType="1" noTextEdit="1"/>
              </p:cNvSpPr>
              <p:nvPr/>
            </p:nvSpPr>
            <p:spPr>
              <a:xfrm>
                <a:off x="2238022" y="4441989"/>
                <a:ext cx="1590372" cy="525016"/>
              </a:xfrm>
              <a:prstGeom prst="rect">
                <a:avLst/>
              </a:prstGeom>
              <a:blipFill>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C619B649-9506-C2B2-CE3A-7D33450579E0}"/>
              </a:ext>
            </a:extLst>
          </p:cNvPr>
          <p:cNvSpPr txBox="1"/>
          <p:nvPr/>
        </p:nvSpPr>
        <p:spPr>
          <a:xfrm>
            <a:off x="441147" y="4272664"/>
            <a:ext cx="1540780" cy="1600438"/>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入力が小さければ</a:t>
            </a:r>
            <a:r>
              <a:rPr lang="en-US" altLang="ja-JP" sz="1400" dirty="0">
                <a:latin typeface="Meiryo UI" panose="020B0604030504040204" pitchFamily="50" charset="-128"/>
                <a:ea typeface="Meiryo UI" panose="020B0604030504040204" pitchFamily="50" charset="-128"/>
              </a:rPr>
              <a:t>0</a:t>
            </a:r>
            <a:r>
              <a:rPr lang="ja-JP" altLang="en-US" sz="1400" dirty="0">
                <a:latin typeface="Meiryo UI" panose="020B0604030504040204" pitchFamily="50" charset="-128"/>
                <a:ea typeface="Meiryo UI" panose="020B0604030504040204" pitchFamily="50" charset="-128"/>
              </a:rPr>
              <a:t>、大きければ</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に近い値を出力する（入力が</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以下であればほぼ</a:t>
            </a:r>
            <a:r>
              <a:rPr lang="en-US" altLang="ja-JP" sz="1400" dirty="0">
                <a:latin typeface="Meiryo UI" panose="020B0604030504040204" pitchFamily="50" charset="-128"/>
                <a:ea typeface="Meiryo UI" panose="020B0604030504040204" pitchFamily="50" charset="-128"/>
              </a:rPr>
              <a:t>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よりも大きければほぼ</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を出力する）</a:t>
            </a:r>
          </a:p>
        </p:txBody>
      </p:sp>
      <p:cxnSp>
        <p:nvCxnSpPr>
          <p:cNvPr id="16" name="直線コネクタ 15">
            <a:extLst>
              <a:ext uri="{FF2B5EF4-FFF2-40B4-BE49-F238E27FC236}">
                <a16:creationId xmlns:a16="http://schemas.microsoft.com/office/drawing/2014/main" id="{E42C38F8-EE0B-480C-8A94-166F6C66F7DF}"/>
              </a:ext>
            </a:extLst>
          </p:cNvPr>
          <p:cNvCxnSpPr/>
          <p:nvPr/>
        </p:nvCxnSpPr>
        <p:spPr>
          <a:xfrm>
            <a:off x="2130394" y="3549241"/>
            <a:ext cx="2776817" cy="0"/>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7" name="テキスト ボックス 16">
            <a:extLst>
              <a:ext uri="{FF2B5EF4-FFF2-40B4-BE49-F238E27FC236}">
                <a16:creationId xmlns:a16="http://schemas.microsoft.com/office/drawing/2014/main" id="{7BDDDA12-0C61-1A17-0A33-C6D12D85126D}"/>
              </a:ext>
            </a:extLst>
          </p:cNvPr>
          <p:cNvSpPr txBox="1"/>
          <p:nvPr/>
        </p:nvSpPr>
        <p:spPr>
          <a:xfrm>
            <a:off x="3033208" y="3582862"/>
            <a:ext cx="1438835"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重回帰式</a:t>
            </a:r>
          </a:p>
        </p:txBody>
      </p:sp>
      <p:grpSp>
        <p:nvGrpSpPr>
          <p:cNvPr id="18" name="グループ化 17">
            <a:extLst>
              <a:ext uri="{FF2B5EF4-FFF2-40B4-BE49-F238E27FC236}">
                <a16:creationId xmlns:a16="http://schemas.microsoft.com/office/drawing/2014/main" id="{80BB578D-FDB8-76D7-3A21-02B319F65D0D}"/>
              </a:ext>
            </a:extLst>
          </p:cNvPr>
          <p:cNvGrpSpPr/>
          <p:nvPr/>
        </p:nvGrpSpPr>
        <p:grpSpPr>
          <a:xfrm>
            <a:off x="6573036" y="3043657"/>
            <a:ext cx="3539151" cy="3424377"/>
            <a:chOff x="7684993" y="2615453"/>
            <a:chExt cx="3395943" cy="3679591"/>
          </a:xfrm>
        </p:grpSpPr>
        <p:sp>
          <p:nvSpPr>
            <p:cNvPr id="19" name="楕円 18">
              <a:extLst>
                <a:ext uri="{FF2B5EF4-FFF2-40B4-BE49-F238E27FC236}">
                  <a16:creationId xmlns:a16="http://schemas.microsoft.com/office/drawing/2014/main" id="{011561A6-33D4-51DC-9099-BF6A1AF8D052}"/>
                </a:ext>
              </a:extLst>
            </p:cNvPr>
            <p:cNvSpPr/>
            <p:nvPr/>
          </p:nvSpPr>
          <p:spPr>
            <a:xfrm>
              <a:off x="7806018" y="2615453"/>
              <a:ext cx="1143000" cy="1082488"/>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800" dirty="0"/>
            </a:p>
          </p:txBody>
        </p:sp>
        <p:sp>
          <p:nvSpPr>
            <p:cNvPr id="20" name="楕円 19">
              <a:extLst>
                <a:ext uri="{FF2B5EF4-FFF2-40B4-BE49-F238E27FC236}">
                  <a16:creationId xmlns:a16="http://schemas.microsoft.com/office/drawing/2014/main" id="{88435BDD-129D-BC94-03E8-4BF92FBFA114}"/>
                </a:ext>
              </a:extLst>
            </p:cNvPr>
            <p:cNvSpPr/>
            <p:nvPr/>
          </p:nvSpPr>
          <p:spPr>
            <a:xfrm>
              <a:off x="7806018" y="3896286"/>
              <a:ext cx="1143000" cy="1082488"/>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800" dirty="0"/>
            </a:p>
          </p:txBody>
        </p:sp>
        <p:sp>
          <p:nvSpPr>
            <p:cNvPr id="21" name="楕円 20">
              <a:extLst>
                <a:ext uri="{FF2B5EF4-FFF2-40B4-BE49-F238E27FC236}">
                  <a16:creationId xmlns:a16="http://schemas.microsoft.com/office/drawing/2014/main" id="{41535D86-ED69-11BF-D293-2D004197B936}"/>
                </a:ext>
              </a:extLst>
            </p:cNvPr>
            <p:cNvSpPr/>
            <p:nvPr/>
          </p:nvSpPr>
          <p:spPr>
            <a:xfrm>
              <a:off x="7806018" y="5212556"/>
              <a:ext cx="1143000" cy="1082488"/>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800" dirty="0"/>
            </a:p>
          </p:txBody>
        </p:sp>
        <p:sp>
          <p:nvSpPr>
            <p:cNvPr id="22" name="楕円 21">
              <a:extLst>
                <a:ext uri="{FF2B5EF4-FFF2-40B4-BE49-F238E27FC236}">
                  <a16:creationId xmlns:a16="http://schemas.microsoft.com/office/drawing/2014/main" id="{BFBB37DE-E32C-B4C4-19B8-B5D807FEA2BC}"/>
                </a:ext>
              </a:extLst>
            </p:cNvPr>
            <p:cNvSpPr/>
            <p:nvPr/>
          </p:nvSpPr>
          <p:spPr>
            <a:xfrm>
              <a:off x="9816913" y="3786271"/>
              <a:ext cx="1143000" cy="1082488"/>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800" dirty="0"/>
            </a:p>
          </p:txBody>
        </p:sp>
        <p:sp>
          <p:nvSpPr>
            <p:cNvPr id="23" name="テキスト ボックス 22">
              <a:extLst>
                <a:ext uri="{FF2B5EF4-FFF2-40B4-BE49-F238E27FC236}">
                  <a16:creationId xmlns:a16="http://schemas.microsoft.com/office/drawing/2014/main" id="{0A05E0D4-858E-A3E1-3254-6E344EB8ACC3}"/>
                </a:ext>
              </a:extLst>
            </p:cNvPr>
            <p:cNvSpPr txBox="1"/>
            <p:nvPr/>
          </p:nvSpPr>
          <p:spPr>
            <a:xfrm>
              <a:off x="7684993" y="2846963"/>
              <a:ext cx="1385047" cy="496072"/>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原因</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（説明変数</a:t>
              </a:r>
              <a:r>
                <a:rPr lang="en-US" altLang="ja-JP" sz="1200" dirty="0">
                  <a:latin typeface="Meiryo UI" panose="020B0604030504040204" pitchFamily="50" charset="-128"/>
                  <a:ea typeface="Meiryo UI" panose="020B0604030504040204" pitchFamily="50" charset="-128"/>
                </a:rPr>
                <a:t>X</a:t>
              </a:r>
              <a:r>
                <a:rPr lang="ja-JP" altLang="en-US" sz="1200" baseline="-25000" dirty="0">
                  <a:latin typeface="Meiryo UI" panose="020B0604030504040204" pitchFamily="50" charset="-128"/>
                  <a:ea typeface="Meiryo UI" panose="020B0604030504040204" pitchFamily="50" charset="-128"/>
                </a:rPr>
                <a:t>１</a:t>
              </a:r>
              <a:r>
                <a:rPr lang="ja-JP" altLang="en-US"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AEF35E04-A926-5FAB-ABFC-ED21C3A44A03}"/>
                </a:ext>
              </a:extLst>
            </p:cNvPr>
            <p:cNvSpPr txBox="1"/>
            <p:nvPr/>
          </p:nvSpPr>
          <p:spPr>
            <a:xfrm>
              <a:off x="7684994" y="4163233"/>
              <a:ext cx="1385047" cy="496072"/>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原因</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（説明変数</a:t>
              </a:r>
              <a:r>
                <a:rPr lang="en-US" altLang="ja-JP" sz="1200" dirty="0">
                  <a:latin typeface="Meiryo UI" panose="020B0604030504040204" pitchFamily="50" charset="-128"/>
                  <a:ea typeface="Meiryo UI" panose="020B0604030504040204" pitchFamily="50" charset="-128"/>
                </a:rPr>
                <a:t>X</a:t>
              </a:r>
              <a:r>
                <a:rPr lang="en-US" altLang="ja-JP" sz="1200" baseline="-250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17E82524-4B17-8701-0CB7-7BCA95311E3E}"/>
                </a:ext>
              </a:extLst>
            </p:cNvPr>
            <p:cNvSpPr txBox="1"/>
            <p:nvPr/>
          </p:nvSpPr>
          <p:spPr>
            <a:xfrm>
              <a:off x="7718611" y="5501255"/>
              <a:ext cx="1385047" cy="496072"/>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原因</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（説明変数</a:t>
              </a:r>
              <a:r>
                <a:rPr lang="en-US" altLang="ja-JP" sz="1200" dirty="0">
                  <a:latin typeface="Meiryo UI" panose="020B0604030504040204" pitchFamily="50" charset="-128"/>
                  <a:ea typeface="Meiryo UI" panose="020B0604030504040204" pitchFamily="50" charset="-128"/>
                </a:rPr>
                <a:t>X</a:t>
              </a:r>
              <a:r>
                <a:rPr lang="en-US" altLang="ja-JP" sz="1200" baseline="-250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5A59D551-486B-42C6-2409-72BCEF676719}"/>
                </a:ext>
              </a:extLst>
            </p:cNvPr>
            <p:cNvSpPr txBox="1"/>
            <p:nvPr/>
          </p:nvSpPr>
          <p:spPr>
            <a:xfrm>
              <a:off x="9695889" y="4096682"/>
              <a:ext cx="1385047" cy="496072"/>
            </a:xfrm>
            <a:prstGeom prst="rect">
              <a:avLst/>
            </a:prstGeom>
            <a:noFill/>
          </p:spPr>
          <p:txBody>
            <a:bodyPr wrap="square" rtlCol="0">
              <a:spAutoFit/>
            </a:bodyPr>
            <a:lstStyle/>
            <a:p>
              <a:pPr algn="ctr"/>
              <a:r>
                <a:rPr kumimoji="1" lang="ja-JP" altLang="en-US" sz="1200" dirty="0">
                  <a:solidFill>
                    <a:schemeClr val="bg1"/>
                  </a:solidFill>
                  <a:latin typeface="Meiryo UI" panose="020B0604030504040204" pitchFamily="50" charset="-128"/>
                  <a:ea typeface="Meiryo UI" panose="020B0604030504040204" pitchFamily="50" charset="-128"/>
                </a:rPr>
                <a:t>結果</a:t>
              </a:r>
              <a:endParaRPr kumimoji="1" lang="en-US" altLang="ja-JP" sz="1200" dirty="0">
                <a:solidFill>
                  <a:schemeClr val="bg1"/>
                </a:solidFill>
                <a:latin typeface="Meiryo UI" panose="020B0604030504040204" pitchFamily="50" charset="-128"/>
                <a:ea typeface="Meiryo UI" panose="020B0604030504040204" pitchFamily="50" charset="-128"/>
              </a:endParaRPr>
            </a:p>
            <a:p>
              <a:pPr algn="ctr"/>
              <a:r>
                <a:rPr lang="ja-JP" altLang="en-US" sz="1200" dirty="0">
                  <a:solidFill>
                    <a:schemeClr val="bg1"/>
                  </a:solidFill>
                  <a:latin typeface="Meiryo UI" panose="020B0604030504040204" pitchFamily="50" charset="-128"/>
                  <a:ea typeface="Meiryo UI" panose="020B0604030504040204" pitchFamily="50" charset="-128"/>
                </a:rPr>
                <a:t>（目的変数</a:t>
              </a:r>
              <a:r>
                <a:rPr lang="en-US" altLang="ja-JP" sz="1200" dirty="0">
                  <a:solidFill>
                    <a:schemeClr val="bg1"/>
                  </a:solidFill>
                  <a:latin typeface="Meiryo UI" panose="020B0604030504040204" pitchFamily="50" charset="-128"/>
                  <a:ea typeface="Meiryo UI" panose="020B0604030504040204" pitchFamily="50" charset="-128"/>
                </a:rPr>
                <a:t>Y</a:t>
              </a:r>
              <a:r>
                <a:rPr lang="ja-JP" altLang="en-US" sz="1200" dirty="0">
                  <a:solidFill>
                    <a:schemeClr val="bg1"/>
                  </a:solidFill>
                  <a:latin typeface="Meiryo UI" panose="020B0604030504040204" pitchFamily="50" charset="-128"/>
                  <a:ea typeface="Meiryo UI" panose="020B0604030504040204" pitchFamily="50" charset="-128"/>
                </a:rPr>
                <a:t>）</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cxnSp>
          <p:nvCxnSpPr>
            <p:cNvPr id="27" name="直線矢印コネクタ 26">
              <a:extLst>
                <a:ext uri="{FF2B5EF4-FFF2-40B4-BE49-F238E27FC236}">
                  <a16:creationId xmlns:a16="http://schemas.microsoft.com/office/drawing/2014/main" id="{B6B76FD2-3BF5-741D-DB1B-73FA4015E93A}"/>
                </a:ext>
              </a:extLst>
            </p:cNvPr>
            <p:cNvCxnSpPr>
              <a:cxnSpLocks/>
              <a:endCxn id="22" idx="1"/>
            </p:cNvCxnSpPr>
            <p:nvPr/>
          </p:nvCxnSpPr>
          <p:spPr>
            <a:xfrm>
              <a:off x="8925834" y="3324663"/>
              <a:ext cx="1058467" cy="6201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a:extLst>
                <a:ext uri="{FF2B5EF4-FFF2-40B4-BE49-F238E27FC236}">
                  <a16:creationId xmlns:a16="http://schemas.microsoft.com/office/drawing/2014/main" id="{D12F740A-B56B-EF1F-EE73-AC3537905A81}"/>
                </a:ext>
              </a:extLst>
            </p:cNvPr>
            <p:cNvCxnSpPr/>
            <p:nvPr/>
          </p:nvCxnSpPr>
          <p:spPr>
            <a:xfrm flipV="1">
              <a:off x="8949018" y="4327514"/>
              <a:ext cx="867895" cy="1100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矢印コネクタ 28">
              <a:extLst>
                <a:ext uri="{FF2B5EF4-FFF2-40B4-BE49-F238E27FC236}">
                  <a16:creationId xmlns:a16="http://schemas.microsoft.com/office/drawing/2014/main" id="{D15C7CC6-902A-B8A8-F34F-7A817FC3B5AE}"/>
                </a:ext>
              </a:extLst>
            </p:cNvPr>
            <p:cNvCxnSpPr>
              <a:endCxn id="22" idx="3"/>
            </p:cNvCxnSpPr>
            <p:nvPr/>
          </p:nvCxnSpPr>
          <p:spPr>
            <a:xfrm flipV="1">
              <a:off x="8949018" y="4710232"/>
              <a:ext cx="1035283" cy="9509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30" name="テキスト ボックス 29">
            <a:extLst>
              <a:ext uri="{FF2B5EF4-FFF2-40B4-BE49-F238E27FC236}">
                <a16:creationId xmlns:a16="http://schemas.microsoft.com/office/drawing/2014/main" id="{D7AAAA49-922E-CEA3-02FD-7913D064A80F}"/>
              </a:ext>
            </a:extLst>
          </p:cNvPr>
          <p:cNvSpPr txBox="1"/>
          <p:nvPr/>
        </p:nvSpPr>
        <p:spPr>
          <a:xfrm>
            <a:off x="7924100" y="3529226"/>
            <a:ext cx="1320291"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偏回帰変数</a:t>
            </a:r>
          </a:p>
        </p:txBody>
      </p:sp>
      <p:sp>
        <p:nvSpPr>
          <p:cNvPr id="31" name="テキスト ボックス 30">
            <a:extLst>
              <a:ext uri="{FF2B5EF4-FFF2-40B4-BE49-F238E27FC236}">
                <a16:creationId xmlns:a16="http://schemas.microsoft.com/office/drawing/2014/main" id="{F1A09F80-44B3-3C5B-93B3-8B88ED8806AC}"/>
              </a:ext>
            </a:extLst>
          </p:cNvPr>
          <p:cNvSpPr txBox="1"/>
          <p:nvPr/>
        </p:nvSpPr>
        <p:spPr>
          <a:xfrm>
            <a:off x="7864724" y="4281220"/>
            <a:ext cx="1320291"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偏回帰変数</a:t>
            </a:r>
          </a:p>
        </p:txBody>
      </p:sp>
      <p:sp>
        <p:nvSpPr>
          <p:cNvPr id="32" name="テキスト ボックス 31">
            <a:extLst>
              <a:ext uri="{FF2B5EF4-FFF2-40B4-BE49-F238E27FC236}">
                <a16:creationId xmlns:a16="http://schemas.microsoft.com/office/drawing/2014/main" id="{76662D1B-E6A7-C7B0-019E-452BA97BADA5}"/>
              </a:ext>
            </a:extLst>
          </p:cNvPr>
          <p:cNvSpPr txBox="1"/>
          <p:nvPr/>
        </p:nvSpPr>
        <p:spPr>
          <a:xfrm>
            <a:off x="8282600" y="5593278"/>
            <a:ext cx="961791"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偏回帰変数</a:t>
            </a:r>
          </a:p>
        </p:txBody>
      </p:sp>
      <p:sp>
        <p:nvSpPr>
          <p:cNvPr id="34" name="テキスト ボックス 33">
            <a:extLst>
              <a:ext uri="{FF2B5EF4-FFF2-40B4-BE49-F238E27FC236}">
                <a16:creationId xmlns:a16="http://schemas.microsoft.com/office/drawing/2014/main" id="{8A29B652-3BE1-3AD9-E200-BEFDF67C5B0A}"/>
              </a:ext>
            </a:extLst>
          </p:cNvPr>
          <p:cNvSpPr txBox="1"/>
          <p:nvPr/>
        </p:nvSpPr>
        <p:spPr>
          <a:xfrm>
            <a:off x="394332" y="3888932"/>
            <a:ext cx="2638876"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ロジスティックシグモイド関数</a:t>
            </a:r>
            <a:endParaRPr lang="en-US" altLang="ja-JP" sz="1400" b="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AAE5DD63-5E40-D776-B814-A6FE758F13D9}"/>
              </a:ext>
            </a:extLst>
          </p:cNvPr>
          <p:cNvSpPr txBox="1"/>
          <p:nvPr/>
        </p:nvSpPr>
        <p:spPr>
          <a:xfrm>
            <a:off x="6459731" y="2512129"/>
            <a:ext cx="3183591"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イメージ</a:t>
            </a:r>
          </a:p>
        </p:txBody>
      </p:sp>
    </p:spTree>
    <p:extLst>
      <p:ext uri="{BB962C8B-B14F-4D97-AF65-F5344CB8AC3E}">
        <p14:creationId xmlns:p14="http://schemas.microsoft.com/office/powerpoint/2010/main" val="3548601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5F175-3184-81FC-217F-93FD4CD71F2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0AED18-7D48-743F-90BE-3A02A575133D}"/>
              </a:ext>
            </a:extLst>
          </p:cNvPr>
          <p:cNvSpPr>
            <a:spLocks noGrp="1"/>
          </p:cNvSpPr>
          <p:nvPr>
            <p:ph type="title"/>
          </p:nvPr>
        </p:nvSpPr>
        <p:spPr/>
        <p:txBody>
          <a:bodyPr/>
          <a:lstStyle/>
          <a:p>
            <a:r>
              <a:rPr kumimoji="1" lang="ja-JP" altLang="en-US" b="1" dirty="0"/>
              <a:t>認識～ｋ近傍法</a:t>
            </a:r>
          </a:p>
        </p:txBody>
      </p:sp>
      <p:sp>
        <p:nvSpPr>
          <p:cNvPr id="3" name="テキスト プレースホルダー 2">
            <a:extLst>
              <a:ext uri="{FF2B5EF4-FFF2-40B4-BE49-F238E27FC236}">
                <a16:creationId xmlns:a16="http://schemas.microsoft.com/office/drawing/2014/main" id="{8F350048-B4AA-86E8-4199-FCFA4D1AA773}"/>
              </a:ext>
            </a:extLst>
          </p:cNvPr>
          <p:cNvSpPr>
            <a:spLocks noGrp="1"/>
          </p:cNvSpPr>
          <p:nvPr>
            <p:ph type="body" sz="quarter" idx="13"/>
          </p:nvPr>
        </p:nvSpPr>
        <p:spPr/>
        <p:txBody>
          <a:bodyPr/>
          <a:lstStyle/>
          <a:p>
            <a:r>
              <a:rPr kumimoji="1" lang="ja-JP" altLang="en-US" dirty="0"/>
              <a:t>２ｰ２．教師あり学習</a:t>
            </a:r>
          </a:p>
        </p:txBody>
      </p:sp>
      <p:sp>
        <p:nvSpPr>
          <p:cNvPr id="4" name="テキスト ボックス 3">
            <a:extLst>
              <a:ext uri="{FF2B5EF4-FFF2-40B4-BE49-F238E27FC236}">
                <a16:creationId xmlns:a16="http://schemas.microsoft.com/office/drawing/2014/main" id="{02ED9308-91D3-C267-A1F1-AF26377D30C5}"/>
              </a:ext>
            </a:extLst>
          </p:cNvPr>
          <p:cNvSpPr txBox="1"/>
          <p:nvPr/>
        </p:nvSpPr>
        <p:spPr>
          <a:xfrm>
            <a:off x="298823" y="1145253"/>
            <a:ext cx="5551183" cy="5016758"/>
          </a:xfrm>
          <a:prstGeom prst="rect">
            <a:avLst/>
          </a:prstGeom>
          <a:noFill/>
        </p:spPr>
        <p:txBody>
          <a:bodyPr wrap="square" rtlCol="0">
            <a:spAutoFit/>
          </a:bodyPr>
          <a:lstStyle/>
          <a:p>
            <a:endParaRPr lang="en-US" altLang="ja-JP" sz="16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パターン認識　</a:t>
            </a:r>
            <a:r>
              <a:rPr lang="ja-JP" altLang="en-US" sz="1600" dirty="0">
                <a:latin typeface="Meiryo UI" panose="020B0604030504040204" pitchFamily="50" charset="-128"/>
                <a:ea typeface="Meiryo UI" panose="020B0604030504040204" pitchFamily="50" charset="-128"/>
              </a:rPr>
              <a:t>画像や音声といったパターンと呼ばれるデータを予め定められた複数のクラスのうちの１つに分類する処理</a:t>
            </a:r>
            <a:endParaRPr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例　郵便番号の読み取り（手書きの０～９の数字を認識）</a:t>
            </a:r>
            <a:endParaRPr kumimoji="1" lang="en-US" altLang="ja-JP" sz="1600" dirty="0">
              <a:latin typeface="Meiryo UI" panose="020B0604030504040204" pitchFamily="50" charset="-128"/>
              <a:ea typeface="Meiryo UI" panose="020B0604030504040204" pitchFamily="50" charset="-128"/>
            </a:endParaRPr>
          </a:p>
          <a:p>
            <a:endParaRPr kumimoji="1" lang="en-US" altLang="ja-JP" sz="16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特徴抽出　</a:t>
            </a:r>
            <a:r>
              <a:rPr lang="ja-JP" altLang="en-US" sz="1600" dirty="0">
                <a:latin typeface="Meiryo UI" panose="020B0604030504040204" pitchFamily="50" charset="-128"/>
                <a:ea typeface="Meiryo UI" panose="020B0604030504040204" pitchFamily="50" charset="-128"/>
              </a:rPr>
              <a:t>音声データや画像データをそのまま識別処理に入力することも可能であるが、データ量が大きすぎたり、また、その中の何が認識する上で重要かがわからないため、特徴を数値化（特徴量）し、まとめる（</a:t>
            </a:r>
            <a:r>
              <a:rPr lang="ja-JP" altLang="en-US" sz="1600" b="1" dirty="0">
                <a:latin typeface="Meiryo UI" panose="020B0604030504040204" pitchFamily="50" charset="-128"/>
                <a:ea typeface="Meiryo UI" panose="020B0604030504040204" pitchFamily="50" charset="-128"/>
              </a:rPr>
              <a:t>特徴ベクトル</a:t>
            </a:r>
            <a:r>
              <a:rPr lang="ja-JP" altLang="en-US" sz="1600" dirty="0">
                <a:latin typeface="Meiryo UI" panose="020B0604030504040204" pitchFamily="50" charset="-128"/>
                <a:ea typeface="Meiryo UI" panose="020B0604030504040204" pitchFamily="50" charset="-128"/>
              </a:rPr>
              <a:t>）ことで特徴空間を作ることができる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識別規則</a:t>
            </a:r>
            <a:endParaRPr lang="en-US" altLang="ja-JP" sz="1600" b="1"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識別するための規則</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例　ｋ近傍法</a:t>
            </a:r>
            <a:r>
              <a:rPr lang="en-US" altLang="ja-JP" sz="1600" dirty="0">
                <a:latin typeface="Meiryo UI" panose="020B0604030504040204" pitchFamily="50" charset="-128"/>
                <a:ea typeface="Meiryo UI" panose="020B0604030504040204" pitchFamily="50" charset="-128"/>
              </a:rPr>
              <a:t>(k-nearest neighbors </a:t>
            </a:r>
            <a:r>
              <a:rPr lang="en-US" altLang="ja-JP" sz="1600" dirty="0" err="1">
                <a:latin typeface="Meiryo UI" panose="020B0604030504040204" pitchFamily="50" charset="-128"/>
                <a:ea typeface="Meiryo UI" panose="020B0604030504040204" pitchFamily="50" charset="-128"/>
              </a:rPr>
              <a:t>algorishm</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所属するクラスが分かっていない入力パターンにおいて、学習データから最も近いｋ個のパターンをみつけて、多数決または平均により所属するクラスを決定する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２つのベクトルの近さを判定するのに、通常、</a:t>
            </a:r>
            <a:r>
              <a:rPr lang="ja-JP" altLang="en-US" sz="1600" b="1" dirty="0">
                <a:latin typeface="Meiryo UI" panose="020B0604030504040204" pitchFamily="50" charset="-128"/>
                <a:ea typeface="Meiryo UI" panose="020B0604030504040204" pitchFamily="50" charset="-128"/>
              </a:rPr>
              <a:t>ユークリッド距離</a:t>
            </a:r>
            <a:r>
              <a:rPr lang="ja-JP" altLang="en-US" sz="1600" dirty="0">
                <a:latin typeface="Meiryo UI" panose="020B0604030504040204" pitchFamily="50" charset="-128"/>
                <a:ea typeface="Meiryo UI" panose="020B0604030504040204" pitchFamily="50" charset="-128"/>
              </a:rPr>
              <a:t>が使われます。</a:t>
            </a:r>
            <a:endParaRPr lang="en-US" altLang="ja-JP" sz="1600" dirty="0">
              <a:latin typeface="Meiryo UI" panose="020B0604030504040204" pitchFamily="50" charset="-128"/>
              <a:ea typeface="Meiryo UI" panose="020B0604030504040204" pitchFamily="50" charset="-128"/>
            </a:endParaRPr>
          </a:p>
          <a:p>
            <a:endParaRPr kumimoji="1" lang="ja-JP" altLang="en-US" sz="1600" dirty="0">
              <a:latin typeface="Meiryo UI" panose="020B0604030504040204" pitchFamily="50" charset="-128"/>
              <a:ea typeface="Meiryo UI" panose="020B0604030504040204" pitchFamily="50" charset="-128"/>
            </a:endParaRPr>
          </a:p>
        </p:txBody>
      </p:sp>
      <p:grpSp>
        <p:nvGrpSpPr>
          <p:cNvPr id="52" name="グループ化 51">
            <a:extLst>
              <a:ext uri="{FF2B5EF4-FFF2-40B4-BE49-F238E27FC236}">
                <a16:creationId xmlns:a16="http://schemas.microsoft.com/office/drawing/2014/main" id="{B8E60A32-1BCE-688E-0DFA-562D01FEC107}"/>
              </a:ext>
            </a:extLst>
          </p:cNvPr>
          <p:cNvGrpSpPr/>
          <p:nvPr/>
        </p:nvGrpSpPr>
        <p:grpSpPr>
          <a:xfrm>
            <a:off x="5863972" y="1407199"/>
            <a:ext cx="5592174" cy="2569598"/>
            <a:chOff x="304906" y="2977313"/>
            <a:chExt cx="5592174" cy="2569598"/>
          </a:xfrm>
        </p:grpSpPr>
        <p:pic>
          <p:nvPicPr>
            <p:cNvPr id="6" name="図 5">
              <a:extLst>
                <a:ext uri="{FF2B5EF4-FFF2-40B4-BE49-F238E27FC236}">
                  <a16:creationId xmlns:a16="http://schemas.microsoft.com/office/drawing/2014/main" id="{9284430C-6F75-25B8-229F-B00601A3C19D}"/>
                </a:ext>
              </a:extLst>
            </p:cNvPr>
            <p:cNvPicPr>
              <a:picLocks noChangeAspect="1"/>
            </p:cNvPicPr>
            <p:nvPr/>
          </p:nvPicPr>
          <p:blipFill>
            <a:blip r:embed="rId3"/>
            <a:stretch>
              <a:fillRect/>
            </a:stretch>
          </p:blipFill>
          <p:spPr>
            <a:xfrm>
              <a:off x="3593162" y="3383701"/>
              <a:ext cx="219106" cy="228632"/>
            </a:xfrm>
            <a:prstGeom prst="rect">
              <a:avLst/>
            </a:prstGeom>
          </p:spPr>
        </p:pic>
        <p:pic>
          <p:nvPicPr>
            <p:cNvPr id="8" name="図 7">
              <a:extLst>
                <a:ext uri="{FF2B5EF4-FFF2-40B4-BE49-F238E27FC236}">
                  <a16:creationId xmlns:a16="http://schemas.microsoft.com/office/drawing/2014/main" id="{C079CCE5-29D4-3128-4619-21F52151C32E}"/>
                </a:ext>
              </a:extLst>
            </p:cNvPr>
            <p:cNvPicPr>
              <a:picLocks noChangeAspect="1"/>
            </p:cNvPicPr>
            <p:nvPr/>
          </p:nvPicPr>
          <p:blipFill>
            <a:blip r:embed="rId4"/>
            <a:stretch>
              <a:fillRect/>
            </a:stretch>
          </p:blipFill>
          <p:spPr>
            <a:xfrm>
              <a:off x="3831798" y="3972045"/>
              <a:ext cx="228632" cy="238158"/>
            </a:xfrm>
            <a:prstGeom prst="rect">
              <a:avLst/>
            </a:prstGeom>
          </p:spPr>
        </p:pic>
        <p:pic>
          <p:nvPicPr>
            <p:cNvPr id="10" name="図 9">
              <a:extLst>
                <a:ext uri="{FF2B5EF4-FFF2-40B4-BE49-F238E27FC236}">
                  <a16:creationId xmlns:a16="http://schemas.microsoft.com/office/drawing/2014/main" id="{3F4C9CAA-8A4B-1855-828D-DE4974E471F4}"/>
                </a:ext>
              </a:extLst>
            </p:cNvPr>
            <p:cNvPicPr>
              <a:picLocks noChangeAspect="1"/>
            </p:cNvPicPr>
            <p:nvPr/>
          </p:nvPicPr>
          <p:blipFill>
            <a:blip r:embed="rId5"/>
            <a:stretch>
              <a:fillRect/>
            </a:stretch>
          </p:blipFill>
          <p:spPr>
            <a:xfrm>
              <a:off x="3319415" y="3770768"/>
              <a:ext cx="228632" cy="238158"/>
            </a:xfrm>
            <a:prstGeom prst="rect">
              <a:avLst/>
            </a:prstGeom>
          </p:spPr>
        </p:pic>
        <p:pic>
          <p:nvPicPr>
            <p:cNvPr id="12" name="図 11">
              <a:extLst>
                <a:ext uri="{FF2B5EF4-FFF2-40B4-BE49-F238E27FC236}">
                  <a16:creationId xmlns:a16="http://schemas.microsoft.com/office/drawing/2014/main" id="{EEA0EE16-D2FB-1558-8471-35C10F06BC18}"/>
                </a:ext>
              </a:extLst>
            </p:cNvPr>
            <p:cNvPicPr>
              <a:picLocks noChangeAspect="1"/>
            </p:cNvPicPr>
            <p:nvPr/>
          </p:nvPicPr>
          <p:blipFill>
            <a:blip r:embed="rId6"/>
            <a:stretch>
              <a:fillRect/>
            </a:stretch>
          </p:blipFill>
          <p:spPr>
            <a:xfrm>
              <a:off x="4980986" y="4225503"/>
              <a:ext cx="209579" cy="228632"/>
            </a:xfrm>
            <a:prstGeom prst="rect">
              <a:avLst/>
            </a:prstGeom>
          </p:spPr>
        </p:pic>
        <p:pic>
          <p:nvPicPr>
            <p:cNvPr id="14" name="図 13">
              <a:extLst>
                <a:ext uri="{FF2B5EF4-FFF2-40B4-BE49-F238E27FC236}">
                  <a16:creationId xmlns:a16="http://schemas.microsoft.com/office/drawing/2014/main" id="{8F85F9EE-2340-9A7F-D063-707FEC1ED988}"/>
                </a:ext>
              </a:extLst>
            </p:cNvPr>
            <p:cNvPicPr>
              <a:picLocks noChangeAspect="1"/>
            </p:cNvPicPr>
            <p:nvPr/>
          </p:nvPicPr>
          <p:blipFill>
            <a:blip r:embed="rId7"/>
            <a:stretch>
              <a:fillRect/>
            </a:stretch>
          </p:blipFill>
          <p:spPr>
            <a:xfrm>
              <a:off x="4771407" y="4581696"/>
              <a:ext cx="209579" cy="228632"/>
            </a:xfrm>
            <a:prstGeom prst="rect">
              <a:avLst/>
            </a:prstGeom>
          </p:spPr>
        </p:pic>
        <p:pic>
          <p:nvPicPr>
            <p:cNvPr id="16" name="図 15">
              <a:extLst>
                <a:ext uri="{FF2B5EF4-FFF2-40B4-BE49-F238E27FC236}">
                  <a16:creationId xmlns:a16="http://schemas.microsoft.com/office/drawing/2014/main" id="{A8C73EA7-1890-1523-730E-52A2EF43295D}"/>
                </a:ext>
              </a:extLst>
            </p:cNvPr>
            <p:cNvPicPr>
              <a:picLocks noChangeAspect="1"/>
            </p:cNvPicPr>
            <p:nvPr/>
          </p:nvPicPr>
          <p:blipFill>
            <a:blip r:embed="rId8"/>
            <a:stretch>
              <a:fillRect/>
            </a:stretch>
          </p:blipFill>
          <p:spPr>
            <a:xfrm>
              <a:off x="5190565" y="4968953"/>
              <a:ext cx="228632" cy="219106"/>
            </a:xfrm>
            <a:prstGeom prst="rect">
              <a:avLst/>
            </a:prstGeom>
          </p:spPr>
        </p:pic>
        <p:cxnSp>
          <p:nvCxnSpPr>
            <p:cNvPr id="18" name="直線矢印コネクタ 17">
              <a:extLst>
                <a:ext uri="{FF2B5EF4-FFF2-40B4-BE49-F238E27FC236}">
                  <a16:creationId xmlns:a16="http://schemas.microsoft.com/office/drawing/2014/main" id="{27CE08DA-B4F7-4282-AD38-1F2EAC591367}"/>
                </a:ext>
              </a:extLst>
            </p:cNvPr>
            <p:cNvCxnSpPr/>
            <p:nvPr/>
          </p:nvCxnSpPr>
          <p:spPr>
            <a:xfrm flipV="1">
              <a:off x="2850776" y="3131671"/>
              <a:ext cx="41836" cy="240254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45FFBF46-6C1B-12C2-2ABB-019FDC7ED126}"/>
                </a:ext>
              </a:extLst>
            </p:cNvPr>
            <p:cNvCxnSpPr/>
            <p:nvPr/>
          </p:nvCxnSpPr>
          <p:spPr>
            <a:xfrm>
              <a:off x="2840716" y="5546911"/>
              <a:ext cx="2928068"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71971274-C396-B1F8-BADC-C22310E106E1}"/>
                </a:ext>
              </a:extLst>
            </p:cNvPr>
            <p:cNvCxnSpPr/>
            <p:nvPr/>
          </p:nvCxnSpPr>
          <p:spPr>
            <a:xfrm flipV="1">
              <a:off x="2871694" y="4254099"/>
              <a:ext cx="963224" cy="1280113"/>
            </a:xfrm>
            <a:prstGeom prst="straightConnector1">
              <a:avLst/>
            </a:prstGeom>
            <a:ln w="127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1089DB52-A3B7-F7CB-4824-5B99E7AD9EBE}"/>
                </a:ext>
              </a:extLst>
            </p:cNvPr>
            <p:cNvCxnSpPr>
              <a:cxnSpLocks/>
              <a:endCxn id="16" idx="1"/>
            </p:cNvCxnSpPr>
            <p:nvPr/>
          </p:nvCxnSpPr>
          <p:spPr>
            <a:xfrm flipV="1">
              <a:off x="2840716" y="5078506"/>
              <a:ext cx="2349849" cy="455706"/>
            </a:xfrm>
            <a:prstGeom prst="straightConnector1">
              <a:avLst/>
            </a:prstGeom>
            <a:ln w="127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27" name="直線コネクタ 26">
              <a:extLst>
                <a:ext uri="{FF2B5EF4-FFF2-40B4-BE49-F238E27FC236}">
                  <a16:creationId xmlns:a16="http://schemas.microsoft.com/office/drawing/2014/main" id="{D71CBF4C-CCF4-1281-804F-C0F9A579B402}"/>
                </a:ext>
              </a:extLst>
            </p:cNvPr>
            <p:cNvCxnSpPr>
              <a:cxnSpLocks/>
            </p:cNvCxnSpPr>
            <p:nvPr/>
          </p:nvCxnSpPr>
          <p:spPr>
            <a:xfrm flipV="1">
              <a:off x="2850776" y="3544883"/>
              <a:ext cx="2454105" cy="1989329"/>
            </a:xfrm>
            <a:prstGeom prst="line">
              <a:avLst/>
            </a:prstGeom>
            <a:ln>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30" name="テキスト ボックス 29">
              <a:extLst>
                <a:ext uri="{FF2B5EF4-FFF2-40B4-BE49-F238E27FC236}">
                  <a16:creationId xmlns:a16="http://schemas.microsoft.com/office/drawing/2014/main" id="{AF1A8AED-CBDF-DF31-9B83-6F113366C41F}"/>
                </a:ext>
              </a:extLst>
            </p:cNvPr>
            <p:cNvSpPr txBox="1"/>
            <p:nvPr/>
          </p:nvSpPr>
          <p:spPr>
            <a:xfrm>
              <a:off x="5103704" y="3688588"/>
              <a:ext cx="793376" cy="30694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数字６</a:t>
              </a:r>
            </a:p>
          </p:txBody>
        </p:sp>
        <p:sp>
          <p:nvSpPr>
            <p:cNvPr id="31" name="テキスト ボックス 30">
              <a:extLst>
                <a:ext uri="{FF2B5EF4-FFF2-40B4-BE49-F238E27FC236}">
                  <a16:creationId xmlns:a16="http://schemas.microsoft.com/office/drawing/2014/main" id="{7BC0D8EC-9297-53D2-2021-C685F06B958E}"/>
                </a:ext>
              </a:extLst>
            </p:cNvPr>
            <p:cNvSpPr txBox="1"/>
            <p:nvPr/>
          </p:nvSpPr>
          <p:spPr>
            <a:xfrm>
              <a:off x="4556265" y="3304803"/>
              <a:ext cx="995082"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数字５</a:t>
              </a:r>
            </a:p>
          </p:txBody>
        </p:sp>
        <p:sp>
          <p:nvSpPr>
            <p:cNvPr id="32" name="テキスト ボックス 31">
              <a:extLst>
                <a:ext uri="{FF2B5EF4-FFF2-40B4-BE49-F238E27FC236}">
                  <a16:creationId xmlns:a16="http://schemas.microsoft.com/office/drawing/2014/main" id="{ADD17875-87F8-85D4-A716-B61414876689}"/>
                </a:ext>
              </a:extLst>
            </p:cNvPr>
            <p:cNvSpPr txBox="1"/>
            <p:nvPr/>
          </p:nvSpPr>
          <p:spPr>
            <a:xfrm rot="20822045">
              <a:off x="3686202" y="4951282"/>
              <a:ext cx="1122829" cy="30777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特徴ベクトル</a:t>
              </a:r>
            </a:p>
          </p:txBody>
        </p:sp>
        <p:sp>
          <p:nvSpPr>
            <p:cNvPr id="33" name="テキスト ボックス 32">
              <a:extLst>
                <a:ext uri="{FF2B5EF4-FFF2-40B4-BE49-F238E27FC236}">
                  <a16:creationId xmlns:a16="http://schemas.microsoft.com/office/drawing/2014/main" id="{CBAEF660-04B4-BD7B-AE8B-4B2BF4AAB5FB}"/>
                </a:ext>
              </a:extLst>
            </p:cNvPr>
            <p:cNvSpPr txBox="1"/>
            <p:nvPr/>
          </p:nvSpPr>
          <p:spPr>
            <a:xfrm>
              <a:off x="1287929" y="3700383"/>
              <a:ext cx="443753" cy="769441"/>
            </a:xfrm>
            <a:prstGeom prst="rect">
              <a:avLst/>
            </a:prstGeom>
            <a:noFill/>
          </p:spPr>
          <p:txBody>
            <a:bodyPr wrap="square" rtlCol="0">
              <a:spAutoFit/>
            </a:bodyPr>
            <a:lstStyle/>
            <a:p>
              <a:r>
                <a:rPr kumimoji="1" lang="ja-JP" altLang="en-US" sz="4400" dirty="0"/>
                <a:t>５</a:t>
              </a:r>
            </a:p>
          </p:txBody>
        </p:sp>
        <p:sp>
          <p:nvSpPr>
            <p:cNvPr id="34" name="テキスト ボックス 33">
              <a:extLst>
                <a:ext uri="{FF2B5EF4-FFF2-40B4-BE49-F238E27FC236}">
                  <a16:creationId xmlns:a16="http://schemas.microsoft.com/office/drawing/2014/main" id="{F2774DD0-4406-8C86-8FE3-A0D29AEA2DB8}"/>
                </a:ext>
              </a:extLst>
            </p:cNvPr>
            <p:cNvSpPr txBox="1"/>
            <p:nvPr/>
          </p:nvSpPr>
          <p:spPr>
            <a:xfrm>
              <a:off x="442615" y="3992885"/>
              <a:ext cx="968188"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開いている</a:t>
              </a:r>
              <a:endParaRPr kumimoji="1" lang="ja-JP" altLang="en-US" sz="12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A6E9BBDE-78FF-D644-F5AC-7D5710B69211}"/>
                </a:ext>
              </a:extLst>
            </p:cNvPr>
            <p:cNvSpPr txBox="1"/>
            <p:nvPr/>
          </p:nvSpPr>
          <p:spPr>
            <a:xfrm>
              <a:off x="1197401" y="3483120"/>
              <a:ext cx="968188"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水平である</a:t>
              </a:r>
              <a:endParaRPr kumimoji="1" lang="ja-JP" altLang="en-US" sz="1200" dirty="0">
                <a:latin typeface="Meiryo UI" panose="020B0604030504040204" pitchFamily="50" charset="-128"/>
                <a:ea typeface="Meiryo UI" panose="020B0604030504040204" pitchFamily="50" charset="-128"/>
              </a:endParaRPr>
            </a:p>
          </p:txBody>
        </p:sp>
        <p:sp>
          <p:nvSpPr>
            <p:cNvPr id="36" name="楕円 35">
              <a:extLst>
                <a:ext uri="{FF2B5EF4-FFF2-40B4-BE49-F238E27FC236}">
                  <a16:creationId xmlns:a16="http://schemas.microsoft.com/office/drawing/2014/main" id="{B05CF8FD-6B25-7CD6-E8F4-26D746999B9D}"/>
                </a:ext>
              </a:extLst>
            </p:cNvPr>
            <p:cNvSpPr/>
            <p:nvPr/>
          </p:nvSpPr>
          <p:spPr>
            <a:xfrm>
              <a:off x="1382423" y="3979898"/>
              <a:ext cx="299072" cy="289218"/>
            </a:xfrm>
            <a:prstGeom prst="ellipse">
              <a:avLst/>
            </a:prstGeom>
            <a:noFill/>
            <a:ln w="127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C4879E0D-153E-53FF-8C69-D0080CFC6DE3}"/>
                </a:ext>
              </a:extLst>
            </p:cNvPr>
            <p:cNvSpPr/>
            <p:nvPr/>
          </p:nvSpPr>
          <p:spPr>
            <a:xfrm>
              <a:off x="1323040" y="3732384"/>
              <a:ext cx="645459" cy="206607"/>
            </a:xfrm>
            <a:prstGeom prst="ellipse">
              <a:avLst/>
            </a:prstGeom>
            <a:noFill/>
            <a:ln w="127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E3CD19CA-047C-2394-5788-379AD7BF3ECD}"/>
                </a:ext>
              </a:extLst>
            </p:cNvPr>
            <p:cNvSpPr txBox="1"/>
            <p:nvPr/>
          </p:nvSpPr>
          <p:spPr>
            <a:xfrm>
              <a:off x="459921" y="3028672"/>
              <a:ext cx="724646" cy="30777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特徴</a:t>
              </a:r>
            </a:p>
          </p:txBody>
        </p:sp>
        <p:sp>
          <p:nvSpPr>
            <p:cNvPr id="41" name="テキスト ボックス 40">
              <a:extLst>
                <a:ext uri="{FF2B5EF4-FFF2-40B4-BE49-F238E27FC236}">
                  <a16:creationId xmlns:a16="http://schemas.microsoft.com/office/drawing/2014/main" id="{515F9A8C-A7D8-36AE-3669-1E9EDE9DF97B}"/>
                </a:ext>
              </a:extLst>
            </p:cNvPr>
            <p:cNvSpPr txBox="1"/>
            <p:nvPr/>
          </p:nvSpPr>
          <p:spPr>
            <a:xfrm>
              <a:off x="304906" y="4523718"/>
              <a:ext cx="2454105"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（水平の度合い，開き具合）</a:t>
              </a: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ADCC85BA-1854-DFC0-1AA7-EB4DD32B6EEB}"/>
                    </a:ext>
                  </a:extLst>
                </p:cNvPr>
                <p:cNvSpPr txBox="1"/>
                <p:nvPr/>
              </p:nvSpPr>
              <p:spPr>
                <a:xfrm>
                  <a:off x="976127" y="5109132"/>
                  <a:ext cx="11211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ja-JP" altLang="en-US" sz="1800" i="1" smtClean="0">
                                <a:solidFill>
                                  <a:srgbClr val="836967"/>
                                </a:solidFill>
                                <a:latin typeface="Cambria Math" panose="02040503050406030204" pitchFamily="18" charset="0"/>
                              </a:rPr>
                            </m:ctrlPr>
                          </m:dPr>
                          <m:e>
                            <m:r>
                              <a:rPr lang="ja-JP" altLang="en-US" i="1">
                                <a:latin typeface="Cambria Math" panose="02040503050406030204" pitchFamily="18" charset="0"/>
                              </a:rPr>
                              <m:t>𝑝</m:t>
                            </m:r>
                            <m:r>
                              <a:rPr kumimoji="1" lang="ja-JP" altLang="en-US" sz="1800" i="1" smtClean="0">
                                <a:latin typeface="Cambria Math" panose="02040503050406030204" pitchFamily="18" charset="0"/>
                              </a:rPr>
                              <m:t>,</m:t>
                            </m:r>
                            <m:r>
                              <a:rPr lang="ja-JP" altLang="en-US" i="1">
                                <a:latin typeface="Cambria Math" panose="02040503050406030204" pitchFamily="18" charset="0"/>
                              </a:rPr>
                              <m:t>𝑞</m:t>
                            </m:r>
                          </m:e>
                        </m:d>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24BA0D31-FE52-FBC2-814C-849E6EC58985}"/>
                    </a:ext>
                  </a:extLst>
                </p:cNvPr>
                <p:cNvSpPr txBox="1">
                  <a:spLocks noRot="1" noChangeAspect="1" noMove="1" noResize="1" noEditPoints="1" noAdjustHandles="1" noChangeArrowheads="1" noChangeShapeType="1" noTextEdit="1"/>
                </p:cNvSpPr>
                <p:nvPr/>
              </p:nvSpPr>
              <p:spPr>
                <a:xfrm>
                  <a:off x="976127" y="5109132"/>
                  <a:ext cx="1121148" cy="369332"/>
                </a:xfrm>
                <a:prstGeom prst="rect">
                  <a:avLst/>
                </a:prstGeom>
                <a:blipFill>
                  <a:blip r:embed="rId9"/>
                  <a:stretch>
                    <a:fillRect b="-6667"/>
                  </a:stretch>
                </a:blipFill>
              </p:spPr>
              <p:txBody>
                <a:bodyPr/>
                <a:lstStyle/>
                <a:p>
                  <a:r>
                    <a:rPr lang="ja-JP" altLang="en-US">
                      <a:noFill/>
                    </a:rPr>
                    <a:t> </a:t>
                  </a:r>
                </a:p>
              </p:txBody>
            </p:sp>
          </mc:Fallback>
        </mc:AlternateContent>
        <p:cxnSp>
          <p:nvCxnSpPr>
            <p:cNvPr id="47" name="直線矢印コネクタ 46">
              <a:extLst>
                <a:ext uri="{FF2B5EF4-FFF2-40B4-BE49-F238E27FC236}">
                  <a16:creationId xmlns:a16="http://schemas.microsoft.com/office/drawing/2014/main" id="{F0512D60-DEC3-B1B7-38A0-385843486BD1}"/>
                </a:ext>
              </a:extLst>
            </p:cNvPr>
            <p:cNvCxnSpPr>
              <a:stCxn id="41" idx="2"/>
              <a:endCxn id="43" idx="0"/>
            </p:cNvCxnSpPr>
            <p:nvPr/>
          </p:nvCxnSpPr>
          <p:spPr>
            <a:xfrm>
              <a:off x="1531959" y="4831495"/>
              <a:ext cx="4742" cy="2776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テキスト ボックス 47">
              <a:extLst>
                <a:ext uri="{FF2B5EF4-FFF2-40B4-BE49-F238E27FC236}">
                  <a16:creationId xmlns:a16="http://schemas.microsoft.com/office/drawing/2014/main" id="{515D6AE6-7ADF-5DBC-2843-65A693B18061}"/>
                </a:ext>
              </a:extLst>
            </p:cNvPr>
            <p:cNvSpPr txBox="1"/>
            <p:nvPr/>
          </p:nvSpPr>
          <p:spPr>
            <a:xfrm>
              <a:off x="822244" y="4832133"/>
              <a:ext cx="94330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数値化</a:t>
              </a: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C85A690C-A1EA-9AD2-A345-86CACF5446B4}"/>
                    </a:ext>
                  </a:extLst>
                </p:cNvPr>
                <p:cNvSpPr txBox="1"/>
                <p:nvPr/>
              </p:nvSpPr>
              <p:spPr>
                <a:xfrm>
                  <a:off x="3824108" y="4219362"/>
                  <a:ext cx="52783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ja-JP" altLang="en-US" sz="1200" i="1" smtClean="0">
                                <a:solidFill>
                                  <a:schemeClr val="tx1"/>
                                </a:solidFill>
                                <a:latin typeface="Cambria Math" panose="02040503050406030204" pitchFamily="18" charset="0"/>
                              </a:rPr>
                            </m:ctrlPr>
                          </m:dPr>
                          <m:e>
                            <m:sSub>
                              <m:sSubPr>
                                <m:ctrlPr>
                                  <a:rPr kumimoji="1" lang="ja-JP" altLang="en-US" sz="1200" i="1">
                                    <a:solidFill>
                                      <a:schemeClr val="tx1"/>
                                    </a:solidFill>
                                    <a:latin typeface="Cambria Math" panose="02040503050406030204" pitchFamily="18" charset="0"/>
                                  </a:rPr>
                                </m:ctrlPr>
                              </m:sSubPr>
                              <m:e>
                                <m:r>
                                  <a:rPr lang="ja-JP" altLang="en-US" sz="1200" i="1">
                                    <a:latin typeface="Cambria Math" panose="02040503050406030204" pitchFamily="18" charset="0"/>
                                  </a:rPr>
                                  <m:t>𝑝</m:t>
                                </m:r>
                              </m:e>
                              <m:sub>
                                <m:r>
                                  <a:rPr kumimoji="1" lang="ja-JP" altLang="en-US" sz="1200" i="0">
                                    <a:solidFill>
                                      <a:schemeClr val="tx1"/>
                                    </a:solidFill>
                                    <a:latin typeface="Cambria Math" panose="02040503050406030204" pitchFamily="18" charset="0"/>
                                  </a:rPr>
                                  <m:t>1</m:t>
                                </m:r>
                              </m:sub>
                            </m:sSub>
                            <m:r>
                              <a:rPr kumimoji="1" lang="ja-JP" altLang="en-US" sz="1200" i="0">
                                <a:solidFill>
                                  <a:schemeClr val="tx1"/>
                                </a:solidFill>
                                <a:latin typeface="Cambria Math" panose="02040503050406030204" pitchFamily="18" charset="0"/>
                              </a:rPr>
                              <m:t>,</m:t>
                            </m:r>
                            <m:sSub>
                              <m:sSubPr>
                                <m:ctrlPr>
                                  <a:rPr kumimoji="1" lang="ja-JP" altLang="en-US" sz="1200" i="1">
                                    <a:solidFill>
                                      <a:schemeClr val="tx1"/>
                                    </a:solidFill>
                                    <a:latin typeface="Cambria Math" panose="02040503050406030204" pitchFamily="18" charset="0"/>
                                  </a:rPr>
                                </m:ctrlPr>
                              </m:sSubPr>
                              <m:e>
                                <m:r>
                                  <a:rPr lang="ja-JP" altLang="en-US" sz="1200" i="1">
                                    <a:latin typeface="Cambria Math" panose="02040503050406030204" pitchFamily="18" charset="0"/>
                                  </a:rPr>
                                  <m:t>𝑞</m:t>
                                </m:r>
                              </m:e>
                              <m:sub>
                                <m:r>
                                  <a:rPr kumimoji="1" lang="ja-JP" altLang="en-US" sz="1200" i="0">
                                    <a:solidFill>
                                      <a:schemeClr val="tx1"/>
                                    </a:solidFill>
                                    <a:latin typeface="Cambria Math" panose="02040503050406030204" pitchFamily="18" charset="0"/>
                                  </a:rPr>
                                  <m:t>1</m:t>
                                </m:r>
                              </m:sub>
                            </m:sSub>
                          </m:e>
                        </m:d>
                      </m:oMath>
                    </m:oMathPara>
                  </a14:m>
                  <a:endParaRPr kumimoji="1" lang="ja-JP" altLang="en-US" sz="1200" dirty="0">
                    <a:solidFill>
                      <a:schemeClr val="tx1"/>
                    </a:solidFill>
                  </a:endParaRPr>
                </a:p>
              </p:txBody>
            </p:sp>
          </mc:Choice>
          <mc:Fallback xmlns="">
            <p:sp>
              <p:nvSpPr>
                <p:cNvPr id="49" name="テキスト ボックス 48">
                  <a:extLst>
                    <a:ext uri="{FF2B5EF4-FFF2-40B4-BE49-F238E27FC236}">
                      <a16:creationId xmlns:a16="http://schemas.microsoft.com/office/drawing/2014/main" id="{FCD73372-C142-B8D5-3202-4F7509CBD05A}"/>
                    </a:ext>
                  </a:extLst>
                </p:cNvPr>
                <p:cNvSpPr txBox="1">
                  <a:spLocks noRot="1" noChangeAspect="1" noMove="1" noResize="1" noEditPoints="1" noAdjustHandles="1" noChangeArrowheads="1" noChangeShapeType="1" noTextEdit="1"/>
                </p:cNvSpPr>
                <p:nvPr/>
              </p:nvSpPr>
              <p:spPr>
                <a:xfrm>
                  <a:off x="3824108" y="4219362"/>
                  <a:ext cx="527837" cy="184666"/>
                </a:xfrm>
                <a:prstGeom prst="rect">
                  <a:avLst/>
                </a:prstGeom>
                <a:blipFill>
                  <a:blip r:embed="rId10"/>
                  <a:stretch>
                    <a:fillRect b="-2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571EAD6-0876-9B58-BA9A-53122333C333}"/>
                    </a:ext>
                  </a:extLst>
                </p:cNvPr>
                <p:cNvSpPr txBox="1"/>
                <p:nvPr/>
              </p:nvSpPr>
              <p:spPr>
                <a:xfrm>
                  <a:off x="4790653" y="5173143"/>
                  <a:ext cx="53501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ja-JP" altLang="en-US" sz="1200" i="1" smtClean="0">
                                <a:solidFill>
                                  <a:schemeClr val="tx1"/>
                                </a:solidFill>
                                <a:latin typeface="Cambria Math" panose="02040503050406030204" pitchFamily="18" charset="0"/>
                              </a:rPr>
                            </m:ctrlPr>
                          </m:dPr>
                          <m:e>
                            <m:sSub>
                              <m:sSubPr>
                                <m:ctrlPr>
                                  <a:rPr kumimoji="1" lang="ja-JP" altLang="en-US" sz="1200" i="1">
                                    <a:solidFill>
                                      <a:schemeClr val="tx1"/>
                                    </a:solidFill>
                                    <a:latin typeface="Cambria Math" panose="02040503050406030204" pitchFamily="18" charset="0"/>
                                  </a:rPr>
                                </m:ctrlPr>
                              </m:sSubPr>
                              <m:e>
                                <m:r>
                                  <a:rPr lang="ja-JP" altLang="en-US" sz="1200" i="1">
                                    <a:latin typeface="Cambria Math" panose="02040503050406030204" pitchFamily="18" charset="0"/>
                                  </a:rPr>
                                  <m:t>𝑝</m:t>
                                </m:r>
                              </m:e>
                              <m:sub>
                                <m:r>
                                  <a:rPr lang="en-US" altLang="ja-JP" sz="1200" i="1" smtClean="0">
                                    <a:solidFill>
                                      <a:schemeClr val="tx1"/>
                                    </a:solidFill>
                                    <a:latin typeface="Cambria Math" panose="02040503050406030204" pitchFamily="18" charset="0"/>
                                  </a:rPr>
                                  <m:t>2</m:t>
                                </m:r>
                              </m:sub>
                            </m:sSub>
                            <m:r>
                              <a:rPr kumimoji="1" lang="ja-JP" altLang="en-US" sz="1200" i="0">
                                <a:solidFill>
                                  <a:schemeClr val="tx1"/>
                                </a:solidFill>
                                <a:latin typeface="Cambria Math" panose="02040503050406030204" pitchFamily="18" charset="0"/>
                              </a:rPr>
                              <m:t>,</m:t>
                            </m:r>
                            <m:sSub>
                              <m:sSubPr>
                                <m:ctrlPr>
                                  <a:rPr kumimoji="1" lang="ja-JP" altLang="en-US" sz="1200" i="1">
                                    <a:solidFill>
                                      <a:schemeClr val="tx1"/>
                                    </a:solidFill>
                                    <a:latin typeface="Cambria Math" panose="02040503050406030204" pitchFamily="18" charset="0"/>
                                  </a:rPr>
                                </m:ctrlPr>
                              </m:sSubPr>
                              <m:e>
                                <m:r>
                                  <a:rPr lang="ja-JP" altLang="en-US" sz="1200" i="1">
                                    <a:latin typeface="Cambria Math" panose="02040503050406030204" pitchFamily="18" charset="0"/>
                                  </a:rPr>
                                  <m:t>𝑞</m:t>
                                </m:r>
                              </m:e>
                              <m:sub>
                                <m:r>
                                  <a:rPr lang="en-US" altLang="ja-JP" sz="1200" i="1" smtClean="0">
                                    <a:solidFill>
                                      <a:schemeClr val="tx1"/>
                                    </a:solidFill>
                                    <a:latin typeface="Cambria Math" panose="02040503050406030204" pitchFamily="18" charset="0"/>
                                  </a:rPr>
                                  <m:t>2</m:t>
                                </m:r>
                              </m:sub>
                            </m:sSub>
                          </m:e>
                        </m:d>
                      </m:oMath>
                    </m:oMathPara>
                  </a14:m>
                  <a:endParaRPr kumimoji="1" lang="ja-JP" altLang="en-US" sz="1200" dirty="0">
                    <a:solidFill>
                      <a:schemeClr val="tx1"/>
                    </a:solidFill>
                  </a:endParaRPr>
                </a:p>
              </p:txBody>
            </p:sp>
          </mc:Choice>
          <mc:Fallback xmlns="">
            <p:sp>
              <p:nvSpPr>
                <p:cNvPr id="50" name="テキスト ボックス 49">
                  <a:extLst>
                    <a:ext uri="{FF2B5EF4-FFF2-40B4-BE49-F238E27FC236}">
                      <a16:creationId xmlns:a16="http://schemas.microsoft.com/office/drawing/2014/main" id="{C65626F6-8842-E1D8-3752-665A06B15DB8}"/>
                    </a:ext>
                  </a:extLst>
                </p:cNvPr>
                <p:cNvSpPr txBox="1">
                  <a:spLocks noRot="1" noChangeAspect="1" noMove="1" noResize="1" noEditPoints="1" noAdjustHandles="1" noChangeArrowheads="1" noChangeShapeType="1" noTextEdit="1"/>
                </p:cNvSpPr>
                <p:nvPr/>
              </p:nvSpPr>
              <p:spPr>
                <a:xfrm>
                  <a:off x="4790653" y="5173143"/>
                  <a:ext cx="535018" cy="184666"/>
                </a:xfrm>
                <a:prstGeom prst="rect">
                  <a:avLst/>
                </a:prstGeom>
                <a:blipFill>
                  <a:blip r:embed="rId11"/>
                  <a:stretch>
                    <a:fillRect b="-23333"/>
                  </a:stretch>
                </a:blipFill>
              </p:spPr>
              <p:txBody>
                <a:bodyPr/>
                <a:lstStyle/>
                <a:p>
                  <a:r>
                    <a:rPr lang="ja-JP" altLang="en-US">
                      <a:noFill/>
                    </a:rPr>
                    <a:t> </a:t>
                  </a:r>
                </a:p>
              </p:txBody>
            </p:sp>
          </mc:Fallback>
        </mc:AlternateContent>
        <p:sp>
          <p:nvSpPr>
            <p:cNvPr id="51" name="テキスト ボックス 50">
              <a:extLst>
                <a:ext uri="{FF2B5EF4-FFF2-40B4-BE49-F238E27FC236}">
                  <a16:creationId xmlns:a16="http://schemas.microsoft.com/office/drawing/2014/main" id="{453C489F-34E8-7CE5-3F56-AD8F3E4C327D}"/>
                </a:ext>
              </a:extLst>
            </p:cNvPr>
            <p:cNvSpPr txBox="1"/>
            <p:nvPr/>
          </p:nvSpPr>
          <p:spPr>
            <a:xfrm>
              <a:off x="2956344" y="2977313"/>
              <a:ext cx="1021497" cy="30777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特徴空間</a:t>
              </a:r>
            </a:p>
          </p:txBody>
        </p:sp>
      </p:grpSp>
      <p:sp>
        <p:nvSpPr>
          <p:cNvPr id="54" name="テキスト ボックス 53">
            <a:extLst>
              <a:ext uri="{FF2B5EF4-FFF2-40B4-BE49-F238E27FC236}">
                <a16:creationId xmlns:a16="http://schemas.microsoft.com/office/drawing/2014/main" id="{34102C0C-D026-0104-8A2C-9F2609F3BC44}"/>
              </a:ext>
            </a:extLst>
          </p:cNvPr>
          <p:cNvSpPr txBox="1"/>
          <p:nvPr/>
        </p:nvSpPr>
        <p:spPr>
          <a:xfrm>
            <a:off x="6225030" y="4148574"/>
            <a:ext cx="5373410" cy="9541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ユークリッド距離</a:t>
            </a:r>
            <a:endParaRPr lang="en-US" altLang="ja-JP" sz="1400" b="1"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直交座標系において、</a:t>
            </a:r>
            <a:r>
              <a:rPr lang="en-US" altLang="ja-JP" sz="1400" b="1" dirty="0">
                <a:latin typeface="Meiryo UI" panose="020B0604030504040204" pitchFamily="50" charset="-128"/>
                <a:ea typeface="Meiryo UI" panose="020B0604030504040204" pitchFamily="50" charset="-128"/>
              </a:rPr>
              <a:t>n</a:t>
            </a:r>
            <a:r>
              <a:rPr lang="ja-JP" altLang="en-US" sz="1400" b="1" dirty="0">
                <a:latin typeface="Meiryo UI" panose="020B0604030504040204" pitchFamily="50" charset="-128"/>
                <a:ea typeface="Meiryo UI" panose="020B0604030504040204" pitchFamily="50" charset="-128"/>
              </a:rPr>
              <a:t>次元</a:t>
            </a:r>
            <a:r>
              <a:rPr lang="ja-JP" altLang="en-US" sz="1400" dirty="0">
                <a:latin typeface="Meiryo UI" panose="020B0604030504040204" pitchFamily="50" charset="-128"/>
                <a:ea typeface="Meiryo UI" panose="020B0604030504040204" pitchFamily="50" charset="-128"/>
              </a:rPr>
              <a:t>ユークリッド空間内の</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点 </a:t>
            </a:r>
            <a:r>
              <a:rPr lang="en-US" altLang="ja-JP" sz="1400" dirty="0">
                <a:latin typeface="Meiryo UI" panose="020B0604030504040204" pitchFamily="50" charset="-128"/>
                <a:ea typeface="Meiryo UI" panose="020B0604030504040204" pitchFamily="50" charset="-128"/>
              </a:rPr>
              <a:t>p = (p1, p2, …, </a:t>
            </a:r>
            <a:r>
              <a:rPr lang="en-US" altLang="ja-JP" sz="1400" dirty="0" err="1">
                <a:latin typeface="Meiryo UI" panose="020B0604030504040204" pitchFamily="50" charset="-128"/>
                <a:ea typeface="Meiryo UI" panose="020B0604030504040204" pitchFamily="50" charset="-128"/>
              </a:rPr>
              <a:t>pn</a:t>
            </a:r>
            <a:r>
              <a:rPr lang="en-US" altLang="ja-JP" sz="1400" dirty="0">
                <a:latin typeface="Meiryo UI" panose="020B0604030504040204" pitchFamily="50" charset="-128"/>
                <a:ea typeface="Meiryo UI" panose="020B0604030504040204" pitchFamily="50" charset="-128"/>
              </a:rPr>
              <a:t>), q = (q1, q2, …, qn) </a:t>
            </a:r>
            <a:r>
              <a:rPr lang="ja-JP" altLang="en-US" sz="1400" dirty="0">
                <a:latin typeface="Meiryo UI" panose="020B0604030504040204" pitchFamily="50" charset="-128"/>
                <a:ea typeface="Meiryo UI" panose="020B0604030504040204" pitchFamily="50" charset="-128"/>
              </a:rPr>
              <a:t>に対して、</a:t>
            </a:r>
            <a:r>
              <a:rPr lang="en-US" altLang="ja-JP" sz="1400" dirty="0">
                <a:latin typeface="Meiryo UI" panose="020B0604030504040204" pitchFamily="50" charset="-128"/>
                <a:ea typeface="Meiryo UI" panose="020B0604030504040204" pitchFamily="50" charset="-128"/>
              </a:rPr>
              <a:t>p </a:t>
            </a:r>
            <a:r>
              <a:rPr lang="ja-JP" altLang="en-US" sz="1400" dirty="0">
                <a:latin typeface="Meiryo UI" panose="020B0604030504040204" pitchFamily="50" charset="-128"/>
                <a:ea typeface="Meiryo UI" panose="020B0604030504040204" pitchFamily="50" charset="-128"/>
              </a:rPr>
              <a:t>から </a:t>
            </a:r>
            <a:r>
              <a:rPr lang="en-US" altLang="ja-JP" sz="1400" dirty="0">
                <a:latin typeface="Meiryo UI" panose="020B0604030504040204" pitchFamily="50" charset="-128"/>
                <a:ea typeface="Meiryo UI" panose="020B0604030504040204" pitchFamily="50" charset="-128"/>
              </a:rPr>
              <a:t>q </a:t>
            </a:r>
            <a:r>
              <a:rPr lang="ja-JP" altLang="en-US" sz="1400" dirty="0">
                <a:latin typeface="Meiryo UI" panose="020B0604030504040204" pitchFamily="50" charset="-128"/>
                <a:ea typeface="Meiryo UI" panose="020B0604030504040204" pitchFamily="50" charset="-128"/>
              </a:rPr>
              <a:t>への、あるいは</a:t>
            </a:r>
            <a:r>
              <a:rPr lang="en-US" altLang="ja-JP" sz="1400" dirty="0">
                <a:latin typeface="Meiryo UI" panose="020B0604030504040204" pitchFamily="50" charset="-128"/>
                <a:ea typeface="Meiryo UI" panose="020B0604030504040204" pitchFamily="50" charset="-128"/>
              </a:rPr>
              <a:t>q </a:t>
            </a:r>
            <a:r>
              <a:rPr lang="ja-JP" altLang="en-US" sz="1400" dirty="0">
                <a:latin typeface="Meiryo UI" panose="020B0604030504040204" pitchFamily="50" charset="-128"/>
                <a:ea typeface="Meiryo UI" panose="020B0604030504040204" pitchFamily="50" charset="-128"/>
              </a:rPr>
              <a:t>から </a:t>
            </a:r>
            <a:r>
              <a:rPr lang="en-US" altLang="ja-JP" sz="1400" dirty="0">
                <a:latin typeface="Meiryo UI" panose="020B0604030504040204" pitchFamily="50" charset="-128"/>
                <a:ea typeface="Meiryo UI" panose="020B0604030504040204" pitchFamily="50" charset="-128"/>
              </a:rPr>
              <a:t>p </a:t>
            </a:r>
            <a:r>
              <a:rPr lang="ja-JP" altLang="en-US" sz="1400" dirty="0">
                <a:latin typeface="Meiryo UI" panose="020B0604030504040204" pitchFamily="50" charset="-128"/>
                <a:ea typeface="Meiryo UI" panose="020B0604030504040204" pitchFamily="50" charset="-128"/>
              </a:rPr>
              <a:t>への距離</a:t>
            </a:r>
            <a:r>
              <a:rPr lang="en-US" altLang="ja-JP" sz="1400" dirty="0">
                <a:latin typeface="Meiryo UI" panose="020B0604030504040204" pitchFamily="50" charset="-128"/>
                <a:ea typeface="Meiryo UI" panose="020B0604030504040204" pitchFamily="50" charset="-128"/>
              </a:rPr>
              <a:t>(d</a:t>
            </a:r>
            <a:r>
              <a:rPr lang="ja-JP" altLang="en-US" sz="1400" dirty="0">
                <a:latin typeface="Meiryo UI" panose="020B0604030504040204" pitchFamily="50" charset="-128"/>
                <a:ea typeface="Meiryo UI" panose="020B0604030504040204" pitchFamily="50" charset="-128"/>
              </a:rPr>
              <a:t>）</a:t>
            </a:r>
          </a:p>
        </p:txBody>
      </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37C4B4AD-1EA9-A6FC-861F-33B6777A8058}"/>
                  </a:ext>
                </a:extLst>
              </p:cNvPr>
              <p:cNvSpPr txBox="1"/>
              <p:nvPr/>
            </p:nvSpPr>
            <p:spPr>
              <a:xfrm>
                <a:off x="6811953" y="5137971"/>
                <a:ext cx="4133055" cy="2609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400" smtClean="0">
                          <a:solidFill>
                            <a:schemeClr val="tx1"/>
                          </a:solidFill>
                          <a:latin typeface="Cambria Math" panose="02040503050406030204" pitchFamily="18" charset="0"/>
                        </a:rPr>
                        <m:t>ⅆ</m:t>
                      </m:r>
                      <m:d>
                        <m:dPr>
                          <m:ctrlPr>
                            <a:rPr kumimoji="1" lang="ja-JP" altLang="en-US" sz="1400" i="1">
                              <a:solidFill>
                                <a:schemeClr val="tx1"/>
                              </a:solidFill>
                              <a:latin typeface="Cambria Math" panose="02040503050406030204" pitchFamily="18" charset="0"/>
                            </a:rPr>
                          </m:ctrlPr>
                        </m:dPr>
                        <m:e>
                          <m:r>
                            <a:rPr kumimoji="1" lang="ja-JP" altLang="en-US" sz="1400" i="1">
                              <a:solidFill>
                                <a:schemeClr val="tx1"/>
                              </a:solidFill>
                              <a:latin typeface="Cambria Math" panose="02040503050406030204" pitchFamily="18" charset="0"/>
                            </a:rPr>
                            <m:t>𝑝</m:t>
                          </m:r>
                          <m:r>
                            <a:rPr kumimoji="1" lang="ja-JP" altLang="en-US" sz="1400" i="0">
                              <a:solidFill>
                                <a:schemeClr val="tx1"/>
                              </a:solidFill>
                              <a:latin typeface="Cambria Math" panose="02040503050406030204" pitchFamily="18" charset="0"/>
                            </a:rPr>
                            <m:t>,</m:t>
                          </m:r>
                          <m:r>
                            <a:rPr kumimoji="1" lang="ja-JP" altLang="en-US" sz="1400" i="1">
                              <a:solidFill>
                                <a:schemeClr val="tx1"/>
                              </a:solidFill>
                              <a:latin typeface="Cambria Math" panose="02040503050406030204" pitchFamily="18" charset="0"/>
                            </a:rPr>
                            <m:t>𝑞</m:t>
                          </m:r>
                        </m:e>
                      </m:d>
                      <m:r>
                        <a:rPr kumimoji="1" lang="ja-JP" altLang="en-US" sz="1400" i="0">
                          <a:solidFill>
                            <a:schemeClr val="tx1"/>
                          </a:solidFill>
                          <a:latin typeface="Cambria Math" panose="02040503050406030204" pitchFamily="18" charset="0"/>
                        </a:rPr>
                        <m:t>=</m:t>
                      </m:r>
                      <m:rad>
                        <m:radPr>
                          <m:degHide m:val="on"/>
                          <m:ctrlPr>
                            <a:rPr kumimoji="1" lang="ja-JP" altLang="en-US" sz="1400" i="1">
                              <a:solidFill>
                                <a:schemeClr val="tx1"/>
                              </a:solidFill>
                              <a:latin typeface="Cambria Math" panose="02040503050406030204" pitchFamily="18" charset="0"/>
                            </a:rPr>
                          </m:ctrlPr>
                        </m:radPr>
                        <m:deg/>
                        <m:e>
                          <m:sSup>
                            <m:sSupPr>
                              <m:ctrlPr>
                                <a:rPr kumimoji="1" lang="ja-JP" altLang="en-US" sz="1400" i="1">
                                  <a:solidFill>
                                    <a:schemeClr val="tx1"/>
                                  </a:solidFill>
                                  <a:latin typeface="Cambria Math" panose="02040503050406030204" pitchFamily="18" charset="0"/>
                                </a:rPr>
                              </m:ctrlPr>
                            </m:sSupPr>
                            <m:e>
                              <m:d>
                                <m:dPr>
                                  <m:ctrlPr>
                                    <a:rPr kumimoji="1" lang="ja-JP" altLang="en-US" sz="1400" i="1">
                                      <a:solidFill>
                                        <a:schemeClr val="tx1"/>
                                      </a:solidFill>
                                      <a:latin typeface="Cambria Math" panose="02040503050406030204" pitchFamily="18" charset="0"/>
                                    </a:rPr>
                                  </m:ctrlPr>
                                </m:dPr>
                                <m:e>
                                  <m:sSub>
                                    <m:sSubPr>
                                      <m:ctrlPr>
                                        <a:rPr kumimoji="1" lang="ja-JP" altLang="en-US" sz="1400" i="1">
                                          <a:solidFill>
                                            <a:schemeClr val="tx1"/>
                                          </a:solidFill>
                                          <a:latin typeface="Cambria Math" panose="02040503050406030204" pitchFamily="18" charset="0"/>
                                        </a:rPr>
                                      </m:ctrlPr>
                                    </m:sSubPr>
                                    <m:e>
                                      <m:r>
                                        <a:rPr kumimoji="1" lang="ja-JP" altLang="en-US" sz="1400" i="1">
                                          <a:solidFill>
                                            <a:schemeClr val="tx1"/>
                                          </a:solidFill>
                                          <a:latin typeface="Cambria Math" panose="02040503050406030204" pitchFamily="18" charset="0"/>
                                        </a:rPr>
                                        <m:t>𝑞</m:t>
                                      </m:r>
                                    </m:e>
                                    <m:sub>
                                      <m:r>
                                        <a:rPr kumimoji="1" lang="ja-JP" altLang="en-US" sz="1400" i="0">
                                          <a:solidFill>
                                            <a:schemeClr val="tx1"/>
                                          </a:solidFill>
                                          <a:latin typeface="Cambria Math" panose="02040503050406030204" pitchFamily="18" charset="0"/>
                                        </a:rPr>
                                        <m:t>1</m:t>
                                      </m:r>
                                    </m:sub>
                                  </m:sSub>
                                  <m:r>
                                    <a:rPr kumimoji="1" lang="ja-JP" altLang="en-US" sz="1400" i="0">
                                      <a:solidFill>
                                        <a:schemeClr val="tx1"/>
                                      </a:solidFill>
                                      <a:latin typeface="Cambria Math" panose="02040503050406030204" pitchFamily="18" charset="0"/>
                                    </a:rPr>
                                    <m:t>−</m:t>
                                  </m:r>
                                  <m:sSub>
                                    <m:sSubPr>
                                      <m:ctrlPr>
                                        <a:rPr kumimoji="1" lang="ja-JP" altLang="en-US" sz="1400" i="1">
                                          <a:solidFill>
                                            <a:schemeClr val="tx1"/>
                                          </a:solidFill>
                                          <a:latin typeface="Cambria Math" panose="02040503050406030204" pitchFamily="18" charset="0"/>
                                        </a:rPr>
                                      </m:ctrlPr>
                                    </m:sSubPr>
                                    <m:e>
                                      <m:r>
                                        <a:rPr kumimoji="1" lang="ja-JP" altLang="en-US" sz="1400" i="1">
                                          <a:solidFill>
                                            <a:schemeClr val="tx1"/>
                                          </a:solidFill>
                                          <a:latin typeface="Cambria Math" panose="02040503050406030204" pitchFamily="18" charset="0"/>
                                        </a:rPr>
                                        <m:t>𝑝</m:t>
                                      </m:r>
                                    </m:e>
                                    <m:sub>
                                      <m:r>
                                        <a:rPr kumimoji="1" lang="ja-JP" altLang="en-US" sz="1400" i="0">
                                          <a:solidFill>
                                            <a:schemeClr val="tx1"/>
                                          </a:solidFill>
                                          <a:latin typeface="Cambria Math" panose="02040503050406030204" pitchFamily="18" charset="0"/>
                                        </a:rPr>
                                        <m:t>1</m:t>
                                      </m:r>
                                    </m:sub>
                                  </m:sSub>
                                </m:e>
                              </m:d>
                            </m:e>
                            <m:sup>
                              <m:r>
                                <a:rPr kumimoji="1" lang="ja-JP" altLang="en-US" sz="1400" i="0">
                                  <a:solidFill>
                                    <a:schemeClr val="tx1"/>
                                  </a:solidFill>
                                  <a:latin typeface="Cambria Math" panose="02040503050406030204" pitchFamily="18" charset="0"/>
                                </a:rPr>
                                <m:t>2</m:t>
                              </m:r>
                            </m:sup>
                          </m:sSup>
                          <m:r>
                            <a:rPr kumimoji="1" lang="ja-JP" altLang="en-US" sz="1400" i="0">
                              <a:solidFill>
                                <a:schemeClr val="tx1"/>
                              </a:solidFill>
                              <a:latin typeface="Cambria Math" panose="02040503050406030204" pitchFamily="18" charset="0"/>
                            </a:rPr>
                            <m:t>+</m:t>
                          </m:r>
                          <m:sSup>
                            <m:sSupPr>
                              <m:ctrlPr>
                                <a:rPr kumimoji="1" lang="ja-JP" altLang="en-US" sz="1400" i="1">
                                  <a:solidFill>
                                    <a:schemeClr val="tx1"/>
                                  </a:solidFill>
                                  <a:latin typeface="Cambria Math" panose="02040503050406030204" pitchFamily="18" charset="0"/>
                                </a:rPr>
                              </m:ctrlPr>
                            </m:sSupPr>
                            <m:e>
                              <m:d>
                                <m:dPr>
                                  <m:ctrlPr>
                                    <a:rPr kumimoji="1" lang="ja-JP" altLang="en-US" sz="1400" i="1">
                                      <a:solidFill>
                                        <a:schemeClr val="tx1"/>
                                      </a:solidFill>
                                      <a:latin typeface="Cambria Math" panose="02040503050406030204" pitchFamily="18" charset="0"/>
                                    </a:rPr>
                                  </m:ctrlPr>
                                </m:dPr>
                                <m:e>
                                  <m:sSub>
                                    <m:sSubPr>
                                      <m:ctrlPr>
                                        <a:rPr kumimoji="1" lang="ja-JP" altLang="en-US" sz="1400" i="1">
                                          <a:solidFill>
                                            <a:schemeClr val="tx1"/>
                                          </a:solidFill>
                                          <a:latin typeface="Cambria Math" panose="02040503050406030204" pitchFamily="18" charset="0"/>
                                        </a:rPr>
                                      </m:ctrlPr>
                                    </m:sSubPr>
                                    <m:e>
                                      <m:r>
                                        <a:rPr kumimoji="1" lang="ja-JP" altLang="en-US" sz="1400" i="1">
                                          <a:solidFill>
                                            <a:schemeClr val="tx1"/>
                                          </a:solidFill>
                                          <a:latin typeface="Cambria Math" panose="02040503050406030204" pitchFamily="18" charset="0"/>
                                        </a:rPr>
                                        <m:t>𝑞</m:t>
                                      </m:r>
                                    </m:e>
                                    <m:sub>
                                      <m:r>
                                        <a:rPr kumimoji="1" lang="ja-JP" altLang="en-US" sz="1400" i="0">
                                          <a:solidFill>
                                            <a:schemeClr val="tx1"/>
                                          </a:solidFill>
                                          <a:latin typeface="Cambria Math" panose="02040503050406030204" pitchFamily="18" charset="0"/>
                                        </a:rPr>
                                        <m:t>2</m:t>
                                      </m:r>
                                    </m:sub>
                                  </m:sSub>
                                  <m:r>
                                    <a:rPr kumimoji="1" lang="ja-JP" altLang="en-US" sz="1400" i="0">
                                      <a:solidFill>
                                        <a:schemeClr val="tx1"/>
                                      </a:solidFill>
                                      <a:latin typeface="Cambria Math" panose="02040503050406030204" pitchFamily="18" charset="0"/>
                                    </a:rPr>
                                    <m:t>−</m:t>
                                  </m:r>
                                  <m:sSub>
                                    <m:sSubPr>
                                      <m:ctrlPr>
                                        <a:rPr kumimoji="1" lang="ja-JP" altLang="en-US" sz="1400" i="1">
                                          <a:solidFill>
                                            <a:schemeClr val="tx1"/>
                                          </a:solidFill>
                                          <a:latin typeface="Cambria Math" panose="02040503050406030204" pitchFamily="18" charset="0"/>
                                        </a:rPr>
                                      </m:ctrlPr>
                                    </m:sSubPr>
                                    <m:e>
                                      <m:r>
                                        <a:rPr kumimoji="1" lang="ja-JP" altLang="en-US" sz="1400" i="1">
                                          <a:solidFill>
                                            <a:schemeClr val="tx1"/>
                                          </a:solidFill>
                                          <a:latin typeface="Cambria Math" panose="02040503050406030204" pitchFamily="18" charset="0"/>
                                        </a:rPr>
                                        <m:t>𝑝</m:t>
                                      </m:r>
                                    </m:e>
                                    <m:sub>
                                      <m:r>
                                        <a:rPr kumimoji="1" lang="ja-JP" altLang="en-US" sz="1400" i="0">
                                          <a:solidFill>
                                            <a:schemeClr val="tx1"/>
                                          </a:solidFill>
                                          <a:latin typeface="Cambria Math" panose="02040503050406030204" pitchFamily="18" charset="0"/>
                                        </a:rPr>
                                        <m:t>2</m:t>
                                      </m:r>
                                    </m:sub>
                                  </m:sSub>
                                </m:e>
                              </m:d>
                            </m:e>
                            <m:sup>
                              <m:r>
                                <a:rPr kumimoji="1" lang="ja-JP" altLang="en-US" sz="1400" i="0">
                                  <a:solidFill>
                                    <a:schemeClr val="tx1"/>
                                  </a:solidFill>
                                  <a:latin typeface="Cambria Math" panose="02040503050406030204" pitchFamily="18" charset="0"/>
                                </a:rPr>
                                <m:t>2</m:t>
                              </m:r>
                            </m:sup>
                          </m:sSup>
                          <m:r>
                            <a:rPr kumimoji="1" lang="ja-JP" altLang="en-US" sz="1400" i="0">
                              <a:solidFill>
                                <a:schemeClr val="tx1"/>
                              </a:solidFill>
                              <a:latin typeface="Cambria Math" panose="02040503050406030204" pitchFamily="18" charset="0"/>
                            </a:rPr>
                            <m:t>+…+</m:t>
                          </m:r>
                          <m:sSup>
                            <m:sSupPr>
                              <m:ctrlPr>
                                <a:rPr kumimoji="1" lang="ja-JP" altLang="en-US" sz="1400" i="1">
                                  <a:solidFill>
                                    <a:schemeClr val="tx1"/>
                                  </a:solidFill>
                                  <a:latin typeface="Cambria Math" panose="02040503050406030204" pitchFamily="18" charset="0"/>
                                </a:rPr>
                              </m:ctrlPr>
                            </m:sSupPr>
                            <m:e>
                              <m:d>
                                <m:dPr>
                                  <m:ctrlPr>
                                    <a:rPr kumimoji="1" lang="ja-JP" altLang="en-US" sz="1400" i="1">
                                      <a:solidFill>
                                        <a:schemeClr val="tx1"/>
                                      </a:solidFill>
                                      <a:latin typeface="Cambria Math" panose="02040503050406030204" pitchFamily="18" charset="0"/>
                                    </a:rPr>
                                  </m:ctrlPr>
                                </m:dPr>
                                <m:e>
                                  <m:sSub>
                                    <m:sSubPr>
                                      <m:ctrlPr>
                                        <a:rPr kumimoji="1" lang="ja-JP" altLang="en-US" sz="1400" i="1">
                                          <a:solidFill>
                                            <a:schemeClr val="tx1"/>
                                          </a:solidFill>
                                          <a:latin typeface="Cambria Math" panose="02040503050406030204" pitchFamily="18" charset="0"/>
                                        </a:rPr>
                                      </m:ctrlPr>
                                    </m:sSubPr>
                                    <m:e>
                                      <m:r>
                                        <a:rPr kumimoji="1" lang="ja-JP" altLang="en-US" sz="1400" i="1">
                                          <a:solidFill>
                                            <a:schemeClr val="tx1"/>
                                          </a:solidFill>
                                          <a:latin typeface="Cambria Math" panose="02040503050406030204" pitchFamily="18" charset="0"/>
                                        </a:rPr>
                                        <m:t>𝑞</m:t>
                                      </m:r>
                                    </m:e>
                                    <m:sub>
                                      <m:r>
                                        <a:rPr kumimoji="1" lang="ja-JP" altLang="en-US" sz="1400" i="1">
                                          <a:solidFill>
                                            <a:schemeClr val="tx1"/>
                                          </a:solidFill>
                                          <a:latin typeface="Cambria Math" panose="02040503050406030204" pitchFamily="18" charset="0"/>
                                        </a:rPr>
                                        <m:t>𝑛</m:t>
                                      </m:r>
                                    </m:sub>
                                  </m:sSub>
                                  <m:r>
                                    <a:rPr kumimoji="1" lang="ja-JP" altLang="en-US" sz="1400" i="0">
                                      <a:solidFill>
                                        <a:schemeClr val="tx1"/>
                                      </a:solidFill>
                                      <a:latin typeface="Cambria Math" panose="02040503050406030204" pitchFamily="18" charset="0"/>
                                    </a:rPr>
                                    <m:t>−</m:t>
                                  </m:r>
                                  <m:sSub>
                                    <m:sSubPr>
                                      <m:ctrlPr>
                                        <a:rPr kumimoji="1" lang="ja-JP" altLang="en-US" sz="1400" i="1">
                                          <a:solidFill>
                                            <a:schemeClr val="tx1"/>
                                          </a:solidFill>
                                          <a:latin typeface="Cambria Math" panose="02040503050406030204" pitchFamily="18" charset="0"/>
                                        </a:rPr>
                                      </m:ctrlPr>
                                    </m:sSubPr>
                                    <m:e>
                                      <m:r>
                                        <a:rPr kumimoji="1" lang="ja-JP" altLang="en-US" sz="1400" i="1">
                                          <a:solidFill>
                                            <a:schemeClr val="tx1"/>
                                          </a:solidFill>
                                          <a:latin typeface="Cambria Math" panose="02040503050406030204" pitchFamily="18" charset="0"/>
                                        </a:rPr>
                                        <m:t>𝑝</m:t>
                                      </m:r>
                                    </m:e>
                                    <m:sub>
                                      <m:r>
                                        <a:rPr kumimoji="1" lang="ja-JP" altLang="en-US" sz="1400" i="1">
                                          <a:solidFill>
                                            <a:schemeClr val="tx1"/>
                                          </a:solidFill>
                                          <a:latin typeface="Cambria Math" panose="02040503050406030204" pitchFamily="18" charset="0"/>
                                        </a:rPr>
                                        <m:t>𝑛</m:t>
                                      </m:r>
                                    </m:sub>
                                  </m:sSub>
                                </m:e>
                              </m:d>
                            </m:e>
                            <m:sup>
                              <m:r>
                                <a:rPr kumimoji="1" lang="ja-JP" altLang="en-US" sz="1400" i="0">
                                  <a:solidFill>
                                    <a:schemeClr val="tx1"/>
                                  </a:solidFill>
                                  <a:latin typeface="Cambria Math" panose="02040503050406030204" pitchFamily="18" charset="0"/>
                                </a:rPr>
                                <m:t>2</m:t>
                              </m:r>
                            </m:sup>
                          </m:sSup>
                        </m:e>
                      </m:rad>
                    </m:oMath>
                  </m:oMathPara>
                </a14:m>
                <a:endParaRPr kumimoji="1" lang="ja-JP" altLang="en-US" sz="1400" dirty="0">
                  <a:solidFill>
                    <a:schemeClr val="tx1"/>
                  </a:solidFill>
                </a:endParaRPr>
              </a:p>
            </p:txBody>
          </p:sp>
        </mc:Choice>
        <mc:Fallback xmlns="">
          <p:sp>
            <p:nvSpPr>
              <p:cNvPr id="57" name="テキスト ボックス 56">
                <a:extLst>
                  <a:ext uri="{FF2B5EF4-FFF2-40B4-BE49-F238E27FC236}">
                    <a16:creationId xmlns:a16="http://schemas.microsoft.com/office/drawing/2014/main" id="{BFA7C599-0F4D-EE25-ABCB-4434547A630A}"/>
                  </a:ext>
                </a:extLst>
              </p:cNvPr>
              <p:cNvSpPr txBox="1">
                <a:spLocks noRot="1" noChangeAspect="1" noMove="1" noResize="1" noEditPoints="1" noAdjustHandles="1" noChangeArrowheads="1" noChangeShapeType="1" noTextEdit="1"/>
              </p:cNvSpPr>
              <p:nvPr/>
            </p:nvSpPr>
            <p:spPr>
              <a:xfrm>
                <a:off x="6811953" y="5137971"/>
                <a:ext cx="4133055" cy="260905"/>
              </a:xfrm>
              <a:prstGeom prst="rect">
                <a:avLst/>
              </a:prstGeom>
              <a:blipFill>
                <a:blip r:embed="rId12"/>
                <a:stretch>
                  <a:fillRect l="-442" b="-16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1F81FA51-5AB1-7F65-9BE4-20BDB14A5E37}"/>
                  </a:ext>
                </a:extLst>
              </p:cNvPr>
              <p:cNvSpPr txBox="1"/>
              <p:nvPr/>
            </p:nvSpPr>
            <p:spPr>
              <a:xfrm>
                <a:off x="7291142" y="5515591"/>
                <a:ext cx="2175222" cy="427746"/>
              </a:xfrm>
              <a:prstGeom prst="rect">
                <a:avLst/>
              </a:prstGeom>
              <a:noFill/>
            </p:spPr>
            <p:txBody>
              <a:bodyPr wrap="square">
                <a:spAutoFit/>
              </a:bodyPr>
              <a:lstStyle/>
              <a:p>
                <a:r>
                  <a:rPr kumimoji="1" lang="ja-JP" altLang="en-US" sz="1800" dirty="0">
                    <a:solidFill>
                      <a:schemeClr val="tx1"/>
                    </a:solidFill>
                  </a:rPr>
                  <a:t>＝</a:t>
                </a:r>
                <a14:m>
                  <m:oMath xmlns:m="http://schemas.openxmlformats.org/officeDocument/2006/math">
                    <m:rad>
                      <m:radPr>
                        <m:degHide m:val="on"/>
                        <m:ctrlPr>
                          <a:rPr kumimoji="1" lang="ja-JP" altLang="en-US" sz="1800" i="1" smtClean="0">
                            <a:solidFill>
                              <a:schemeClr val="tx1"/>
                            </a:solidFill>
                            <a:latin typeface="Cambria Math" panose="02040503050406030204" pitchFamily="18" charset="0"/>
                          </a:rPr>
                        </m:ctrlPr>
                      </m:radPr>
                      <m:deg/>
                      <m:e>
                        <m:nary>
                          <m:naryPr>
                            <m:chr m:val="∑"/>
                            <m:limLoc m:val="undOvr"/>
                            <m:grow m:val="on"/>
                            <m:ctrlPr>
                              <a:rPr kumimoji="1" lang="ja-JP" altLang="en-US" sz="1800" i="1" smtClean="0">
                                <a:solidFill>
                                  <a:schemeClr val="tx1"/>
                                </a:solidFill>
                                <a:latin typeface="Cambria Math" panose="02040503050406030204" pitchFamily="18" charset="0"/>
                              </a:rPr>
                            </m:ctrlPr>
                          </m:naryPr>
                          <m:sub>
                            <m:r>
                              <a:rPr kumimoji="1" lang="ja-JP" altLang="en-US" sz="1800" i="1" smtClean="0">
                                <a:solidFill>
                                  <a:schemeClr val="tx1"/>
                                </a:solidFill>
                                <a:latin typeface="Cambria Math" panose="02040503050406030204" pitchFamily="18" charset="0"/>
                              </a:rPr>
                              <m:t>𝑖</m:t>
                            </m:r>
                            <m:r>
                              <a:rPr kumimoji="1" lang="ja-JP" altLang="en-US" sz="1800" i="0" smtClean="0">
                                <a:solidFill>
                                  <a:schemeClr val="tx1"/>
                                </a:solidFill>
                                <a:latin typeface="Cambria Math" panose="02040503050406030204" pitchFamily="18" charset="0"/>
                              </a:rPr>
                              <m:t>=1</m:t>
                            </m:r>
                          </m:sub>
                          <m:sup>
                            <m:r>
                              <a:rPr kumimoji="1" lang="ja-JP" altLang="en-US" sz="1800" i="1" smtClean="0">
                                <a:solidFill>
                                  <a:schemeClr val="tx1"/>
                                </a:solidFill>
                                <a:latin typeface="Cambria Math" panose="02040503050406030204" pitchFamily="18" charset="0"/>
                              </a:rPr>
                              <m:t>𝑛</m:t>
                            </m:r>
                          </m:sup>
                          <m:e>
                            <m:sSup>
                              <m:sSupPr>
                                <m:ctrlPr>
                                  <a:rPr kumimoji="1" lang="ja-JP" altLang="en-US" sz="1800" i="1" smtClean="0">
                                    <a:solidFill>
                                      <a:schemeClr val="tx1"/>
                                    </a:solidFill>
                                    <a:latin typeface="Cambria Math" panose="02040503050406030204" pitchFamily="18" charset="0"/>
                                  </a:rPr>
                                </m:ctrlPr>
                              </m:sSupPr>
                              <m:e>
                                <m:d>
                                  <m:dPr>
                                    <m:ctrlPr>
                                      <a:rPr kumimoji="1" lang="ja-JP" altLang="en-US" sz="1800" i="1" smtClean="0">
                                        <a:solidFill>
                                          <a:schemeClr val="tx1"/>
                                        </a:solidFill>
                                        <a:latin typeface="Cambria Math" panose="02040503050406030204" pitchFamily="18" charset="0"/>
                                      </a:rPr>
                                    </m:ctrlPr>
                                  </m:dPr>
                                  <m:e>
                                    <m:sSub>
                                      <m:sSubPr>
                                        <m:ctrlPr>
                                          <a:rPr kumimoji="1" lang="ja-JP" altLang="en-US" sz="1800" i="1" smtClean="0">
                                            <a:solidFill>
                                              <a:schemeClr val="tx1"/>
                                            </a:solidFill>
                                            <a:latin typeface="Cambria Math" panose="02040503050406030204" pitchFamily="18" charset="0"/>
                                          </a:rPr>
                                        </m:ctrlPr>
                                      </m:sSubPr>
                                      <m:e>
                                        <m:r>
                                          <a:rPr kumimoji="1" lang="ja-JP" altLang="en-US" sz="1800" i="1" smtClean="0">
                                            <a:solidFill>
                                              <a:schemeClr val="tx1"/>
                                            </a:solidFill>
                                            <a:latin typeface="Cambria Math" panose="02040503050406030204" pitchFamily="18" charset="0"/>
                                          </a:rPr>
                                          <m:t>𝑞</m:t>
                                        </m:r>
                                      </m:e>
                                      <m:sub>
                                        <m:r>
                                          <a:rPr kumimoji="1" lang="ja-JP" altLang="en-US" sz="1800" i="1" smtClean="0">
                                            <a:solidFill>
                                              <a:schemeClr val="tx1"/>
                                            </a:solidFill>
                                            <a:latin typeface="Cambria Math" panose="02040503050406030204" pitchFamily="18" charset="0"/>
                                          </a:rPr>
                                          <m:t>𝑖</m:t>
                                        </m:r>
                                      </m:sub>
                                    </m:sSub>
                                    <m:r>
                                      <a:rPr kumimoji="1" lang="ja-JP" altLang="en-US" sz="1800" i="0" smtClean="0">
                                        <a:solidFill>
                                          <a:schemeClr val="tx1"/>
                                        </a:solidFill>
                                        <a:latin typeface="Cambria Math" panose="02040503050406030204" pitchFamily="18" charset="0"/>
                                      </a:rPr>
                                      <m:t>−</m:t>
                                    </m:r>
                                    <m:sSub>
                                      <m:sSubPr>
                                        <m:ctrlPr>
                                          <a:rPr kumimoji="1" lang="ja-JP" altLang="en-US" sz="1800" i="1" smtClean="0">
                                            <a:solidFill>
                                              <a:schemeClr val="tx1"/>
                                            </a:solidFill>
                                            <a:latin typeface="Cambria Math" panose="02040503050406030204" pitchFamily="18" charset="0"/>
                                          </a:rPr>
                                        </m:ctrlPr>
                                      </m:sSubPr>
                                      <m:e>
                                        <m:r>
                                          <a:rPr kumimoji="1" lang="ja-JP" altLang="en-US" sz="1800" i="1" smtClean="0">
                                            <a:solidFill>
                                              <a:schemeClr val="tx1"/>
                                            </a:solidFill>
                                            <a:latin typeface="Cambria Math" panose="02040503050406030204" pitchFamily="18" charset="0"/>
                                          </a:rPr>
                                          <m:t>𝑝</m:t>
                                        </m:r>
                                      </m:e>
                                      <m:sub>
                                        <m:r>
                                          <a:rPr kumimoji="1" lang="ja-JP" altLang="en-US" sz="1800" i="1" smtClean="0">
                                            <a:solidFill>
                                              <a:schemeClr val="tx1"/>
                                            </a:solidFill>
                                            <a:latin typeface="Cambria Math" panose="02040503050406030204" pitchFamily="18" charset="0"/>
                                          </a:rPr>
                                          <m:t>𝑖</m:t>
                                        </m:r>
                                      </m:sub>
                                    </m:sSub>
                                  </m:e>
                                </m:d>
                              </m:e>
                              <m:sup>
                                <m:r>
                                  <a:rPr kumimoji="1" lang="ja-JP" altLang="en-US" sz="1800" i="0" smtClean="0">
                                    <a:solidFill>
                                      <a:schemeClr val="tx1"/>
                                    </a:solidFill>
                                    <a:latin typeface="Cambria Math" panose="02040503050406030204" pitchFamily="18" charset="0"/>
                                  </a:rPr>
                                  <m:t>2</m:t>
                                </m:r>
                              </m:sup>
                            </m:sSup>
                          </m:e>
                        </m:nary>
                      </m:e>
                    </m:rad>
                  </m:oMath>
                </a14:m>
                <a:endParaRPr lang="ja-JP" altLang="en-US" dirty="0">
                  <a:solidFill>
                    <a:schemeClr val="tx1"/>
                  </a:solidFill>
                </a:endParaRPr>
              </a:p>
            </p:txBody>
          </p:sp>
        </mc:Choice>
        <mc:Fallback xmlns="">
          <p:sp>
            <p:nvSpPr>
              <p:cNvPr id="59" name="テキスト ボックス 58">
                <a:extLst>
                  <a:ext uri="{FF2B5EF4-FFF2-40B4-BE49-F238E27FC236}">
                    <a16:creationId xmlns:a16="http://schemas.microsoft.com/office/drawing/2014/main" id="{C976381B-A4EE-93FF-DE74-670F42F9A569}"/>
                  </a:ext>
                </a:extLst>
              </p:cNvPr>
              <p:cNvSpPr txBox="1">
                <a:spLocks noRot="1" noChangeAspect="1" noMove="1" noResize="1" noEditPoints="1" noAdjustHandles="1" noChangeArrowheads="1" noChangeShapeType="1" noTextEdit="1"/>
              </p:cNvSpPr>
              <p:nvPr/>
            </p:nvSpPr>
            <p:spPr>
              <a:xfrm>
                <a:off x="7291142" y="5515591"/>
                <a:ext cx="2175222" cy="427746"/>
              </a:xfrm>
              <a:prstGeom prst="rect">
                <a:avLst/>
              </a:prstGeom>
              <a:blipFill>
                <a:blip r:embed="rId13"/>
                <a:stretch>
                  <a:fillRect l="-2241" t="-92857" b="-158571"/>
                </a:stretch>
              </a:blipFill>
            </p:spPr>
            <p:txBody>
              <a:bodyPr/>
              <a:lstStyle/>
              <a:p>
                <a:r>
                  <a:rPr lang="ja-JP" altLang="en-US">
                    <a:noFill/>
                  </a:rPr>
                  <a:t> </a:t>
                </a:r>
              </a:p>
            </p:txBody>
          </p:sp>
        </mc:Fallback>
      </mc:AlternateContent>
      <p:sp>
        <p:nvSpPr>
          <p:cNvPr id="60" name="テキスト ボックス 59">
            <a:extLst>
              <a:ext uri="{FF2B5EF4-FFF2-40B4-BE49-F238E27FC236}">
                <a16:creationId xmlns:a16="http://schemas.microsoft.com/office/drawing/2014/main" id="{F1F9AF02-7CAF-529E-A043-89992A308705}"/>
              </a:ext>
            </a:extLst>
          </p:cNvPr>
          <p:cNvSpPr txBox="1"/>
          <p:nvPr/>
        </p:nvSpPr>
        <p:spPr>
          <a:xfrm>
            <a:off x="298823" y="6073813"/>
            <a:ext cx="11648889"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（備考）ニューラルネットワークでは、特徴抽出の方法も学習データを用いてアルゴリズムによって決定されるため汎用能力は高いがブラックボックス化されている</a:t>
            </a:r>
          </a:p>
        </p:txBody>
      </p:sp>
      <p:sp>
        <p:nvSpPr>
          <p:cNvPr id="5" name="スライド番号プレースホルダー 4">
            <a:extLst>
              <a:ext uri="{FF2B5EF4-FFF2-40B4-BE49-F238E27FC236}">
                <a16:creationId xmlns:a16="http://schemas.microsoft.com/office/drawing/2014/main" id="{655B46A1-6884-A41E-1008-EE6D1887755F}"/>
              </a:ext>
            </a:extLst>
          </p:cNvPr>
          <p:cNvSpPr>
            <a:spLocks noGrp="1"/>
          </p:cNvSpPr>
          <p:nvPr>
            <p:ph type="sldNum" sz="quarter" idx="12"/>
          </p:nvPr>
        </p:nvSpPr>
        <p:spPr/>
        <p:txBody>
          <a:bodyPr/>
          <a:lstStyle/>
          <a:p>
            <a:fld id="{2977F5E9-0479-47A0-9E51-109E0858BCF2}" type="slidenum">
              <a:rPr kumimoji="1" lang="ja-JP" altLang="en-US" smtClean="0"/>
              <a:t>14</a:t>
            </a:fld>
            <a:endParaRPr kumimoji="1" lang="ja-JP" altLang="en-US"/>
          </a:p>
        </p:txBody>
      </p:sp>
    </p:spTree>
    <p:extLst>
      <p:ext uri="{BB962C8B-B14F-4D97-AF65-F5344CB8AC3E}">
        <p14:creationId xmlns:p14="http://schemas.microsoft.com/office/powerpoint/2010/main" val="987085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053A1-FE3D-CBE1-492E-900EEAEA89A2}"/>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7FFFDD7-193B-203D-010C-54CA4348364D}"/>
              </a:ext>
            </a:extLst>
          </p:cNvPr>
          <p:cNvSpPr txBox="1"/>
          <p:nvPr/>
        </p:nvSpPr>
        <p:spPr>
          <a:xfrm>
            <a:off x="2096995" y="3013502"/>
            <a:ext cx="7998011" cy="830997"/>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２ｰ３．重回帰分析事例</a:t>
            </a:r>
            <a:endParaRPr lang="en-US" altLang="ja-JP" sz="4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0D9F22F1-863D-768A-6C4F-9119273C4B9A}"/>
              </a:ext>
            </a:extLst>
          </p:cNvPr>
          <p:cNvSpPr>
            <a:spLocks noGrp="1"/>
          </p:cNvSpPr>
          <p:nvPr>
            <p:ph type="sldNum" sz="quarter" idx="12"/>
          </p:nvPr>
        </p:nvSpPr>
        <p:spPr/>
        <p:txBody>
          <a:bodyPr/>
          <a:lstStyle/>
          <a:p>
            <a:fld id="{2977F5E9-0479-47A0-9E51-109E0858BCF2}" type="slidenum">
              <a:rPr kumimoji="1" lang="ja-JP" altLang="en-US" smtClean="0"/>
              <a:t>15</a:t>
            </a:fld>
            <a:endParaRPr kumimoji="1" lang="ja-JP" altLang="en-US"/>
          </a:p>
        </p:txBody>
      </p:sp>
    </p:spTree>
    <p:extLst>
      <p:ext uri="{BB962C8B-B14F-4D97-AF65-F5344CB8AC3E}">
        <p14:creationId xmlns:p14="http://schemas.microsoft.com/office/powerpoint/2010/main" val="2557273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EC532E-7E5A-0A4C-CBC0-F06BABE72A63}"/>
              </a:ext>
            </a:extLst>
          </p:cNvPr>
          <p:cNvPicPr>
            <a:picLocks noChangeAspect="1"/>
          </p:cNvPicPr>
          <p:nvPr/>
        </p:nvPicPr>
        <p:blipFill>
          <a:blip r:embed="rId3"/>
          <a:stretch>
            <a:fillRect/>
          </a:stretch>
        </p:blipFill>
        <p:spPr>
          <a:xfrm>
            <a:off x="6096000" y="1597419"/>
            <a:ext cx="5915942" cy="4289612"/>
          </a:xfrm>
          <a:prstGeom prst="rect">
            <a:avLst/>
          </a:prstGeom>
        </p:spPr>
      </p:pic>
      <p:sp>
        <p:nvSpPr>
          <p:cNvPr id="2" name="タイトル 1">
            <a:extLst>
              <a:ext uri="{FF2B5EF4-FFF2-40B4-BE49-F238E27FC236}">
                <a16:creationId xmlns:a16="http://schemas.microsoft.com/office/drawing/2014/main" id="{FF372699-E874-A178-4920-D698A5771E99}"/>
              </a:ext>
            </a:extLst>
          </p:cNvPr>
          <p:cNvSpPr>
            <a:spLocks noGrp="1"/>
          </p:cNvSpPr>
          <p:nvPr>
            <p:ph type="title"/>
          </p:nvPr>
        </p:nvSpPr>
        <p:spPr/>
        <p:txBody>
          <a:bodyPr>
            <a:normAutofit/>
          </a:bodyPr>
          <a:lstStyle/>
          <a:p>
            <a:r>
              <a:rPr kumimoji="1" lang="ja-JP" altLang="en-US" b="1" dirty="0"/>
              <a:t>少子高齢化時代の老後資金確保のための投資信託を考える</a:t>
            </a:r>
          </a:p>
        </p:txBody>
      </p:sp>
      <p:sp>
        <p:nvSpPr>
          <p:cNvPr id="3" name="テキスト プレースホルダー 2">
            <a:extLst>
              <a:ext uri="{FF2B5EF4-FFF2-40B4-BE49-F238E27FC236}">
                <a16:creationId xmlns:a16="http://schemas.microsoft.com/office/drawing/2014/main" id="{D6D0129D-3C45-99DF-4621-F60B54E8FE17}"/>
              </a:ext>
            </a:extLst>
          </p:cNvPr>
          <p:cNvSpPr>
            <a:spLocks noGrp="1"/>
          </p:cNvSpPr>
          <p:nvPr>
            <p:ph type="body" sz="quarter" idx="13"/>
          </p:nvPr>
        </p:nvSpPr>
        <p:spPr/>
        <p:txBody>
          <a:bodyPr>
            <a:normAutofit/>
          </a:bodyPr>
          <a:lstStyle/>
          <a:p>
            <a:r>
              <a:rPr lang="ja-JP" altLang="en-US" sz="1600" dirty="0">
                <a:latin typeface="Meiryo UI" panose="020B0604030504040204" pitchFamily="50" charset="-128"/>
                <a:ea typeface="Meiryo UI" panose="020B0604030504040204" pitchFamily="50" charset="-128"/>
              </a:rPr>
              <a:t>２ｰ３．重回帰分析事例</a:t>
            </a:r>
          </a:p>
        </p:txBody>
      </p:sp>
      <p:sp>
        <p:nvSpPr>
          <p:cNvPr id="5" name="テキスト ボックス 4">
            <a:extLst>
              <a:ext uri="{FF2B5EF4-FFF2-40B4-BE49-F238E27FC236}">
                <a16:creationId xmlns:a16="http://schemas.microsoft.com/office/drawing/2014/main" id="{3549776D-1CB5-AF10-8086-D8E514D9C0D1}"/>
              </a:ext>
            </a:extLst>
          </p:cNvPr>
          <p:cNvSpPr txBox="1"/>
          <p:nvPr/>
        </p:nvSpPr>
        <p:spPr>
          <a:xfrm>
            <a:off x="280892" y="1201608"/>
            <a:ext cx="6469531" cy="1169551"/>
          </a:xfrm>
          <a:prstGeom prst="rect">
            <a:avLst/>
          </a:prstGeom>
          <a:noFill/>
        </p:spPr>
        <p:txBody>
          <a:bodyPr wrap="square">
            <a:spAutoFit/>
          </a:bodyPr>
          <a:lstStyle/>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出生率の低下に伴う、人口減少と人手不足（</a:t>
            </a:r>
            <a:r>
              <a:rPr lang="en-US" altLang="ja-JP" sz="1400" dirty="0">
                <a:latin typeface="Meiryo UI" panose="020B0604030504040204" pitchFamily="50" charset="-128"/>
                <a:ea typeface="Meiryo UI" panose="020B0604030504040204" pitchFamily="50" charset="-128"/>
              </a:rPr>
              <a:t>OECD</a:t>
            </a:r>
            <a:r>
              <a:rPr lang="ja-JP" altLang="en-US"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長寿命化に伴う、リタイア生活の長期化（</a:t>
            </a:r>
            <a:r>
              <a:rPr lang="en-US" altLang="ja-JP" sz="1400" dirty="0">
                <a:latin typeface="Meiryo UI" panose="020B0604030504040204" pitchFamily="50" charset="-128"/>
                <a:ea typeface="Meiryo UI" panose="020B0604030504040204" pitchFamily="50" charset="-128"/>
              </a:rPr>
              <a:t>OECD</a:t>
            </a:r>
            <a:r>
              <a:rPr lang="ja-JP" altLang="en-US" sz="1400" dirty="0">
                <a:latin typeface="Meiryo UI" panose="020B0604030504040204" pitchFamily="50" charset="-128"/>
                <a:ea typeface="Meiryo UI" panose="020B0604030504040204" pitchFamily="50" charset="-128"/>
              </a:rPr>
              <a:t>、厚生労働省）</a:t>
            </a: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貯蓄率の低下に伴う、長期化したリタイア生活に利用できる資金の減少（</a:t>
            </a:r>
            <a:r>
              <a:rPr lang="en-US" altLang="ja-JP" sz="1400" dirty="0">
                <a:latin typeface="Meiryo UI" panose="020B0604030504040204" pitchFamily="50" charset="-128"/>
                <a:ea typeface="Meiryo UI" panose="020B0604030504040204" pitchFamily="50" charset="-128"/>
              </a:rPr>
              <a:t>OECD</a:t>
            </a:r>
            <a:r>
              <a:rPr lang="ja-JP" altLang="en-US"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老後の資金不足に加え、投資より預金を好む傾向が強く、資産積立率が低い（世界経済フォーラム、日本銀行）</a:t>
            </a:r>
          </a:p>
        </p:txBody>
      </p:sp>
      <p:sp>
        <p:nvSpPr>
          <p:cNvPr id="7" name="テキスト ボックス 6">
            <a:extLst>
              <a:ext uri="{FF2B5EF4-FFF2-40B4-BE49-F238E27FC236}">
                <a16:creationId xmlns:a16="http://schemas.microsoft.com/office/drawing/2014/main" id="{623BA56C-15B6-A77F-D3DC-F043DD502D0E}"/>
              </a:ext>
            </a:extLst>
          </p:cNvPr>
          <p:cNvSpPr txBox="1"/>
          <p:nvPr/>
        </p:nvSpPr>
        <p:spPr>
          <a:xfrm>
            <a:off x="121024" y="2969408"/>
            <a:ext cx="6676464" cy="738664"/>
          </a:xfrm>
          <a:prstGeom prst="rect">
            <a:avLst/>
          </a:prstGeom>
          <a:noFill/>
        </p:spPr>
        <p:txBody>
          <a:bodyPr wrap="square">
            <a:spAutoFit/>
          </a:bodyPr>
          <a:lstStyle/>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国民一人一人が老後の資金調達に責任を負うことになる。</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他の先進国並みにまで国民の金融リテラシーを向上させ、低金利・ゼロ金利の貯蓄から、より高いリターンが得られる投資への資産運用先のシフトへ導く。</a:t>
            </a:r>
          </a:p>
        </p:txBody>
      </p:sp>
      <p:sp>
        <p:nvSpPr>
          <p:cNvPr id="8" name="テキスト ボックス 7">
            <a:extLst>
              <a:ext uri="{FF2B5EF4-FFF2-40B4-BE49-F238E27FC236}">
                <a16:creationId xmlns:a16="http://schemas.microsoft.com/office/drawing/2014/main" id="{16C64884-7268-87E2-B5A3-9B4C0EDAD943}"/>
              </a:ext>
            </a:extLst>
          </p:cNvPr>
          <p:cNvSpPr txBox="1"/>
          <p:nvPr/>
        </p:nvSpPr>
        <p:spPr>
          <a:xfrm>
            <a:off x="390898" y="4231443"/>
            <a:ext cx="6136715" cy="1600438"/>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金融機関の役割</a:t>
            </a:r>
            <a:endParaRPr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資産管理サービスを提供する体制を構築する必要がある（デジタルプラットフォーム，ファイナンシャルアドバイザー・チャネル）</a:t>
            </a: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オーダーメイドで高利益率の商品やサービスの需要が高まる</a:t>
            </a: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外国人労働者の大幅な増加を中心に、クロスボーダー取引、複数通貨商品またはソリューション、多言語・多文化プラットフォームなどに対する旺盛な需要が生まれる（国境を超えてシームレスに機能する商品ソリューションの開発）</a:t>
            </a:r>
          </a:p>
        </p:txBody>
      </p:sp>
      <p:sp>
        <p:nvSpPr>
          <p:cNvPr id="9" name="二等辺三角形 8">
            <a:extLst>
              <a:ext uri="{FF2B5EF4-FFF2-40B4-BE49-F238E27FC236}">
                <a16:creationId xmlns:a16="http://schemas.microsoft.com/office/drawing/2014/main" id="{8793503D-EA29-E86D-9C92-1BB65079BE4B}"/>
              </a:ext>
            </a:extLst>
          </p:cNvPr>
          <p:cNvSpPr/>
          <p:nvPr/>
        </p:nvSpPr>
        <p:spPr>
          <a:xfrm rot="10800000">
            <a:off x="2512172" y="2595035"/>
            <a:ext cx="2097741" cy="264418"/>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874A7060-B7E4-A90E-07A6-83887FAC42D8}"/>
              </a:ext>
            </a:extLst>
          </p:cNvPr>
          <p:cNvSpPr/>
          <p:nvPr/>
        </p:nvSpPr>
        <p:spPr>
          <a:xfrm rot="10800000">
            <a:off x="2512172" y="3887704"/>
            <a:ext cx="2097741" cy="264418"/>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E7C05EA-01F4-DA60-5B34-F3E1D892395E}"/>
              </a:ext>
            </a:extLst>
          </p:cNvPr>
          <p:cNvSpPr txBox="1"/>
          <p:nvPr/>
        </p:nvSpPr>
        <p:spPr>
          <a:xfrm>
            <a:off x="385211" y="5863048"/>
            <a:ext cx="5716477" cy="369332"/>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https://www.ey.com/ja_jp/insights/strategy-transactions/how-financial-services-firms-can-succeed-amid-japans-changing-society</a:t>
            </a:r>
            <a:endParaRPr lang="ja-JP" altLang="en-US" sz="9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025469A6-6557-6B78-5CB6-6D27736D8C32}"/>
              </a:ext>
            </a:extLst>
          </p:cNvPr>
          <p:cNvSpPr txBox="1"/>
          <p:nvPr/>
        </p:nvSpPr>
        <p:spPr>
          <a:xfrm>
            <a:off x="6797488" y="5932298"/>
            <a:ext cx="4826187" cy="230832"/>
          </a:xfrm>
          <a:prstGeom prst="rect">
            <a:avLst/>
          </a:prstGeom>
          <a:noFill/>
        </p:spPr>
        <p:txBody>
          <a:bodyPr wrap="square">
            <a:spAutoFit/>
          </a:bodyPr>
          <a:lstStyle/>
          <a:p>
            <a:r>
              <a:rPr lang="ja-JP" altLang="en-US" sz="900" dirty="0"/>
              <a:t>出典：長野県内金融機関に関する県民意識調査，</a:t>
            </a:r>
            <a:r>
              <a:rPr lang="zh-CN" altLang="en-US" sz="900" dirty="0"/>
              <a:t>松本大学研究紀要 第</a:t>
            </a:r>
            <a:r>
              <a:rPr lang="en-US" altLang="zh-CN" sz="900" dirty="0"/>
              <a:t>22</a:t>
            </a:r>
            <a:r>
              <a:rPr lang="zh-CN" altLang="en-US" sz="900" dirty="0"/>
              <a:t>号（</a:t>
            </a:r>
            <a:r>
              <a:rPr lang="en-US" altLang="zh-CN" sz="900" dirty="0"/>
              <a:t>2024</a:t>
            </a:r>
            <a:r>
              <a:rPr lang="zh-CN" altLang="en-US" sz="900" dirty="0"/>
              <a:t>年</a:t>
            </a:r>
            <a:r>
              <a:rPr lang="en-US" altLang="zh-CN" sz="900" dirty="0"/>
              <a:t>3</a:t>
            </a:r>
            <a:r>
              <a:rPr lang="zh-CN" altLang="en-US" sz="900" dirty="0"/>
              <a:t>月</a:t>
            </a:r>
            <a:r>
              <a:rPr lang="ja-JP" altLang="en-US" sz="900" dirty="0"/>
              <a:t>）</a:t>
            </a:r>
          </a:p>
        </p:txBody>
      </p:sp>
      <p:sp>
        <p:nvSpPr>
          <p:cNvPr id="4" name="スライド番号プレースホルダー 3">
            <a:extLst>
              <a:ext uri="{FF2B5EF4-FFF2-40B4-BE49-F238E27FC236}">
                <a16:creationId xmlns:a16="http://schemas.microsoft.com/office/drawing/2014/main" id="{2C450032-1DAF-5739-7124-ABE1A6448238}"/>
              </a:ext>
            </a:extLst>
          </p:cNvPr>
          <p:cNvSpPr>
            <a:spLocks noGrp="1"/>
          </p:cNvSpPr>
          <p:nvPr>
            <p:ph type="sldNum" sz="quarter" idx="12"/>
          </p:nvPr>
        </p:nvSpPr>
        <p:spPr/>
        <p:txBody>
          <a:bodyPr/>
          <a:lstStyle/>
          <a:p>
            <a:fld id="{2977F5E9-0479-47A0-9E51-109E0858BCF2}" type="slidenum">
              <a:rPr kumimoji="1" lang="ja-JP" altLang="en-US" smtClean="0"/>
              <a:t>16</a:t>
            </a:fld>
            <a:endParaRPr kumimoji="1" lang="ja-JP" altLang="en-US"/>
          </a:p>
        </p:txBody>
      </p:sp>
    </p:spTree>
    <p:extLst>
      <p:ext uri="{BB962C8B-B14F-4D97-AF65-F5344CB8AC3E}">
        <p14:creationId xmlns:p14="http://schemas.microsoft.com/office/powerpoint/2010/main" val="384249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C0E3FD06-B514-34C1-BE80-D3BBBFC111CD}"/>
              </a:ext>
            </a:extLst>
          </p:cNvPr>
          <p:cNvPicPr>
            <a:picLocks noChangeAspect="1"/>
          </p:cNvPicPr>
          <p:nvPr/>
        </p:nvPicPr>
        <p:blipFill>
          <a:blip r:embed="rId3">
            <a:grayscl/>
          </a:blip>
          <a:stretch>
            <a:fillRect/>
          </a:stretch>
        </p:blipFill>
        <p:spPr>
          <a:xfrm>
            <a:off x="827846" y="1452765"/>
            <a:ext cx="1766735" cy="2570419"/>
          </a:xfrm>
          <a:prstGeom prst="rect">
            <a:avLst/>
          </a:prstGeom>
        </p:spPr>
      </p:pic>
      <p:sp>
        <p:nvSpPr>
          <p:cNvPr id="4" name="タイトル 3">
            <a:extLst>
              <a:ext uri="{FF2B5EF4-FFF2-40B4-BE49-F238E27FC236}">
                <a16:creationId xmlns:a16="http://schemas.microsoft.com/office/drawing/2014/main" id="{919247E4-7CBB-7837-F83C-33A9A5022CF5}"/>
              </a:ext>
            </a:extLst>
          </p:cNvPr>
          <p:cNvSpPr>
            <a:spLocks noGrp="1"/>
          </p:cNvSpPr>
          <p:nvPr>
            <p:ph type="title"/>
          </p:nvPr>
        </p:nvSpPr>
        <p:spPr/>
        <p:txBody>
          <a:bodyPr>
            <a:normAutofit/>
          </a:bodyPr>
          <a:lstStyle/>
          <a:p>
            <a:r>
              <a:rPr lang="en-US" altLang="ja-JP" sz="2000" b="1" dirty="0">
                <a:latin typeface="Meiryo UI" panose="020B0604030504040204" pitchFamily="50" charset="-128"/>
                <a:ea typeface="Meiryo UI" panose="020B0604030504040204" pitchFamily="50" charset="-128"/>
              </a:rPr>
              <a:t>Additional Note;</a:t>
            </a:r>
            <a:r>
              <a:rPr lang="ja-JP" altLang="en-US" sz="2000" b="1" dirty="0">
                <a:latin typeface="Meiryo UI" panose="020B0604030504040204" pitchFamily="50" charset="-128"/>
                <a:ea typeface="Meiryo UI" panose="020B0604030504040204" pitchFamily="50" charset="-128"/>
              </a:rPr>
              <a:t>　</a:t>
            </a:r>
            <a:r>
              <a:rPr lang="ja-JP" altLang="en-US" sz="2800" b="1" dirty="0">
                <a:latin typeface="Meiryo UI" panose="020B0604030504040204" pitchFamily="50" charset="-128"/>
                <a:ea typeface="Meiryo UI" panose="020B0604030504040204" pitchFamily="50" charset="-128"/>
              </a:rPr>
              <a:t>２１世紀の資本，トマ・ピケティー</a:t>
            </a:r>
          </a:p>
        </p:txBody>
      </p:sp>
      <p:sp>
        <p:nvSpPr>
          <p:cNvPr id="9" name="テキスト プレースホルダー 8">
            <a:extLst>
              <a:ext uri="{FF2B5EF4-FFF2-40B4-BE49-F238E27FC236}">
                <a16:creationId xmlns:a16="http://schemas.microsoft.com/office/drawing/2014/main" id="{3A5DAFEE-2E49-E850-0C7A-3D021FB1B8A2}"/>
              </a:ext>
            </a:extLst>
          </p:cNvPr>
          <p:cNvSpPr>
            <a:spLocks noGrp="1"/>
          </p:cNvSpPr>
          <p:nvPr>
            <p:ph type="body" sz="quarter" idx="13"/>
          </p:nvPr>
        </p:nvSpPr>
        <p:spPr/>
        <p:txBody>
          <a:bodyPr/>
          <a:lstStyle/>
          <a:p>
            <a:r>
              <a:rPr lang="ja-JP" altLang="en-US" dirty="0"/>
              <a:t>２ｰ３．重回帰分析事例</a:t>
            </a:r>
          </a:p>
        </p:txBody>
      </p:sp>
      <p:sp>
        <p:nvSpPr>
          <p:cNvPr id="3" name="テキスト ボックス 2">
            <a:extLst>
              <a:ext uri="{FF2B5EF4-FFF2-40B4-BE49-F238E27FC236}">
                <a16:creationId xmlns:a16="http://schemas.microsoft.com/office/drawing/2014/main" id="{D5BA4E5B-8246-1014-9334-9FCF6946D777}"/>
              </a:ext>
            </a:extLst>
          </p:cNvPr>
          <p:cNvSpPr txBox="1"/>
          <p:nvPr/>
        </p:nvSpPr>
        <p:spPr>
          <a:xfrm>
            <a:off x="3301252" y="3027050"/>
            <a:ext cx="8532159" cy="369332"/>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資本収益率（ｒ）はつねに経済成長率（ｇ）より大きいという不等式が成り立つ</a:t>
            </a:r>
          </a:p>
        </p:txBody>
      </p:sp>
      <p:sp>
        <p:nvSpPr>
          <p:cNvPr id="11" name="テキスト ボックス 10">
            <a:extLst>
              <a:ext uri="{FF2B5EF4-FFF2-40B4-BE49-F238E27FC236}">
                <a16:creationId xmlns:a16="http://schemas.microsoft.com/office/drawing/2014/main" id="{56DA3954-3292-C2FD-7FDA-783C77F9E5C9}"/>
              </a:ext>
            </a:extLst>
          </p:cNvPr>
          <p:cNvSpPr txBox="1"/>
          <p:nvPr/>
        </p:nvSpPr>
        <p:spPr>
          <a:xfrm>
            <a:off x="3181911" y="4906561"/>
            <a:ext cx="8073277" cy="646331"/>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この世界の貧富の格差を是正するために、「累進課税の富裕税」を、世界的に導入し、資産の再分配をすることを提案しています。</a:t>
            </a:r>
          </a:p>
        </p:txBody>
      </p:sp>
      <p:sp>
        <p:nvSpPr>
          <p:cNvPr id="13" name="テキスト ボックス 12">
            <a:extLst>
              <a:ext uri="{FF2B5EF4-FFF2-40B4-BE49-F238E27FC236}">
                <a16:creationId xmlns:a16="http://schemas.microsoft.com/office/drawing/2014/main" id="{C9F06282-9F85-E874-A19A-1587DFF5B3CD}"/>
              </a:ext>
            </a:extLst>
          </p:cNvPr>
          <p:cNvSpPr txBox="1"/>
          <p:nvPr/>
        </p:nvSpPr>
        <p:spPr>
          <a:xfrm>
            <a:off x="3128122" y="3560284"/>
            <a:ext cx="8127066" cy="830997"/>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資本から得られる収益率が経済成長率を上回れば上回るほど、それだけ富は資本家へ蓄積され、格差が広がる。従来、格差問題は、経済成長によって解決すると思われていたが、経済成長を期待して、資本主義を放置すれば、ますます格差が拡大する。</a:t>
            </a:r>
          </a:p>
        </p:txBody>
      </p:sp>
      <p:sp>
        <p:nvSpPr>
          <p:cNvPr id="15" name="テキスト ボックス 14">
            <a:extLst>
              <a:ext uri="{FF2B5EF4-FFF2-40B4-BE49-F238E27FC236}">
                <a16:creationId xmlns:a16="http://schemas.microsoft.com/office/drawing/2014/main" id="{409D4B9F-C822-25C5-D686-7C23558D31EB}"/>
              </a:ext>
            </a:extLst>
          </p:cNvPr>
          <p:cNvSpPr txBox="1"/>
          <p:nvPr/>
        </p:nvSpPr>
        <p:spPr>
          <a:xfrm>
            <a:off x="3047440" y="1305108"/>
            <a:ext cx="8207748" cy="830997"/>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rPr>
              <a:t>1820</a:t>
            </a:r>
            <a:r>
              <a:rPr lang="ja-JP" altLang="en-US" sz="1600" dirty="0">
                <a:latin typeface="Meiryo UI" panose="020B0604030504040204" pitchFamily="50" charset="-128"/>
                <a:ea typeface="Meiryo UI" panose="020B0604030504040204" pitchFamily="50" charset="-128"/>
              </a:rPr>
              <a:t>年頃は産業革命によって欧米では国民一人あたりの生産性が格段に上がり、アジアとアフリカに対して、圧倒的に強い経済力を誇ってきた。けれども、現在では、アジアとアフリカの経済成長が急速に進んでおり、地域間の格差は縮まりつつある。</a:t>
            </a:r>
            <a:endParaRPr lang="en-US" altLang="ja-JP" sz="16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7E35C905-84FF-EA31-09FA-B2AFBD15B220}"/>
              </a:ext>
            </a:extLst>
          </p:cNvPr>
          <p:cNvSpPr txBox="1"/>
          <p:nvPr/>
        </p:nvSpPr>
        <p:spPr>
          <a:xfrm>
            <a:off x="3050800" y="2215852"/>
            <a:ext cx="8204388" cy="584775"/>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先進国のＧＤＰの成長率のピーク期は終わり、</a:t>
            </a:r>
            <a:r>
              <a:rPr lang="en-US" altLang="ja-JP" sz="1600" dirty="0">
                <a:latin typeface="Meiryo UI" panose="020B0604030504040204" pitchFamily="50" charset="-128"/>
                <a:ea typeface="Meiryo UI" panose="020B0604030504040204" pitchFamily="50" charset="-128"/>
              </a:rPr>
              <a:t>21</a:t>
            </a:r>
            <a:r>
              <a:rPr lang="ja-JP" altLang="en-US" sz="1600" dirty="0">
                <a:latin typeface="Meiryo UI" panose="020B0604030504040204" pitchFamily="50" charset="-128"/>
                <a:ea typeface="Meiryo UI" panose="020B0604030504040204" pitchFamily="50" charset="-128"/>
              </a:rPr>
              <a:t>世紀末にはさらに下がるとされいる。（人口減少という要因も拍車をかけている）</a:t>
            </a:r>
          </a:p>
        </p:txBody>
      </p:sp>
      <p:sp>
        <p:nvSpPr>
          <p:cNvPr id="20" name="テキスト ボックス 19">
            <a:extLst>
              <a:ext uri="{FF2B5EF4-FFF2-40B4-BE49-F238E27FC236}">
                <a16:creationId xmlns:a16="http://schemas.microsoft.com/office/drawing/2014/main" id="{3242E7A6-1D9C-45FA-AA7B-E6538D35BAAD}"/>
              </a:ext>
            </a:extLst>
          </p:cNvPr>
          <p:cNvSpPr txBox="1"/>
          <p:nvPr/>
        </p:nvSpPr>
        <p:spPr>
          <a:xfrm>
            <a:off x="3181911" y="5749541"/>
            <a:ext cx="8073277" cy="276999"/>
          </a:xfrm>
          <a:prstGeom prst="rect">
            <a:avLst/>
          </a:prstGeom>
          <a:noFill/>
        </p:spPr>
        <p:txBody>
          <a:bodyPr wrap="square">
            <a:spAutoFit/>
          </a:bodyPr>
          <a:lstStyle/>
          <a:p>
            <a:r>
              <a:rPr lang="ja-JP" altLang="en-US" sz="1200" dirty="0">
                <a:latin typeface="Meiryo UI" panose="020B0604030504040204" pitchFamily="50" charset="-128"/>
                <a:ea typeface="Meiryo UI" panose="020B0604030504040204" pitchFamily="50" charset="-128"/>
              </a:rPr>
              <a:t>（備考）ゲイツ氏財団、</a:t>
            </a:r>
            <a:r>
              <a:rPr lang="en-US" altLang="ja-JP" sz="1200" dirty="0">
                <a:latin typeface="Meiryo UI" panose="020B0604030504040204" pitchFamily="50" charset="-128"/>
                <a:ea typeface="Meiryo UI" panose="020B0604030504040204" pitchFamily="50" charset="-128"/>
              </a:rPr>
              <a:t>29</a:t>
            </a:r>
            <a:r>
              <a:rPr lang="ja-JP" altLang="en-US" sz="1200" dirty="0">
                <a:latin typeface="Meiryo UI" panose="020B0604030504040204" pitchFamily="50" charset="-128"/>
                <a:ea typeface="Meiryo UI" panose="020B0604030504040204" pitchFamily="50" charset="-128"/>
              </a:rPr>
              <a:t>兆円寄付へ　米政府縮小の途上国支援を肩代わり，</a:t>
            </a:r>
            <a:r>
              <a:rPr lang="en-US" altLang="ja-JP" sz="1200" b="0" i="0" dirty="0">
                <a:solidFill>
                  <a:srgbClr val="333333"/>
                </a:solidFill>
                <a:effectLst/>
                <a:latin typeface="-apple-system"/>
              </a:rPr>
              <a:t>2025</a:t>
            </a:r>
            <a:r>
              <a:rPr lang="ja-JP" altLang="en-US" sz="1200" b="0" i="0" dirty="0">
                <a:solidFill>
                  <a:srgbClr val="333333"/>
                </a:solidFill>
                <a:effectLst/>
                <a:latin typeface="-apple-system"/>
              </a:rPr>
              <a:t>年</a:t>
            </a:r>
            <a:r>
              <a:rPr lang="en-US" altLang="ja-JP" sz="1200" b="0" i="0" dirty="0">
                <a:solidFill>
                  <a:srgbClr val="333333"/>
                </a:solidFill>
                <a:effectLst/>
                <a:latin typeface="-apple-system"/>
              </a:rPr>
              <a:t>5</a:t>
            </a:r>
            <a:r>
              <a:rPr lang="ja-JP" altLang="en-US" sz="1200" b="0" i="0" dirty="0">
                <a:solidFill>
                  <a:srgbClr val="333333"/>
                </a:solidFill>
                <a:effectLst/>
                <a:latin typeface="-apple-system"/>
              </a:rPr>
              <a:t>月</a:t>
            </a:r>
            <a:r>
              <a:rPr lang="en-US" altLang="ja-JP" sz="1200" b="0" i="0" dirty="0">
                <a:solidFill>
                  <a:srgbClr val="333333"/>
                </a:solidFill>
                <a:effectLst/>
                <a:latin typeface="-apple-system"/>
              </a:rPr>
              <a:t>8</a:t>
            </a:r>
            <a:r>
              <a:rPr lang="ja-JP" altLang="en-US" sz="1200" b="0" i="0" dirty="0">
                <a:solidFill>
                  <a:srgbClr val="333333"/>
                </a:solidFill>
                <a:effectLst/>
                <a:latin typeface="-apple-system"/>
              </a:rPr>
              <a:t>日，日経新聞</a:t>
            </a:r>
            <a:endParaRPr lang="ja-JP" altLang="en-US" sz="12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010C1287-1CFE-4BE6-4ACA-B2FB2820A5CA}"/>
              </a:ext>
            </a:extLst>
          </p:cNvPr>
          <p:cNvSpPr>
            <a:spLocks noGrp="1"/>
          </p:cNvSpPr>
          <p:nvPr>
            <p:ph type="sldNum" sz="quarter" idx="12"/>
          </p:nvPr>
        </p:nvSpPr>
        <p:spPr/>
        <p:txBody>
          <a:bodyPr/>
          <a:lstStyle/>
          <a:p>
            <a:fld id="{2977F5E9-0479-47A0-9E51-109E0858BCF2}" type="slidenum">
              <a:rPr kumimoji="1" lang="ja-JP" altLang="en-US" smtClean="0"/>
              <a:t>17</a:t>
            </a:fld>
            <a:endParaRPr kumimoji="1" lang="ja-JP" altLang="en-US"/>
          </a:p>
        </p:txBody>
      </p:sp>
      <p:sp>
        <p:nvSpPr>
          <p:cNvPr id="6" name="テキスト ボックス 5">
            <a:extLst>
              <a:ext uri="{FF2B5EF4-FFF2-40B4-BE49-F238E27FC236}">
                <a16:creationId xmlns:a16="http://schemas.microsoft.com/office/drawing/2014/main" id="{640BE090-EC47-AC4E-2ADF-C07017BF9CB3}"/>
              </a:ext>
            </a:extLst>
          </p:cNvPr>
          <p:cNvSpPr txBox="1"/>
          <p:nvPr/>
        </p:nvSpPr>
        <p:spPr>
          <a:xfrm>
            <a:off x="554318" y="4072140"/>
            <a:ext cx="2421964" cy="230832"/>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出版社 ‏ </a:t>
            </a:r>
            <a:r>
              <a:rPr lang="en-US" altLang="ja-JP" sz="900" dirty="0">
                <a:latin typeface="Meiryo UI" panose="020B0604030504040204" pitchFamily="50" charset="-128"/>
                <a:ea typeface="Meiryo UI" panose="020B0604030504040204" pitchFamily="50" charset="-128"/>
              </a:rPr>
              <a:t>: ‎ </a:t>
            </a:r>
            <a:r>
              <a:rPr lang="ja-JP" altLang="en-US" sz="900" dirty="0">
                <a:latin typeface="Meiryo UI" panose="020B0604030504040204" pitchFamily="50" charset="-128"/>
                <a:ea typeface="Meiryo UI" panose="020B0604030504040204" pitchFamily="50" charset="-128"/>
              </a:rPr>
              <a:t>みすず書房</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初版 </a:t>
            </a:r>
            <a:r>
              <a:rPr lang="en-US" altLang="ja-JP" sz="900" dirty="0">
                <a:latin typeface="Meiryo UI" panose="020B0604030504040204" pitchFamily="50" charset="-128"/>
                <a:ea typeface="Meiryo UI" panose="020B0604030504040204" pitchFamily="50" charset="-128"/>
              </a:rPr>
              <a:t>(2014/12/6)</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39889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088A67-951D-CE30-3592-95F46F032FC6}"/>
              </a:ext>
            </a:extLst>
          </p:cNvPr>
          <p:cNvSpPr>
            <a:spLocks noGrp="1"/>
          </p:cNvSpPr>
          <p:nvPr>
            <p:ph type="title"/>
          </p:nvPr>
        </p:nvSpPr>
        <p:spPr/>
        <p:txBody>
          <a:bodyPr/>
          <a:lstStyle/>
          <a:p>
            <a:r>
              <a:rPr kumimoji="1" lang="ja-JP" altLang="en-US" b="1" dirty="0"/>
              <a:t>テクノロジー株を考える</a:t>
            </a:r>
          </a:p>
        </p:txBody>
      </p:sp>
      <p:sp>
        <p:nvSpPr>
          <p:cNvPr id="3" name="テキスト プレースホルダー 2">
            <a:extLst>
              <a:ext uri="{FF2B5EF4-FFF2-40B4-BE49-F238E27FC236}">
                <a16:creationId xmlns:a16="http://schemas.microsoft.com/office/drawing/2014/main" id="{94051743-7B9E-1C38-6CD5-5FD983038997}"/>
              </a:ext>
            </a:extLst>
          </p:cNvPr>
          <p:cNvSpPr>
            <a:spLocks noGrp="1"/>
          </p:cNvSpPr>
          <p:nvPr>
            <p:ph type="body" sz="quarter" idx="13"/>
          </p:nvPr>
        </p:nvSpPr>
        <p:spPr/>
        <p:txBody>
          <a:bodyPr/>
          <a:lstStyle/>
          <a:p>
            <a:r>
              <a:rPr kumimoji="1" lang="ja-JP" altLang="en-US" dirty="0"/>
              <a:t>２ｰ３．重回帰分析事例</a:t>
            </a:r>
          </a:p>
        </p:txBody>
      </p:sp>
      <p:sp>
        <p:nvSpPr>
          <p:cNvPr id="5" name="テキスト ボックス 4">
            <a:extLst>
              <a:ext uri="{FF2B5EF4-FFF2-40B4-BE49-F238E27FC236}">
                <a16:creationId xmlns:a16="http://schemas.microsoft.com/office/drawing/2014/main" id="{B0765357-0EEB-F2D2-469F-B1EE9E4C1AE6}"/>
              </a:ext>
            </a:extLst>
          </p:cNvPr>
          <p:cNvSpPr txBox="1"/>
          <p:nvPr/>
        </p:nvSpPr>
        <p:spPr>
          <a:xfrm>
            <a:off x="382120" y="2887834"/>
            <a:ext cx="6347012" cy="3046988"/>
          </a:xfrm>
          <a:prstGeom prst="rect">
            <a:avLst/>
          </a:prstGeom>
          <a:noFill/>
        </p:spPr>
        <p:txBody>
          <a:bodyPr wrap="square">
            <a:spAutoFit/>
          </a:bodyPr>
          <a:lstStyle/>
          <a:p>
            <a:r>
              <a:rPr lang="ja-JP" altLang="en-US" sz="1200" dirty="0">
                <a:latin typeface="Meiryo UI" panose="020B0604030504040204" pitchFamily="50" charset="-128"/>
                <a:ea typeface="Meiryo UI" panose="020B0604030504040204" pitchFamily="50" charset="-128"/>
              </a:rPr>
              <a:t>マイクロソフトの足元の時価総額は</a:t>
            </a:r>
            <a:r>
              <a:rPr lang="en-US" altLang="ja-JP" sz="12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兆</a:t>
            </a:r>
            <a:r>
              <a:rPr lang="en-US" altLang="ja-JP" sz="1200" dirty="0">
                <a:latin typeface="Meiryo UI" panose="020B0604030504040204" pitchFamily="50" charset="-128"/>
                <a:ea typeface="Meiryo UI" panose="020B0604030504040204" pitchFamily="50" charset="-128"/>
              </a:rPr>
              <a:t>2000</a:t>
            </a:r>
            <a:r>
              <a:rPr lang="ja-JP" altLang="en-US" sz="1200" dirty="0">
                <a:latin typeface="Meiryo UI" panose="020B0604030504040204" pitchFamily="50" charset="-128"/>
                <a:ea typeface="Meiryo UI" panose="020B0604030504040204" pitchFamily="50" charset="-128"/>
              </a:rPr>
              <a:t>億ドルで、世界で最も価値のある企業です。株価は過去</a:t>
            </a:r>
            <a:r>
              <a:rPr lang="en-US" altLang="ja-JP" sz="1200" dirty="0">
                <a:latin typeface="Meiryo UI" panose="020B0604030504040204" pitchFamily="50" charset="-128"/>
                <a:ea typeface="Meiryo UI" panose="020B0604030504040204" pitchFamily="50" charset="-128"/>
              </a:rPr>
              <a:t>11</a:t>
            </a:r>
            <a:r>
              <a:rPr lang="ja-JP" altLang="en-US" sz="1200" dirty="0">
                <a:latin typeface="Meiryo UI" panose="020B0604030504040204" pitchFamily="50" charset="-128"/>
                <a:ea typeface="Meiryo UI" panose="020B0604030504040204" pitchFamily="50" charset="-128"/>
              </a:rPr>
              <a:t>年間で</a:t>
            </a:r>
            <a:r>
              <a:rPr lang="en-US" altLang="ja-JP" sz="1200" dirty="0">
                <a:latin typeface="Meiryo UI" panose="020B0604030504040204" pitchFamily="50" charset="-128"/>
                <a:ea typeface="Meiryo UI" panose="020B0604030504040204" pitchFamily="50" charset="-128"/>
              </a:rPr>
              <a:t>1100</a:t>
            </a:r>
            <a:r>
              <a:rPr lang="ja-JP" altLang="en-US" sz="1200" dirty="0">
                <a:latin typeface="Meiryo UI" panose="020B0604030504040204" pitchFamily="50" charset="-128"/>
                <a:ea typeface="Meiryo UI" panose="020B0604030504040204" pitchFamily="50" charset="-128"/>
              </a:rPr>
              <a:t>％以上上昇しています。複利成長の力を考えれば、</a:t>
            </a:r>
            <a:r>
              <a:rPr lang="en-US" altLang="ja-JP" sz="1200" dirty="0">
                <a:latin typeface="Meiryo UI" panose="020B0604030504040204" pitchFamily="50" charset="-128"/>
                <a:ea typeface="Meiryo UI" panose="020B0604030504040204" pitchFamily="50" charset="-128"/>
              </a:rPr>
              <a:t>2035</a:t>
            </a:r>
            <a:r>
              <a:rPr lang="ja-JP" altLang="en-US" sz="1200" dirty="0">
                <a:latin typeface="Meiryo UI" panose="020B0604030504040204" pitchFamily="50" charset="-128"/>
                <a:ea typeface="Meiryo UI" panose="020B0604030504040204" pitchFamily="50" charset="-128"/>
              </a:rPr>
              <a:t>年までに時価総額が</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兆ドルに到達するのに、これほどの成長は必要ありません。</a:t>
            </a:r>
          </a:p>
          <a:p>
            <a:r>
              <a:rPr lang="ja-JP" altLang="en-US" sz="1200" dirty="0">
                <a:latin typeface="Meiryo UI" panose="020B0604030504040204" pitchFamily="50" charset="-128"/>
                <a:ea typeface="Meiryo UI" panose="020B0604030504040204" pitchFamily="50" charset="-128"/>
              </a:rPr>
              <a:t>マイクロソフトの時価総額が今後</a:t>
            </a:r>
            <a:r>
              <a:rPr lang="en-US" altLang="ja-JP" sz="1200" dirty="0">
                <a:latin typeface="Meiryo UI" panose="020B0604030504040204" pitchFamily="50" charset="-128"/>
                <a:ea typeface="Meiryo UI" panose="020B0604030504040204" pitchFamily="50" charset="-128"/>
              </a:rPr>
              <a:t>11</a:t>
            </a:r>
            <a:r>
              <a:rPr lang="ja-JP" altLang="en-US" sz="1200" dirty="0">
                <a:latin typeface="Meiryo UI" panose="020B0604030504040204" pitchFamily="50" charset="-128"/>
                <a:ea typeface="Meiryo UI" panose="020B0604030504040204" pitchFamily="50" charset="-128"/>
              </a:rPr>
              <a:t>年間で</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兆ドルに達するためには、年率でわずか</a:t>
            </a:r>
            <a:r>
              <a:rPr lang="en-US" altLang="ja-JP" sz="1200" dirty="0">
                <a:latin typeface="Meiryo UI" panose="020B0604030504040204" pitchFamily="50" charset="-128"/>
                <a:ea typeface="Meiryo UI" panose="020B0604030504040204" pitchFamily="50" charset="-128"/>
              </a:rPr>
              <a:t>10.9</a:t>
            </a:r>
            <a:r>
              <a:rPr lang="ja-JP" altLang="en-US" sz="1200" dirty="0">
                <a:latin typeface="Meiryo UI" panose="020B0604030504040204" pitchFamily="50" charset="-128"/>
                <a:ea typeface="Meiryo UI" panose="020B0604030504040204" pitchFamily="50" charset="-128"/>
              </a:rPr>
              <a:t>％の成長があれば十分です。これを実現するための方法はいくつかあります。</a:t>
            </a:r>
          </a:p>
          <a:p>
            <a:r>
              <a:rPr lang="ja-JP" altLang="en-US" sz="1200" dirty="0">
                <a:latin typeface="Meiryo UI" panose="020B0604030504040204" pitchFamily="50" charset="-128"/>
                <a:ea typeface="Meiryo UI" panose="020B0604030504040204" pitchFamily="50" charset="-128"/>
              </a:rPr>
              <a:t>最も単純な方法は利益成長です。理論上、株価収益率（</a:t>
            </a:r>
            <a:r>
              <a:rPr lang="en-US" altLang="ja-JP" sz="1200" dirty="0">
                <a:latin typeface="Meiryo UI" panose="020B0604030504040204" pitchFamily="50" charset="-128"/>
                <a:ea typeface="Meiryo UI" panose="020B0604030504040204" pitchFamily="50" charset="-128"/>
              </a:rPr>
              <a:t>PER</a:t>
            </a:r>
            <a:r>
              <a:rPr lang="ja-JP" altLang="en-US" sz="1200" dirty="0">
                <a:latin typeface="Meiryo UI" panose="020B0604030504040204" pitchFamily="50" charset="-128"/>
                <a:ea typeface="Meiryo UI" panose="020B0604030504040204" pitchFamily="50" charset="-128"/>
              </a:rPr>
              <a:t>）が変わらなければ、株価は利益成長率と同じペースで上昇します。</a:t>
            </a:r>
          </a:p>
          <a:p>
            <a:r>
              <a:rPr lang="ja-JP" altLang="en-US" sz="1200" dirty="0">
                <a:latin typeface="Meiryo UI" panose="020B0604030504040204" pitchFamily="50" charset="-128"/>
                <a:ea typeface="Meiryo UI" panose="020B0604030504040204" pitchFamily="50" charset="-128"/>
              </a:rPr>
              <a:t>マイクロソフトの現在の</a:t>
            </a:r>
            <a:r>
              <a:rPr lang="en-US" altLang="ja-JP" sz="1200" dirty="0">
                <a:latin typeface="Meiryo UI" panose="020B0604030504040204" pitchFamily="50" charset="-128"/>
                <a:ea typeface="Meiryo UI" panose="020B0604030504040204" pitchFamily="50" charset="-128"/>
              </a:rPr>
              <a:t>PER</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37.2</a:t>
            </a:r>
            <a:r>
              <a:rPr lang="ja-JP" altLang="en-US" sz="1200" dirty="0">
                <a:latin typeface="Meiryo UI" panose="020B0604030504040204" pitchFamily="50" charset="-128"/>
                <a:ea typeface="Meiryo UI" panose="020B0604030504040204" pitchFamily="50" charset="-128"/>
              </a:rPr>
              <a:t>倍です。利益が</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％増加した場合、</a:t>
            </a:r>
            <a:r>
              <a:rPr lang="en-US" altLang="ja-JP" sz="1200" dirty="0">
                <a:latin typeface="Meiryo UI" panose="020B0604030504040204" pitchFamily="50" charset="-128"/>
                <a:ea typeface="Meiryo UI" panose="020B0604030504040204" pitchFamily="50" charset="-128"/>
              </a:rPr>
              <a:t>PER</a:t>
            </a:r>
            <a:r>
              <a:rPr lang="ja-JP" altLang="en-US" sz="1200" dirty="0">
                <a:latin typeface="Meiryo UI" panose="020B0604030504040204" pitchFamily="50" charset="-128"/>
                <a:ea typeface="Meiryo UI" panose="020B0604030504040204" pitchFamily="50" charset="-128"/>
              </a:rPr>
              <a:t>が低下しなければ株価は</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％上昇します。ここで筆者の予想ですが、自社株買いも考慮すると、マイクロソフトの</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株当たり利益（</a:t>
            </a:r>
            <a:r>
              <a:rPr lang="en-US" altLang="ja-JP" sz="1200" dirty="0">
                <a:latin typeface="Meiryo UI" panose="020B0604030504040204" pitchFamily="50" charset="-128"/>
                <a:ea typeface="Meiryo UI" panose="020B0604030504040204" pitchFamily="50" charset="-128"/>
              </a:rPr>
              <a:t>EPS</a:t>
            </a:r>
            <a:r>
              <a:rPr lang="ja-JP" altLang="en-US" sz="1200" dirty="0">
                <a:latin typeface="Meiryo UI" panose="020B0604030504040204" pitchFamily="50" charset="-128"/>
                <a:ea typeface="Meiryo UI" panose="020B0604030504040204" pitchFamily="50" charset="-128"/>
              </a:rPr>
              <a:t>）は、今後</a:t>
            </a:r>
            <a:r>
              <a:rPr lang="en-US" altLang="ja-JP" sz="1200" dirty="0">
                <a:latin typeface="Meiryo UI" panose="020B0604030504040204" pitchFamily="50" charset="-128"/>
                <a:ea typeface="Meiryo UI" panose="020B0604030504040204" pitchFamily="50" charset="-128"/>
              </a:rPr>
              <a:t>11</a:t>
            </a:r>
            <a:r>
              <a:rPr lang="ja-JP" altLang="en-US" sz="1200" dirty="0">
                <a:latin typeface="Meiryo UI" panose="020B0604030504040204" pitchFamily="50" charset="-128"/>
                <a:ea typeface="Meiryo UI" panose="020B0604030504040204" pitchFamily="50" charset="-128"/>
              </a:rPr>
              <a:t>年間にわたって年平均</a:t>
            </a:r>
            <a:r>
              <a:rPr lang="en-US" altLang="ja-JP" sz="1200" dirty="0">
                <a:latin typeface="Meiryo UI" panose="020B0604030504040204" pitchFamily="50" charset="-128"/>
                <a:ea typeface="Meiryo UI" panose="020B0604030504040204" pitchFamily="50" charset="-128"/>
              </a:rPr>
              <a:t>15</a:t>
            </a:r>
            <a:r>
              <a:rPr lang="ja-JP" altLang="en-US" sz="1200" dirty="0">
                <a:latin typeface="Meiryo UI" panose="020B0604030504040204" pitchFamily="50" charset="-128"/>
                <a:ea typeface="Meiryo UI" panose="020B0604030504040204" pitchFamily="50" charset="-128"/>
              </a:rPr>
              <a:t>％程度の成長が見込まれます。しかし、成長性や投資家の楽観的な見方が冷え込めば、バリュエーションが低下する可能性もあります。</a:t>
            </a:r>
          </a:p>
          <a:p>
            <a:r>
              <a:rPr lang="ja-JP" altLang="en-US" sz="1200" b="1" dirty="0">
                <a:latin typeface="Meiryo UI" panose="020B0604030504040204" pitchFamily="50" charset="-128"/>
                <a:ea typeface="Meiryo UI" panose="020B0604030504040204" pitchFamily="50" charset="-128"/>
              </a:rPr>
              <a:t>向こう</a:t>
            </a:r>
            <a:r>
              <a:rPr lang="en-US" altLang="ja-JP" sz="1200" b="1" dirty="0">
                <a:latin typeface="Meiryo UI" panose="020B0604030504040204" pitchFamily="50" charset="-128"/>
                <a:ea typeface="Meiryo UI" panose="020B0604030504040204" pitchFamily="50" charset="-128"/>
              </a:rPr>
              <a:t>11</a:t>
            </a:r>
            <a:r>
              <a:rPr lang="ja-JP" altLang="en-US" sz="1200" b="1" dirty="0">
                <a:latin typeface="Meiryo UI" panose="020B0604030504040204" pitchFamily="50" charset="-128"/>
                <a:ea typeface="Meiryo UI" panose="020B0604030504040204" pitchFamily="50" charset="-128"/>
              </a:rPr>
              <a:t>年間の利益成長率を年平均</a:t>
            </a:r>
            <a:r>
              <a:rPr lang="en-US" altLang="ja-JP" sz="1200" b="1" dirty="0">
                <a:latin typeface="Meiryo UI" panose="020B0604030504040204" pitchFamily="50" charset="-128"/>
                <a:ea typeface="Meiryo UI" panose="020B0604030504040204" pitchFamily="50" charset="-128"/>
              </a:rPr>
              <a:t>15</a:t>
            </a:r>
            <a:r>
              <a:rPr lang="ja-JP" altLang="en-US" sz="1200" b="1" dirty="0">
                <a:latin typeface="Meiryo UI" panose="020B0604030504040204" pitchFamily="50" charset="-128"/>
                <a:ea typeface="Meiryo UI" panose="020B0604030504040204" pitchFamily="50" charset="-128"/>
              </a:rPr>
              <a:t>％と仮定</a:t>
            </a:r>
            <a:r>
              <a:rPr lang="ja-JP" altLang="en-US" sz="1200" dirty="0">
                <a:latin typeface="Meiryo UI" panose="020B0604030504040204" pitchFamily="50" charset="-128"/>
                <a:ea typeface="Meiryo UI" panose="020B0604030504040204" pitchFamily="50" charset="-128"/>
              </a:rPr>
              <a:t>すると、マイクロソフトの</a:t>
            </a:r>
            <a:r>
              <a:rPr lang="en-US" altLang="ja-JP" sz="1200" dirty="0">
                <a:latin typeface="Meiryo UI" panose="020B0604030504040204" pitchFamily="50" charset="-128"/>
                <a:ea typeface="Meiryo UI" panose="020B0604030504040204" pitchFamily="50" charset="-128"/>
              </a:rPr>
              <a:t>EPS</a:t>
            </a:r>
            <a:r>
              <a:rPr lang="ja-JP" altLang="en-US" sz="1200" dirty="0">
                <a:latin typeface="Meiryo UI" panose="020B0604030504040204" pitchFamily="50" charset="-128"/>
                <a:ea typeface="Meiryo UI" panose="020B0604030504040204" pitchFamily="50" charset="-128"/>
              </a:rPr>
              <a:t>は現在の</a:t>
            </a:r>
            <a:r>
              <a:rPr lang="en-US" altLang="ja-JP" sz="1200" dirty="0">
                <a:latin typeface="Meiryo UI" panose="020B0604030504040204" pitchFamily="50" charset="-128"/>
                <a:ea typeface="Meiryo UI" panose="020B0604030504040204" pitchFamily="50" charset="-128"/>
              </a:rPr>
              <a:t>11.54</a:t>
            </a:r>
            <a:r>
              <a:rPr lang="ja-JP" altLang="en-US" sz="1200" dirty="0">
                <a:latin typeface="Meiryo UI" panose="020B0604030504040204" pitchFamily="50" charset="-128"/>
                <a:ea typeface="Meiryo UI" panose="020B0604030504040204" pitchFamily="50" charset="-128"/>
              </a:rPr>
              <a:t>ドルから</a:t>
            </a:r>
            <a:r>
              <a:rPr lang="en-US" altLang="ja-JP" sz="1200" dirty="0">
                <a:latin typeface="Meiryo UI" panose="020B0604030504040204" pitchFamily="50" charset="-128"/>
                <a:ea typeface="Meiryo UI" panose="020B0604030504040204" pitchFamily="50" charset="-128"/>
              </a:rPr>
              <a:t>54</a:t>
            </a:r>
            <a:r>
              <a:rPr lang="ja-JP" altLang="en-US" sz="1200" dirty="0">
                <a:latin typeface="Meiryo UI" panose="020B0604030504040204" pitchFamily="50" charset="-128"/>
                <a:ea typeface="Meiryo UI" panose="020B0604030504040204" pitchFamily="50" charset="-128"/>
              </a:rPr>
              <a:t>ドルになります。さらに</a:t>
            </a:r>
            <a:r>
              <a:rPr lang="en-US" altLang="ja-JP" sz="1200" b="1" dirty="0">
                <a:latin typeface="Meiryo UI" panose="020B0604030504040204" pitchFamily="50" charset="-128"/>
                <a:ea typeface="Meiryo UI" panose="020B0604030504040204" pitchFamily="50" charset="-128"/>
              </a:rPr>
              <a:t>11</a:t>
            </a:r>
            <a:r>
              <a:rPr lang="ja-JP" altLang="en-US" sz="1200" b="1" dirty="0">
                <a:latin typeface="Meiryo UI" panose="020B0604030504040204" pitchFamily="50" charset="-128"/>
                <a:ea typeface="Meiryo UI" panose="020B0604030504040204" pitchFamily="50" charset="-128"/>
              </a:rPr>
              <a:t>年後の</a:t>
            </a:r>
            <a:r>
              <a:rPr lang="en-US" altLang="ja-JP" sz="1200" b="1" dirty="0">
                <a:latin typeface="Meiryo UI" panose="020B0604030504040204" pitchFamily="50" charset="-128"/>
                <a:ea typeface="Meiryo UI" panose="020B0604030504040204" pitchFamily="50" charset="-128"/>
              </a:rPr>
              <a:t>PER</a:t>
            </a:r>
            <a:r>
              <a:rPr lang="ja-JP" altLang="en-US" sz="1200" b="1" dirty="0">
                <a:latin typeface="Meiryo UI" panose="020B0604030504040204" pitchFamily="50" charset="-128"/>
                <a:ea typeface="Meiryo UI" panose="020B0604030504040204" pitchFamily="50" charset="-128"/>
              </a:rPr>
              <a:t>を</a:t>
            </a:r>
            <a:r>
              <a:rPr lang="en-US" altLang="ja-JP" sz="1200" b="1" dirty="0">
                <a:latin typeface="Meiryo UI" panose="020B0604030504040204" pitchFamily="50" charset="-128"/>
                <a:ea typeface="Meiryo UI" panose="020B0604030504040204" pitchFamily="50" charset="-128"/>
              </a:rPr>
              <a:t>30</a:t>
            </a:r>
            <a:r>
              <a:rPr lang="ja-JP" altLang="en-US" sz="1200" b="1" dirty="0">
                <a:latin typeface="Meiryo UI" panose="020B0604030504040204" pitchFamily="50" charset="-128"/>
                <a:ea typeface="Meiryo UI" panose="020B0604030504040204" pitchFamily="50" charset="-128"/>
              </a:rPr>
              <a:t>倍と仮定</a:t>
            </a:r>
            <a:r>
              <a:rPr lang="ja-JP" altLang="en-US" sz="1200" dirty="0">
                <a:latin typeface="Meiryo UI" panose="020B0604030504040204" pitchFamily="50" charset="-128"/>
                <a:ea typeface="Meiryo UI" panose="020B0604030504040204" pitchFamily="50" charset="-128"/>
              </a:rPr>
              <a:t>すると、</a:t>
            </a:r>
            <a:r>
              <a:rPr lang="ja-JP" altLang="en-US" sz="1200" b="1" dirty="0">
                <a:latin typeface="Meiryo UI" panose="020B0604030504040204" pitchFamily="50" charset="-128"/>
                <a:ea typeface="Meiryo UI" panose="020B0604030504040204" pitchFamily="50" charset="-128"/>
              </a:rPr>
              <a:t>株価は</a:t>
            </a:r>
            <a:r>
              <a:rPr lang="en-US" altLang="ja-JP" sz="1200" b="1" dirty="0">
                <a:latin typeface="Meiryo UI" panose="020B0604030504040204" pitchFamily="50" charset="-128"/>
                <a:ea typeface="Meiryo UI" panose="020B0604030504040204" pitchFamily="50" charset="-128"/>
              </a:rPr>
              <a:t>1620</a:t>
            </a:r>
            <a:r>
              <a:rPr lang="ja-JP" altLang="en-US" sz="1200" b="1" dirty="0">
                <a:latin typeface="Meiryo UI" panose="020B0604030504040204" pitchFamily="50" charset="-128"/>
                <a:ea typeface="Meiryo UI" panose="020B0604030504040204" pitchFamily="50" charset="-128"/>
              </a:rPr>
              <a:t>ドル</a:t>
            </a:r>
            <a:r>
              <a:rPr lang="ja-JP" altLang="en-US" sz="1200" dirty="0">
                <a:latin typeface="Meiryo UI" panose="020B0604030504040204" pitchFamily="50" charset="-128"/>
                <a:ea typeface="Meiryo UI" panose="020B0604030504040204" pitchFamily="50" charset="-128"/>
              </a:rPr>
              <a:t>となり、マイクロソフトの時価総額は</a:t>
            </a:r>
            <a:r>
              <a:rPr lang="en-US" altLang="ja-JP" sz="1200" dirty="0">
                <a:latin typeface="Meiryo UI" panose="020B0604030504040204" pitchFamily="50" charset="-128"/>
                <a:ea typeface="Meiryo UI" panose="020B0604030504040204" pitchFamily="50" charset="-128"/>
              </a:rPr>
              <a:t>12</a:t>
            </a:r>
            <a:r>
              <a:rPr lang="ja-JP" altLang="en-US" sz="1200" dirty="0">
                <a:latin typeface="Meiryo UI" panose="020B0604030504040204" pitchFamily="50" charset="-128"/>
                <a:ea typeface="Meiryo UI" panose="020B0604030504040204" pitchFamily="50" charset="-128"/>
              </a:rPr>
              <a:t>兆ドル強となります。</a:t>
            </a:r>
          </a:p>
          <a:p>
            <a:r>
              <a:rPr lang="ja-JP" altLang="en-US" sz="1200" dirty="0">
                <a:latin typeface="Meiryo UI" panose="020B0604030504040204" pitchFamily="50" charset="-128"/>
                <a:ea typeface="Meiryo UI" panose="020B0604030504040204" pitchFamily="50" charset="-128"/>
              </a:rPr>
              <a:t>つまり、</a:t>
            </a:r>
            <a:r>
              <a:rPr lang="en-US" altLang="ja-JP" sz="1200" dirty="0">
                <a:latin typeface="Meiryo UI" panose="020B0604030504040204" pitchFamily="50" charset="-128"/>
                <a:ea typeface="Meiryo UI" panose="020B0604030504040204" pitchFamily="50" charset="-128"/>
              </a:rPr>
              <a:t>PER</a:t>
            </a:r>
            <a:r>
              <a:rPr lang="ja-JP" altLang="en-US" sz="1200" dirty="0">
                <a:latin typeface="Meiryo UI" panose="020B0604030504040204" pitchFamily="50" charset="-128"/>
                <a:ea typeface="Meiryo UI" panose="020B0604030504040204" pitchFamily="50" charset="-128"/>
              </a:rPr>
              <a:t>が低下したとしても、年間</a:t>
            </a:r>
            <a:r>
              <a:rPr lang="en-US" altLang="ja-JP" sz="1200" dirty="0">
                <a:latin typeface="Meiryo UI" panose="020B0604030504040204" pitchFamily="50" charset="-128"/>
                <a:ea typeface="Meiryo UI" panose="020B0604030504040204" pitchFamily="50" charset="-128"/>
              </a:rPr>
              <a:t>EPS</a:t>
            </a:r>
            <a:r>
              <a:rPr lang="ja-JP" altLang="en-US" sz="1200" dirty="0">
                <a:latin typeface="Meiryo UI" panose="020B0604030504040204" pitchFamily="50" charset="-128"/>
                <a:ea typeface="Meiryo UI" panose="020B0604030504040204" pitchFamily="50" charset="-128"/>
              </a:rPr>
              <a:t>が</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％台前半～中盤で成長すれば、</a:t>
            </a:r>
            <a:r>
              <a:rPr lang="en-US" altLang="ja-JP" sz="1200" dirty="0">
                <a:latin typeface="Meiryo UI" panose="020B0604030504040204" pitchFamily="50" charset="-128"/>
                <a:ea typeface="Meiryo UI" panose="020B0604030504040204" pitchFamily="50" charset="-128"/>
              </a:rPr>
              <a:t>2035</a:t>
            </a:r>
            <a:r>
              <a:rPr lang="ja-JP" altLang="en-US" sz="1200" dirty="0">
                <a:latin typeface="Meiryo UI" panose="020B0604030504040204" pitchFamily="50" charset="-128"/>
                <a:ea typeface="Meiryo UI" panose="020B0604030504040204" pitchFamily="50" charset="-128"/>
              </a:rPr>
              <a:t>年までに</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兆ドルは達成可能ということです。なお、マイクロソフトの</a:t>
            </a:r>
            <a:r>
              <a:rPr lang="en-US" altLang="ja-JP" sz="1200" dirty="0">
                <a:latin typeface="Meiryo UI" panose="020B0604030504040204" pitchFamily="50" charset="-128"/>
                <a:ea typeface="Meiryo UI" panose="020B0604030504040204" pitchFamily="50" charset="-128"/>
              </a:rPr>
              <a:t>12</a:t>
            </a:r>
            <a:r>
              <a:rPr lang="ja-JP" altLang="en-US" sz="1200" dirty="0">
                <a:latin typeface="Meiryo UI" panose="020B0604030504040204" pitchFamily="50" charset="-128"/>
                <a:ea typeface="Meiryo UI" panose="020B0604030504040204" pitchFamily="50" charset="-128"/>
              </a:rPr>
              <a:t>ヶ月</a:t>
            </a:r>
            <a:r>
              <a:rPr lang="en-US" altLang="ja-JP" sz="1200" dirty="0">
                <a:latin typeface="Meiryo UI" panose="020B0604030504040204" pitchFamily="50" charset="-128"/>
                <a:ea typeface="Meiryo UI" panose="020B0604030504040204" pitchFamily="50" charset="-128"/>
              </a:rPr>
              <a:t>EPS</a:t>
            </a:r>
            <a:r>
              <a:rPr lang="ja-JP" altLang="en-US" sz="1200" dirty="0">
                <a:latin typeface="Meiryo UI" panose="020B0604030504040204" pitchFamily="50" charset="-128"/>
                <a:ea typeface="Meiryo UI" panose="020B0604030504040204" pitchFamily="50" charset="-128"/>
              </a:rPr>
              <a:t>はこの</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年間に</a:t>
            </a:r>
            <a:r>
              <a:rPr lang="en-US" altLang="ja-JP" sz="1200" dirty="0">
                <a:latin typeface="Meiryo UI" panose="020B0604030504040204" pitchFamily="50" charset="-128"/>
                <a:ea typeface="Meiryo UI" panose="020B0604030504040204" pitchFamily="50" charset="-128"/>
              </a:rPr>
              <a:t>19.2</a:t>
            </a:r>
            <a:r>
              <a:rPr lang="ja-JP" altLang="en-US" sz="1200" dirty="0">
                <a:latin typeface="Meiryo UI" panose="020B0604030504040204" pitchFamily="50" charset="-128"/>
                <a:ea typeface="Meiryo UI" panose="020B0604030504040204" pitchFamily="50" charset="-128"/>
              </a:rPr>
              <a:t>％増加しています。</a:t>
            </a:r>
          </a:p>
        </p:txBody>
      </p:sp>
      <p:sp>
        <p:nvSpPr>
          <p:cNvPr id="7" name="テキスト ボックス 6">
            <a:extLst>
              <a:ext uri="{FF2B5EF4-FFF2-40B4-BE49-F238E27FC236}">
                <a16:creationId xmlns:a16="http://schemas.microsoft.com/office/drawing/2014/main" id="{25F30B7F-F4E2-D919-4E19-D9C7CD1AFFCF}"/>
              </a:ext>
            </a:extLst>
          </p:cNvPr>
          <p:cNvSpPr txBox="1"/>
          <p:nvPr/>
        </p:nvSpPr>
        <p:spPr>
          <a:xfrm>
            <a:off x="6174439" y="2413555"/>
            <a:ext cx="3543862" cy="230832"/>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出典元　</a:t>
            </a:r>
            <a:r>
              <a:rPr lang="en-US" altLang="ja-JP" sz="900" dirty="0">
                <a:latin typeface="Meiryo UI" panose="020B0604030504040204" pitchFamily="50" charset="-128"/>
                <a:ea typeface="Meiryo UI" panose="020B0604030504040204" pitchFamily="50" charset="-128"/>
              </a:rPr>
              <a:t>https://media.monex.co.jp/articles/-/24527</a:t>
            </a:r>
            <a:endParaRPr lang="ja-JP" altLang="en-US" sz="900" dirty="0">
              <a:latin typeface="Meiryo UI" panose="020B0604030504040204" pitchFamily="50" charset="-128"/>
              <a:ea typeface="Meiryo UI" panose="020B0604030504040204" pitchFamily="50" charset="-128"/>
            </a:endParaRPr>
          </a:p>
        </p:txBody>
      </p:sp>
      <p:graphicFrame>
        <p:nvGraphicFramePr>
          <p:cNvPr id="11" name="表 10">
            <a:extLst>
              <a:ext uri="{FF2B5EF4-FFF2-40B4-BE49-F238E27FC236}">
                <a16:creationId xmlns:a16="http://schemas.microsoft.com/office/drawing/2014/main" id="{A7F74E15-9DEA-1BB5-DFC8-5BEA0CE20296}"/>
              </a:ext>
            </a:extLst>
          </p:cNvPr>
          <p:cNvGraphicFramePr>
            <a:graphicFrameLocks noGrp="1"/>
          </p:cNvGraphicFramePr>
          <p:nvPr/>
        </p:nvGraphicFramePr>
        <p:xfrm>
          <a:off x="7038414" y="3269092"/>
          <a:ext cx="4996704" cy="1734782"/>
        </p:xfrm>
        <a:graphic>
          <a:graphicData uri="http://schemas.openxmlformats.org/drawingml/2006/table">
            <a:tbl>
              <a:tblPr/>
              <a:tblGrid>
                <a:gridCol w="1097056">
                  <a:extLst>
                    <a:ext uri="{9D8B030D-6E8A-4147-A177-3AD203B41FA5}">
                      <a16:colId xmlns:a16="http://schemas.microsoft.com/office/drawing/2014/main" val="848390335"/>
                    </a:ext>
                  </a:extLst>
                </a:gridCol>
                <a:gridCol w="3899648">
                  <a:extLst>
                    <a:ext uri="{9D8B030D-6E8A-4147-A177-3AD203B41FA5}">
                      <a16:colId xmlns:a16="http://schemas.microsoft.com/office/drawing/2014/main" val="3177122529"/>
                    </a:ext>
                  </a:extLst>
                </a:gridCol>
              </a:tblGrid>
              <a:tr h="160540">
                <a:tc>
                  <a:txBody>
                    <a:bodyPr/>
                    <a:lstStyle/>
                    <a:p>
                      <a:pPr algn="l" fontAlgn="t"/>
                      <a:r>
                        <a:rPr lang="ja-JP" altLang="en-US" sz="1200" b="0" i="0">
                          <a:effectLst/>
                          <a:latin typeface="Meiryo UI" panose="020B0604030504040204" pitchFamily="50" charset="-128"/>
                          <a:ea typeface="Meiryo UI" panose="020B0604030504040204" pitchFamily="50" charset="-128"/>
                        </a:rPr>
                        <a:t>商号</a:t>
                      </a:r>
                    </a:p>
                  </a:txBody>
                  <a:tcPr marL="64945" marR="64945" marT="32473" marB="32473">
                    <a:lnL>
                      <a:noFill/>
                    </a:lnL>
                    <a:lnR>
                      <a:noFill/>
                    </a:lnR>
                    <a:lnT>
                      <a:noFill/>
                    </a:lnT>
                    <a:lnB>
                      <a:noFill/>
                    </a:lnB>
                    <a:solidFill>
                      <a:srgbClr val="EEEEEE"/>
                    </a:solidFill>
                  </a:tcPr>
                </a:tc>
                <a:tc>
                  <a:txBody>
                    <a:bodyPr/>
                    <a:lstStyle/>
                    <a:p>
                      <a:pPr algn="l"/>
                      <a:r>
                        <a:rPr lang="ja-JP" altLang="en-US" sz="1200">
                          <a:effectLst/>
                          <a:latin typeface="Meiryo UI" panose="020B0604030504040204" pitchFamily="50" charset="-128"/>
                          <a:ea typeface="Meiryo UI" panose="020B0604030504040204" pitchFamily="50" charset="-128"/>
                        </a:rPr>
                        <a:t>マネックス証券株式会社（</a:t>
                      </a:r>
                      <a:r>
                        <a:rPr lang="en-US" altLang="ja-JP" sz="1200">
                          <a:effectLst/>
                          <a:latin typeface="Meiryo UI" panose="020B0604030504040204" pitchFamily="50" charset="-128"/>
                          <a:ea typeface="Meiryo UI" panose="020B0604030504040204" pitchFamily="50" charset="-128"/>
                        </a:rPr>
                        <a:t>Monex, Inc.</a:t>
                      </a:r>
                      <a:r>
                        <a:rPr lang="ja-JP" altLang="en-US" sz="1200">
                          <a:effectLst/>
                          <a:latin typeface="Meiryo UI" panose="020B0604030504040204" pitchFamily="50" charset="-128"/>
                          <a:ea typeface="Meiryo UI" panose="020B0604030504040204" pitchFamily="50" charset="-128"/>
                        </a:rPr>
                        <a:t>）</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3004069754"/>
                  </a:ext>
                </a:extLst>
              </a:tr>
              <a:tr h="160540">
                <a:tc>
                  <a:txBody>
                    <a:bodyPr/>
                    <a:lstStyle/>
                    <a:p>
                      <a:pPr algn="l" fontAlgn="t"/>
                      <a:r>
                        <a:rPr lang="ja-JP" altLang="en-US" sz="1200" b="0" i="0">
                          <a:effectLst/>
                          <a:latin typeface="Meiryo UI" panose="020B0604030504040204" pitchFamily="50" charset="-128"/>
                          <a:ea typeface="Meiryo UI" panose="020B0604030504040204" pitchFamily="50" charset="-128"/>
                        </a:rPr>
                        <a:t>登録番号</a:t>
                      </a:r>
                    </a:p>
                  </a:txBody>
                  <a:tcPr marL="64945" marR="64945" marT="32473" marB="32473">
                    <a:lnL>
                      <a:noFill/>
                    </a:lnL>
                    <a:lnR>
                      <a:noFill/>
                    </a:lnR>
                    <a:lnT>
                      <a:noFill/>
                    </a:lnT>
                    <a:lnB>
                      <a:noFill/>
                    </a:lnB>
                    <a:solidFill>
                      <a:srgbClr val="EEEEEE"/>
                    </a:solidFill>
                  </a:tcPr>
                </a:tc>
                <a:tc>
                  <a:txBody>
                    <a:bodyPr/>
                    <a:lstStyle/>
                    <a:p>
                      <a:pPr algn="l"/>
                      <a:r>
                        <a:rPr lang="zh-TW" altLang="en-US" sz="1200">
                          <a:effectLst/>
                          <a:latin typeface="Meiryo UI" panose="020B0604030504040204" pitchFamily="50" charset="-128"/>
                          <a:ea typeface="Meiryo UI" panose="020B0604030504040204" pitchFamily="50" charset="-128"/>
                        </a:rPr>
                        <a:t>金融商品取引業者 関東財務局長（金商）第</a:t>
                      </a:r>
                      <a:r>
                        <a:rPr lang="en-US" altLang="zh-TW" sz="1200">
                          <a:effectLst/>
                          <a:latin typeface="Meiryo UI" panose="020B0604030504040204" pitchFamily="50" charset="-128"/>
                          <a:ea typeface="Meiryo UI" panose="020B0604030504040204" pitchFamily="50" charset="-128"/>
                        </a:rPr>
                        <a:t>165</a:t>
                      </a:r>
                      <a:r>
                        <a:rPr lang="zh-TW" altLang="en-US" sz="1200">
                          <a:effectLst/>
                          <a:latin typeface="Meiryo UI" panose="020B0604030504040204" pitchFamily="50" charset="-128"/>
                          <a:ea typeface="Meiryo UI" panose="020B0604030504040204" pitchFamily="50" charset="-128"/>
                        </a:rPr>
                        <a:t>号</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4184295409"/>
                  </a:ext>
                </a:extLst>
              </a:tr>
              <a:tr h="102571">
                <a:tc>
                  <a:txBody>
                    <a:bodyPr/>
                    <a:lstStyle/>
                    <a:p>
                      <a:pPr algn="l" fontAlgn="t"/>
                      <a:r>
                        <a:rPr lang="ja-JP" altLang="en-US" sz="1200" b="0" i="0">
                          <a:effectLst/>
                          <a:latin typeface="Meiryo UI" panose="020B0604030504040204" pitchFamily="50" charset="-128"/>
                          <a:ea typeface="Meiryo UI" panose="020B0604030504040204" pitchFamily="50" charset="-128"/>
                        </a:rPr>
                        <a:t>代表者</a:t>
                      </a:r>
                    </a:p>
                  </a:txBody>
                  <a:tcPr marL="64945" marR="64945" marT="32473" marB="32473">
                    <a:lnL>
                      <a:noFill/>
                    </a:lnL>
                    <a:lnR>
                      <a:noFill/>
                    </a:lnR>
                    <a:lnT>
                      <a:noFill/>
                    </a:lnT>
                    <a:lnB>
                      <a:noFill/>
                    </a:lnB>
                    <a:solidFill>
                      <a:srgbClr val="EEEEEE"/>
                    </a:solidFill>
                  </a:tcPr>
                </a:tc>
                <a:tc>
                  <a:txBody>
                    <a:bodyPr/>
                    <a:lstStyle/>
                    <a:p>
                      <a:pPr algn="l"/>
                      <a:r>
                        <a:rPr lang="zh-TW" altLang="en-US" sz="1200">
                          <a:effectLst/>
                          <a:latin typeface="Meiryo UI" panose="020B0604030504040204" pitchFamily="50" charset="-128"/>
                          <a:ea typeface="Meiryo UI" panose="020B0604030504040204" pitchFamily="50" charset="-128"/>
                        </a:rPr>
                        <a:t>田原 務 、 相川 浩</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1273383216"/>
                  </a:ext>
                </a:extLst>
              </a:tr>
              <a:tr h="123493">
                <a:tc>
                  <a:txBody>
                    <a:bodyPr/>
                    <a:lstStyle/>
                    <a:p>
                      <a:pPr algn="l" fontAlgn="t"/>
                      <a:r>
                        <a:rPr lang="ja-JP" altLang="en-US" sz="1200" b="0" i="0">
                          <a:effectLst/>
                          <a:latin typeface="Meiryo UI" panose="020B0604030504040204" pitchFamily="50" charset="-128"/>
                          <a:ea typeface="Meiryo UI" panose="020B0604030504040204" pitchFamily="50" charset="-128"/>
                        </a:rPr>
                        <a:t>本店所在地</a:t>
                      </a:r>
                    </a:p>
                  </a:txBody>
                  <a:tcPr marL="64945" marR="64945" marT="32473" marB="32473">
                    <a:lnL>
                      <a:noFill/>
                    </a:lnL>
                    <a:lnR>
                      <a:noFill/>
                    </a:lnR>
                    <a:lnT>
                      <a:noFill/>
                    </a:lnT>
                    <a:lnB>
                      <a:noFill/>
                    </a:lnB>
                    <a:solidFill>
                      <a:srgbClr val="EEEEEE"/>
                    </a:solidFill>
                  </a:tcPr>
                </a:tc>
                <a:tc>
                  <a:txBody>
                    <a:bodyPr/>
                    <a:lstStyle/>
                    <a:p>
                      <a:pPr algn="l"/>
                      <a:r>
                        <a:rPr lang="zh-CN" altLang="en-US" sz="1200">
                          <a:effectLst/>
                          <a:latin typeface="Meiryo UI" panose="020B0604030504040204" pitchFamily="50" charset="-128"/>
                          <a:ea typeface="Meiryo UI" panose="020B0604030504040204" pitchFamily="50" charset="-128"/>
                        </a:rPr>
                        <a:t>〒</a:t>
                      </a:r>
                      <a:r>
                        <a:rPr lang="en-US" altLang="zh-CN" sz="1200">
                          <a:effectLst/>
                          <a:latin typeface="Meiryo UI" panose="020B0604030504040204" pitchFamily="50" charset="-128"/>
                          <a:ea typeface="Meiryo UI" panose="020B0604030504040204" pitchFamily="50" charset="-128"/>
                        </a:rPr>
                        <a:t>107-6025 </a:t>
                      </a:r>
                      <a:r>
                        <a:rPr lang="zh-CN" altLang="en-US" sz="1200">
                          <a:effectLst/>
                          <a:latin typeface="Meiryo UI" panose="020B0604030504040204" pitchFamily="50" charset="-128"/>
                          <a:ea typeface="Meiryo UI" panose="020B0604030504040204" pitchFamily="50" charset="-128"/>
                        </a:rPr>
                        <a:t>東京都港区赤坂</a:t>
                      </a:r>
                      <a:r>
                        <a:rPr lang="en-US" altLang="zh-CN" sz="1200">
                          <a:effectLst/>
                          <a:latin typeface="Meiryo UI" panose="020B0604030504040204" pitchFamily="50" charset="-128"/>
                          <a:ea typeface="Meiryo UI" panose="020B0604030504040204" pitchFamily="50" charset="-128"/>
                        </a:rPr>
                        <a:t>1</a:t>
                      </a:r>
                      <a:r>
                        <a:rPr lang="zh-CN" altLang="en-US" sz="1200">
                          <a:effectLst/>
                          <a:latin typeface="Meiryo UI" panose="020B0604030504040204" pitchFamily="50" charset="-128"/>
                          <a:ea typeface="Meiryo UI" panose="020B0604030504040204" pitchFamily="50" charset="-128"/>
                        </a:rPr>
                        <a:t>丁目</a:t>
                      </a:r>
                      <a:r>
                        <a:rPr lang="en-US" altLang="zh-CN" sz="1200">
                          <a:effectLst/>
                          <a:latin typeface="Meiryo UI" panose="020B0604030504040204" pitchFamily="50" charset="-128"/>
                          <a:ea typeface="Meiryo UI" panose="020B0604030504040204" pitchFamily="50" charset="-128"/>
                        </a:rPr>
                        <a:t>12</a:t>
                      </a:r>
                      <a:r>
                        <a:rPr lang="zh-CN" altLang="en-US" sz="1200">
                          <a:effectLst/>
                          <a:latin typeface="Meiryo UI" panose="020B0604030504040204" pitchFamily="50" charset="-128"/>
                          <a:ea typeface="Meiryo UI" panose="020B0604030504040204" pitchFamily="50" charset="-128"/>
                        </a:rPr>
                        <a:t>番</a:t>
                      </a:r>
                      <a:r>
                        <a:rPr lang="en-US" altLang="zh-CN" sz="1200">
                          <a:effectLst/>
                          <a:latin typeface="Meiryo UI" panose="020B0604030504040204" pitchFamily="50" charset="-128"/>
                          <a:ea typeface="Meiryo UI" panose="020B0604030504040204" pitchFamily="50" charset="-128"/>
                        </a:rPr>
                        <a:t>32</a:t>
                      </a:r>
                      <a:r>
                        <a:rPr lang="zh-CN" altLang="en-US" sz="1200">
                          <a:effectLst/>
                          <a:latin typeface="Meiryo UI" panose="020B0604030504040204" pitchFamily="50" charset="-128"/>
                          <a:ea typeface="Meiryo UI" panose="020B0604030504040204" pitchFamily="50" charset="-128"/>
                        </a:rPr>
                        <a:t>号</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3516383012"/>
                  </a:ext>
                </a:extLst>
              </a:tr>
              <a:tr h="102571">
                <a:tc>
                  <a:txBody>
                    <a:bodyPr/>
                    <a:lstStyle/>
                    <a:p>
                      <a:pPr algn="l" fontAlgn="t"/>
                      <a:r>
                        <a:rPr lang="ja-JP" altLang="en-US" sz="1200" b="0" i="0">
                          <a:effectLst/>
                          <a:latin typeface="Meiryo UI" panose="020B0604030504040204" pitchFamily="50" charset="-128"/>
                          <a:ea typeface="Meiryo UI" panose="020B0604030504040204" pitchFamily="50" charset="-128"/>
                        </a:rPr>
                        <a:t>設立</a:t>
                      </a:r>
                    </a:p>
                  </a:txBody>
                  <a:tcPr marL="64945" marR="64945" marT="32473" marB="32473">
                    <a:lnL>
                      <a:noFill/>
                    </a:lnL>
                    <a:lnR>
                      <a:noFill/>
                    </a:lnR>
                    <a:lnT>
                      <a:noFill/>
                    </a:lnT>
                    <a:lnB>
                      <a:noFill/>
                    </a:lnB>
                    <a:solidFill>
                      <a:srgbClr val="EEEEEE"/>
                    </a:solidFill>
                  </a:tcPr>
                </a:tc>
                <a:tc>
                  <a:txBody>
                    <a:bodyPr/>
                    <a:lstStyle/>
                    <a:p>
                      <a:pPr algn="l"/>
                      <a:r>
                        <a:rPr lang="en-US" altLang="ja-JP" sz="1200">
                          <a:effectLst/>
                          <a:latin typeface="Meiryo UI" panose="020B0604030504040204" pitchFamily="50" charset="-128"/>
                          <a:ea typeface="Meiryo UI" panose="020B0604030504040204" pitchFamily="50" charset="-128"/>
                        </a:rPr>
                        <a:t>1999</a:t>
                      </a:r>
                      <a:r>
                        <a:rPr lang="ja-JP" altLang="en-US" sz="1200">
                          <a:effectLst/>
                          <a:latin typeface="Meiryo UI" panose="020B0604030504040204" pitchFamily="50" charset="-128"/>
                          <a:ea typeface="Meiryo UI" panose="020B0604030504040204" pitchFamily="50" charset="-128"/>
                        </a:rPr>
                        <a:t>年</a:t>
                      </a:r>
                      <a:r>
                        <a:rPr lang="en-US" altLang="ja-JP" sz="1200">
                          <a:effectLst/>
                          <a:latin typeface="Meiryo UI" panose="020B0604030504040204" pitchFamily="50" charset="-128"/>
                          <a:ea typeface="Meiryo UI" panose="020B0604030504040204" pitchFamily="50" charset="-128"/>
                        </a:rPr>
                        <a:t>5</a:t>
                      </a:r>
                      <a:r>
                        <a:rPr lang="ja-JP" altLang="en-US" sz="1200">
                          <a:effectLst/>
                          <a:latin typeface="Meiryo UI" panose="020B0604030504040204" pitchFamily="50" charset="-128"/>
                          <a:ea typeface="Meiryo UI" panose="020B0604030504040204" pitchFamily="50" charset="-128"/>
                        </a:rPr>
                        <a:t>月</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4256302304"/>
                  </a:ext>
                </a:extLst>
              </a:tr>
              <a:tr h="102571">
                <a:tc>
                  <a:txBody>
                    <a:bodyPr/>
                    <a:lstStyle/>
                    <a:p>
                      <a:pPr algn="l" fontAlgn="t"/>
                      <a:r>
                        <a:rPr lang="ja-JP" altLang="en-US" sz="1200" b="0" i="0">
                          <a:effectLst/>
                          <a:latin typeface="Meiryo UI" panose="020B0604030504040204" pitchFamily="50" charset="-128"/>
                          <a:ea typeface="Meiryo UI" panose="020B0604030504040204" pitchFamily="50" charset="-128"/>
                        </a:rPr>
                        <a:t>資本金</a:t>
                      </a:r>
                    </a:p>
                  </a:txBody>
                  <a:tcPr marL="64945" marR="64945" marT="32473" marB="32473">
                    <a:lnL>
                      <a:noFill/>
                    </a:lnL>
                    <a:lnR>
                      <a:noFill/>
                    </a:lnR>
                    <a:lnT>
                      <a:noFill/>
                    </a:lnT>
                    <a:lnB>
                      <a:noFill/>
                    </a:lnB>
                    <a:solidFill>
                      <a:srgbClr val="EEEEEE"/>
                    </a:solidFill>
                  </a:tcPr>
                </a:tc>
                <a:tc>
                  <a:txBody>
                    <a:bodyPr/>
                    <a:lstStyle/>
                    <a:p>
                      <a:pPr algn="l"/>
                      <a:r>
                        <a:rPr lang="en-US" altLang="ja-JP" sz="1200">
                          <a:effectLst/>
                          <a:latin typeface="Meiryo UI" panose="020B0604030504040204" pitchFamily="50" charset="-128"/>
                          <a:ea typeface="Meiryo UI" panose="020B0604030504040204" pitchFamily="50" charset="-128"/>
                        </a:rPr>
                        <a:t>13,195,101,821</a:t>
                      </a:r>
                      <a:r>
                        <a:rPr lang="ja-JP" altLang="en-US" sz="1200">
                          <a:effectLst/>
                          <a:latin typeface="Meiryo UI" panose="020B0604030504040204" pitchFamily="50" charset="-128"/>
                          <a:ea typeface="Meiryo UI" panose="020B0604030504040204" pitchFamily="50" charset="-128"/>
                        </a:rPr>
                        <a:t>円</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4126510176"/>
                  </a:ext>
                </a:extLst>
              </a:tr>
              <a:tr h="160540">
                <a:tc>
                  <a:txBody>
                    <a:bodyPr/>
                    <a:lstStyle/>
                    <a:p>
                      <a:pPr algn="l" fontAlgn="t"/>
                      <a:r>
                        <a:rPr lang="ja-JP" altLang="en-US" sz="1200" b="0" i="0">
                          <a:effectLst/>
                          <a:latin typeface="Meiryo UI" panose="020B0604030504040204" pitchFamily="50" charset="-128"/>
                          <a:ea typeface="Meiryo UI" panose="020B0604030504040204" pitchFamily="50" charset="-128"/>
                        </a:rPr>
                        <a:t>株主</a:t>
                      </a:r>
                    </a:p>
                  </a:txBody>
                  <a:tcPr marL="64945" marR="64945" marT="32473" marB="32473">
                    <a:lnL>
                      <a:noFill/>
                    </a:lnL>
                    <a:lnR>
                      <a:noFill/>
                    </a:lnR>
                    <a:lnT>
                      <a:noFill/>
                    </a:lnT>
                    <a:lnB>
                      <a:noFill/>
                    </a:lnB>
                    <a:solidFill>
                      <a:srgbClr val="EEEEEE"/>
                    </a:solidFill>
                  </a:tcPr>
                </a:tc>
                <a:tc>
                  <a:txBody>
                    <a:bodyPr/>
                    <a:lstStyle/>
                    <a:p>
                      <a:pPr algn="l"/>
                      <a:r>
                        <a:rPr lang="ja-JP" altLang="en-US" sz="1200" dirty="0">
                          <a:effectLst/>
                          <a:latin typeface="Meiryo UI" panose="020B0604030504040204" pitchFamily="50" charset="-128"/>
                          <a:ea typeface="Meiryo UI" panose="020B0604030504040204" pitchFamily="50" charset="-128"/>
                        </a:rPr>
                        <a:t>ドコモマネックスホールディングス株式会社</a:t>
                      </a:r>
                    </a:p>
                  </a:txBody>
                  <a:tcPr marL="64945" marR="64945" marT="32473" marB="32473" anchor="ctr">
                    <a:lnL>
                      <a:noFill/>
                    </a:lnL>
                    <a:lnR>
                      <a:noFill/>
                    </a:lnR>
                    <a:lnT>
                      <a:noFill/>
                    </a:lnT>
                    <a:lnB>
                      <a:noFill/>
                    </a:lnB>
                    <a:solidFill>
                      <a:srgbClr val="FFFFFF"/>
                    </a:solidFill>
                  </a:tcPr>
                </a:tc>
                <a:extLst>
                  <a:ext uri="{0D108BD9-81ED-4DB2-BD59-A6C34878D82A}">
                    <a16:rowId xmlns:a16="http://schemas.microsoft.com/office/drawing/2014/main" val="2843133602"/>
                  </a:ext>
                </a:extLst>
              </a:tr>
            </a:tbl>
          </a:graphicData>
        </a:graphic>
      </p:graphicFrame>
      <p:sp>
        <p:nvSpPr>
          <p:cNvPr id="13" name="テキスト ボックス 12">
            <a:extLst>
              <a:ext uri="{FF2B5EF4-FFF2-40B4-BE49-F238E27FC236}">
                <a16:creationId xmlns:a16="http://schemas.microsoft.com/office/drawing/2014/main" id="{30E31882-65A4-737F-5C95-5672B57C5397}"/>
              </a:ext>
            </a:extLst>
          </p:cNvPr>
          <p:cNvSpPr txBox="1"/>
          <p:nvPr/>
        </p:nvSpPr>
        <p:spPr>
          <a:xfrm>
            <a:off x="331693" y="2152525"/>
            <a:ext cx="11185711" cy="307777"/>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米国株動向</a:t>
            </a:r>
            <a:r>
              <a:rPr lang="en-US" altLang="ja-JP" sz="1400" dirty="0">
                <a:latin typeface="Meiryo UI" panose="020B0604030504040204" pitchFamily="50" charset="-128"/>
                <a:ea typeface="Meiryo UI" panose="020B0604030504040204" pitchFamily="50" charset="-128"/>
              </a:rPr>
              <a:t>】2035</a:t>
            </a:r>
            <a:r>
              <a:rPr lang="ja-JP" altLang="en-US" sz="1400" dirty="0">
                <a:latin typeface="Meiryo UI" panose="020B0604030504040204" pitchFamily="50" charset="-128"/>
                <a:ea typeface="Meiryo UI" panose="020B0604030504040204" pitchFamily="50" charset="-128"/>
              </a:rPr>
              <a:t>年には初の</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兆ドル企業に？！マイクロソフト［</a:t>
            </a:r>
            <a:r>
              <a:rPr lang="en-US" altLang="ja-JP" sz="1400" dirty="0">
                <a:latin typeface="Meiryo UI" panose="020B0604030504040204" pitchFamily="50" charset="-128"/>
                <a:ea typeface="Meiryo UI" panose="020B0604030504040204" pitchFamily="50" charset="-128"/>
              </a:rPr>
              <a:t>MSFT</a:t>
            </a:r>
            <a:r>
              <a:rPr lang="ja-JP" altLang="en-US" sz="1400" dirty="0">
                <a:latin typeface="Meiryo UI" panose="020B0604030504040204" pitchFamily="50" charset="-128"/>
                <a:ea typeface="Meiryo UI" panose="020B0604030504040204" pitchFamily="50" charset="-128"/>
              </a:rPr>
              <a:t>］，モトリーフール米国株情報，</a:t>
            </a:r>
            <a:r>
              <a:rPr lang="en-US" altLang="ja-JP" sz="1400" dirty="0">
                <a:latin typeface="Meiryo UI" panose="020B0604030504040204" pitchFamily="50" charset="-128"/>
                <a:ea typeface="Meiryo UI" panose="020B0604030504040204" pitchFamily="50" charset="-128"/>
              </a:rPr>
              <a:t>2024/05/28</a:t>
            </a:r>
            <a:endParaRPr lang="ja-JP" altLang="en-US" sz="14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26252491-66FD-1AC9-53C1-B19BAF892F95}"/>
              </a:ext>
            </a:extLst>
          </p:cNvPr>
          <p:cNvSpPr txBox="1"/>
          <p:nvPr/>
        </p:nvSpPr>
        <p:spPr>
          <a:xfrm>
            <a:off x="248771" y="2610171"/>
            <a:ext cx="259528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（抜粋）</a:t>
            </a:r>
          </a:p>
        </p:txBody>
      </p:sp>
      <p:sp>
        <p:nvSpPr>
          <p:cNvPr id="15" name="テキスト ボックス 14">
            <a:extLst>
              <a:ext uri="{FF2B5EF4-FFF2-40B4-BE49-F238E27FC236}">
                <a16:creationId xmlns:a16="http://schemas.microsoft.com/office/drawing/2014/main" id="{AF70E7F0-B579-53C7-D84A-A87A6918EF7B}"/>
              </a:ext>
            </a:extLst>
          </p:cNvPr>
          <p:cNvSpPr txBox="1"/>
          <p:nvPr/>
        </p:nvSpPr>
        <p:spPr>
          <a:xfrm>
            <a:off x="331693" y="1127710"/>
            <a:ext cx="10849536" cy="830997"/>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老後の資産を作るために、テクノロジー株を調べていたら、マネクリというサイトで下記の記事を見つけました。</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調べると、</a:t>
            </a:r>
            <a:r>
              <a:rPr kumimoji="1" lang="ja-JP" altLang="en-US" sz="1600" dirty="0">
                <a:latin typeface="Meiryo UI" panose="020B0604030504040204" pitchFamily="50" charset="-128"/>
                <a:ea typeface="Meiryo UI" panose="020B0604030504040204" pitchFamily="50" charset="-128"/>
              </a:rPr>
              <a:t>マネックス証券株式会社が運営しており、米国株情報は米国の</a:t>
            </a:r>
            <a:r>
              <a:rPr kumimoji="1" lang="en-US" altLang="ja-JP" sz="1600" dirty="0">
                <a:latin typeface="Meiryo UI" panose="020B0604030504040204" pitchFamily="50" charset="-128"/>
                <a:ea typeface="Meiryo UI" panose="020B0604030504040204" pitchFamily="50" charset="-128"/>
              </a:rPr>
              <a:t>The Motley Fool</a:t>
            </a:r>
            <a:r>
              <a:rPr kumimoji="1" lang="ja-JP" altLang="en-US" sz="1600" dirty="0">
                <a:latin typeface="Meiryo UI" panose="020B0604030504040204" pitchFamily="50" charset="-128"/>
                <a:ea typeface="Meiryo UI" panose="020B0604030504040204" pitchFamily="50" charset="-128"/>
              </a:rPr>
              <a:t>の情報を引用しているようです。</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また、マネックス証券はドコモ傘下の会社であるため、その社会的信用性は高いと判断しました。</a:t>
            </a:r>
            <a:endParaRPr kumimoji="1" lang="ja-JP" altLang="en-US" sz="16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895AEBE3-E39B-5372-74F8-D7C24E495394}"/>
              </a:ext>
            </a:extLst>
          </p:cNvPr>
          <p:cNvSpPr>
            <a:spLocks noGrp="1"/>
          </p:cNvSpPr>
          <p:nvPr>
            <p:ph type="sldNum" sz="quarter" idx="12"/>
          </p:nvPr>
        </p:nvSpPr>
        <p:spPr/>
        <p:txBody>
          <a:bodyPr/>
          <a:lstStyle/>
          <a:p>
            <a:fld id="{2977F5E9-0479-47A0-9E51-109E0858BCF2}" type="slidenum">
              <a:rPr kumimoji="1" lang="ja-JP" altLang="en-US" smtClean="0"/>
              <a:t>18</a:t>
            </a:fld>
            <a:endParaRPr kumimoji="1" lang="ja-JP" altLang="en-US"/>
          </a:p>
        </p:txBody>
      </p:sp>
      <p:sp>
        <p:nvSpPr>
          <p:cNvPr id="6" name="テキスト ボックス 5">
            <a:extLst>
              <a:ext uri="{FF2B5EF4-FFF2-40B4-BE49-F238E27FC236}">
                <a16:creationId xmlns:a16="http://schemas.microsoft.com/office/drawing/2014/main" id="{AC4160F6-9F15-A016-500C-F7868BAE02C4}"/>
              </a:ext>
            </a:extLst>
          </p:cNvPr>
          <p:cNvSpPr txBox="1"/>
          <p:nvPr/>
        </p:nvSpPr>
        <p:spPr>
          <a:xfrm>
            <a:off x="382120" y="6169580"/>
            <a:ext cx="7430621" cy="400110"/>
          </a:xfrm>
          <a:prstGeom prst="rect">
            <a:avLst/>
          </a:prstGeom>
          <a:noFill/>
        </p:spPr>
        <p:txBody>
          <a:bodyPr wrap="square" rtlCol="0">
            <a:spAutoFit/>
          </a:bodyPr>
          <a:lstStyle/>
          <a:p>
            <a:r>
              <a:rPr kumimoji="1" lang="en-US" altLang="ja-JP" sz="1000" dirty="0">
                <a:latin typeface="Meiryo UI" panose="020B0604030504040204" pitchFamily="50" charset="-128"/>
                <a:ea typeface="Meiryo UI" panose="020B0604030504040204" pitchFamily="50" charset="-128"/>
              </a:rPr>
              <a:t>※EPS(</a:t>
            </a:r>
            <a:r>
              <a:rPr lang="en-US" altLang="ja-JP" sz="1000" dirty="0">
                <a:latin typeface="Meiryo UI" panose="020B0604030504040204" pitchFamily="50" charset="-128"/>
                <a:ea typeface="Meiryo UI" panose="020B0604030504040204" pitchFamily="50" charset="-128"/>
              </a:rPr>
              <a:t>Earnings Per Share)</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株当たり純利益（当期純利益</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発行済株式数）</a:t>
            </a:r>
            <a:endParaRPr lang="en-US" altLang="ja-JP" sz="1000" dirty="0">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※PER(Price Earnings Ratio)</a:t>
            </a:r>
            <a:r>
              <a:rPr lang="ja-JP" altLang="en-US" sz="1000" dirty="0">
                <a:latin typeface="Meiryo UI" panose="020B0604030504040204" pitchFamily="50" charset="-128"/>
                <a:ea typeface="Meiryo UI" panose="020B0604030504040204" pitchFamily="50" charset="-128"/>
              </a:rPr>
              <a:t>：株が</a:t>
            </a:r>
            <a:r>
              <a:rPr lang="en-US" altLang="ja-JP" sz="1000" dirty="0">
                <a:latin typeface="Meiryo UI" panose="020B0604030504040204" pitchFamily="50" charset="-128"/>
                <a:ea typeface="Meiryo UI" panose="020B0604030504040204" pitchFamily="50" charset="-128"/>
              </a:rPr>
              <a:t>EPS</a:t>
            </a:r>
            <a:r>
              <a:rPr lang="ja-JP" altLang="en-US" sz="1000" dirty="0">
                <a:latin typeface="Meiryo UI" panose="020B0604030504040204" pitchFamily="50" charset="-128"/>
                <a:ea typeface="Meiryo UI" panose="020B0604030504040204" pitchFamily="50" charset="-128"/>
              </a:rPr>
              <a:t>の何倍まで買われているかを見る投資尺度（ 企業の利益水準に対して割高か割安か）</a:t>
            </a:r>
            <a:endParaRPr kumimoji="1" lang="ja-JP" altLang="en-US" sz="1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7542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3C0045-50D4-F680-B7C4-2A785BCE1859}"/>
              </a:ext>
            </a:extLst>
          </p:cNvPr>
          <p:cNvSpPr>
            <a:spLocks noGrp="1"/>
          </p:cNvSpPr>
          <p:nvPr>
            <p:ph type="title"/>
          </p:nvPr>
        </p:nvSpPr>
        <p:spPr/>
        <p:txBody>
          <a:bodyPr/>
          <a:lstStyle/>
          <a:p>
            <a:r>
              <a:rPr kumimoji="1" lang="ja-JP" altLang="en-US" b="1" dirty="0"/>
              <a:t>マイクロソフト株の分析（製品発表と株価）</a:t>
            </a:r>
          </a:p>
        </p:txBody>
      </p:sp>
      <p:sp>
        <p:nvSpPr>
          <p:cNvPr id="3" name="テキスト プレースホルダー 2">
            <a:extLst>
              <a:ext uri="{FF2B5EF4-FFF2-40B4-BE49-F238E27FC236}">
                <a16:creationId xmlns:a16="http://schemas.microsoft.com/office/drawing/2014/main" id="{BA930C8B-4777-CF86-B10B-F5CD6602BA21}"/>
              </a:ext>
            </a:extLst>
          </p:cNvPr>
          <p:cNvSpPr>
            <a:spLocks noGrp="1"/>
          </p:cNvSpPr>
          <p:nvPr>
            <p:ph type="body" sz="quarter" idx="13"/>
          </p:nvPr>
        </p:nvSpPr>
        <p:spPr/>
        <p:txBody>
          <a:bodyPr/>
          <a:lstStyle/>
          <a:p>
            <a:r>
              <a:rPr kumimoji="1" lang="ja-JP" altLang="en-US" dirty="0"/>
              <a:t>２ｰ３．重回帰分析事例</a:t>
            </a:r>
          </a:p>
        </p:txBody>
      </p:sp>
      <p:graphicFrame>
        <p:nvGraphicFramePr>
          <p:cNvPr id="30" name="表 29">
            <a:extLst>
              <a:ext uri="{FF2B5EF4-FFF2-40B4-BE49-F238E27FC236}">
                <a16:creationId xmlns:a16="http://schemas.microsoft.com/office/drawing/2014/main" id="{2CD4FC6B-DA5C-58F1-4F58-8B07C6D278E3}"/>
              </a:ext>
            </a:extLst>
          </p:cNvPr>
          <p:cNvGraphicFramePr>
            <a:graphicFrameLocks noGrp="1"/>
          </p:cNvGraphicFramePr>
          <p:nvPr/>
        </p:nvGraphicFramePr>
        <p:xfrm>
          <a:off x="7174006" y="2214564"/>
          <a:ext cx="3086100" cy="4089083"/>
        </p:xfrm>
        <a:graphic>
          <a:graphicData uri="http://schemas.openxmlformats.org/drawingml/2006/table">
            <a:tbl>
              <a:tblPr>
                <a:tableStyleId>{5940675A-B579-460E-94D1-54222C63F5DA}</a:tableStyleId>
              </a:tblPr>
              <a:tblGrid>
                <a:gridCol w="482040">
                  <a:extLst>
                    <a:ext uri="{9D8B030D-6E8A-4147-A177-3AD203B41FA5}">
                      <a16:colId xmlns:a16="http://schemas.microsoft.com/office/drawing/2014/main" val="92648430"/>
                    </a:ext>
                  </a:extLst>
                </a:gridCol>
                <a:gridCol w="1232460">
                  <a:extLst>
                    <a:ext uri="{9D8B030D-6E8A-4147-A177-3AD203B41FA5}">
                      <a16:colId xmlns:a16="http://schemas.microsoft.com/office/drawing/2014/main" val="1674128401"/>
                    </a:ext>
                  </a:extLst>
                </a:gridCol>
                <a:gridCol w="1371600">
                  <a:extLst>
                    <a:ext uri="{9D8B030D-6E8A-4147-A177-3AD203B41FA5}">
                      <a16:colId xmlns:a16="http://schemas.microsoft.com/office/drawing/2014/main" val="1899606378"/>
                    </a:ext>
                  </a:extLst>
                </a:gridCol>
              </a:tblGrid>
              <a:tr h="190500">
                <a:tc>
                  <a:txBody>
                    <a:bodyPr/>
                    <a:lstStyle/>
                    <a:p>
                      <a:pPr algn="ctr" fontAlgn="ctr"/>
                      <a:r>
                        <a:rPr lang="ja-JP" altLang="en-US" sz="1100" u="none" strike="noStrike" dirty="0">
                          <a:effectLst/>
                          <a:latin typeface="Meiryo UI" panose="020B0604030504040204" pitchFamily="50" charset="-128"/>
                          <a:ea typeface="Meiryo UI" panose="020B0604030504040204" pitchFamily="50" charset="-128"/>
                        </a:rPr>
                        <a:t>年</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ja-JP" altLang="en-US" sz="1100" u="none" strike="noStrike" dirty="0">
                          <a:effectLst/>
                          <a:latin typeface="Meiryo UI" panose="020B0604030504040204" pitchFamily="50" charset="-128"/>
                          <a:ea typeface="Meiryo UI" panose="020B0604030504040204" pitchFamily="50" charset="-128"/>
                        </a:rPr>
                        <a:t>平均株価</a:t>
                      </a:r>
                      <a:r>
                        <a:rPr lang="en-US" altLang="ja-JP" sz="1100" u="none" strike="noStrike" dirty="0">
                          <a:effectLst/>
                          <a:latin typeface="Meiryo UI" panose="020B0604030504040204" pitchFamily="50" charset="-128"/>
                          <a:ea typeface="Meiryo UI" panose="020B0604030504040204" pitchFamily="50" charset="-128"/>
                        </a:rPr>
                        <a:t>(</a:t>
                      </a:r>
                      <a:r>
                        <a:rPr lang="en-US" sz="1100" u="none" strike="noStrike" dirty="0">
                          <a:effectLst/>
                          <a:latin typeface="Meiryo UI" panose="020B0604030504040204" pitchFamily="50" charset="-128"/>
                          <a:ea typeface="Meiryo UI" panose="020B0604030504040204" pitchFamily="50" charset="-128"/>
                        </a:rPr>
                        <a:t>USD）</a:t>
                      </a:r>
                      <a:endParaRPr 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ja-JP" altLang="en-US" sz="1100" u="none" strike="noStrike" dirty="0">
                          <a:effectLst/>
                          <a:latin typeface="Meiryo UI" panose="020B0604030504040204" pitchFamily="50" charset="-128"/>
                          <a:ea typeface="Meiryo UI" panose="020B0604030504040204" pitchFamily="50" charset="-128"/>
                        </a:rPr>
                        <a:t>主要な製品発表</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327235058"/>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1987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0.4</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2.0</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016798362"/>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1990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3.0</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71277288"/>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1995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95</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512329378"/>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1998</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34.7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98</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969862519"/>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21.7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2000</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79646978"/>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2001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33.1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XP</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478161588"/>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2006</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29.9</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Vista</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425484805"/>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2009</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30.5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7</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048401077"/>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2010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27.9</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dirty="0">
                          <a:effectLst/>
                          <a:latin typeface="Meiryo UI" panose="020B0604030504040204" pitchFamily="50" charset="-128"/>
                          <a:ea typeface="Meiryo UI" panose="020B0604030504040204" pitchFamily="50" charset="-128"/>
                        </a:rPr>
                        <a:t>Windows Phone</a:t>
                      </a:r>
                    </a:p>
                    <a:p>
                      <a:pPr algn="l" fontAlgn="ctr"/>
                      <a:r>
                        <a:rPr lang="en-US" altLang="ja-JP" sz="900" b="0" u="none" strike="noStrike" dirty="0">
                          <a:solidFill>
                            <a:srgbClr val="000000"/>
                          </a:solidFill>
                          <a:effectLst/>
                          <a:latin typeface="Meiryo UI" panose="020B0604030504040204" pitchFamily="50" charset="-128"/>
                          <a:ea typeface="Meiryo UI" panose="020B0604030504040204" pitchFamily="50" charset="-128"/>
                        </a:rPr>
                        <a:t>Windows Azure</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023687560"/>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2012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26.7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8</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980225597"/>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2013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37.4</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Xbox One</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607498455"/>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2015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55.5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10</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193656771"/>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2017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85.5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Surface Laptop</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757473231"/>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2018</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101.6</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Surface Go</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543987965"/>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2019</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157.7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Windows Phone</a:t>
                      </a:r>
                      <a:r>
                        <a:rPr lang="ja-JP" altLang="en-US" sz="900" u="none" strike="noStrike">
                          <a:effectLst/>
                          <a:latin typeface="Meiryo UI" panose="020B0604030504040204" pitchFamily="50" charset="-128"/>
                          <a:ea typeface="Meiryo UI" panose="020B0604030504040204" pitchFamily="50" charset="-128"/>
                        </a:rPr>
                        <a:t>終了</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576351855"/>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2020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222.4</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Surface Duo</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050914109"/>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2021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336.3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Windows 11</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603077977"/>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2022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239.8</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Surface Laptop Studio</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4140869544"/>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2023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376.0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 Surface Pro 9</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780658543"/>
                  </a:ext>
                </a:extLst>
              </a:tr>
              <a:tr h="190500">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2024</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421.5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en-US" sz="900" u="none" strike="noStrike" dirty="0">
                          <a:effectLst/>
                          <a:latin typeface="Meiryo UI" panose="020B0604030504040204" pitchFamily="50" charset="-128"/>
                          <a:ea typeface="Meiryo UI" panose="020B0604030504040204" pitchFamily="50" charset="-128"/>
                        </a:rPr>
                        <a:t> Surface Laptop 5</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031392044"/>
                  </a:ext>
                </a:extLst>
              </a:tr>
            </a:tbl>
          </a:graphicData>
        </a:graphic>
      </p:graphicFrame>
      <p:sp>
        <p:nvSpPr>
          <p:cNvPr id="32" name="テキスト ボックス 31">
            <a:extLst>
              <a:ext uri="{FF2B5EF4-FFF2-40B4-BE49-F238E27FC236}">
                <a16:creationId xmlns:a16="http://schemas.microsoft.com/office/drawing/2014/main" id="{203DC23F-0A82-42AB-D1DE-1B0C71A7342E}"/>
              </a:ext>
            </a:extLst>
          </p:cNvPr>
          <p:cNvSpPr txBox="1"/>
          <p:nvPr/>
        </p:nvSpPr>
        <p:spPr>
          <a:xfrm>
            <a:off x="363070" y="1034521"/>
            <a:ext cx="10542494"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各年毎の終値の平均値でグラフ化し、</a:t>
            </a:r>
            <a:r>
              <a:rPr kumimoji="1" lang="en-US" altLang="ja-JP" sz="1600" dirty="0">
                <a:latin typeface="Meiryo UI" panose="020B0604030504040204" pitchFamily="50" charset="-128"/>
                <a:ea typeface="Meiryo UI" panose="020B0604030504040204" pitchFamily="50" charset="-128"/>
              </a:rPr>
              <a:t> CEO</a:t>
            </a:r>
            <a:r>
              <a:rPr kumimoji="1" lang="ja-JP" altLang="en-US" sz="1600" dirty="0">
                <a:latin typeface="Meiryo UI" panose="020B0604030504040204" pitchFamily="50" charset="-128"/>
                <a:ea typeface="Meiryo UI" panose="020B0604030504040204" pitchFamily="50" charset="-128"/>
              </a:rPr>
              <a:t>が交代した年及び主要な製品が発表された年をマッピングしてみたが、製品発表に</a:t>
            </a:r>
            <a:r>
              <a:rPr lang="ja-JP" altLang="en-US" sz="1600" dirty="0">
                <a:latin typeface="Meiryo UI" panose="020B0604030504040204" pitchFamily="50" charset="-128"/>
                <a:ea typeface="Meiryo UI" panose="020B0604030504040204" pitchFamily="50" charset="-128"/>
              </a:rPr>
              <a:t>市場が反応して株価が上昇している様子は確認できませんでした。</a:t>
            </a:r>
            <a:endParaRPr kumimoji="1" lang="ja-JP" altLang="en-US" sz="1600" dirty="0">
              <a:latin typeface="Meiryo UI" panose="020B0604030504040204" pitchFamily="50" charset="-128"/>
              <a:ea typeface="Meiryo UI" panose="020B0604030504040204" pitchFamily="50" charset="-128"/>
            </a:endParaRPr>
          </a:p>
        </p:txBody>
      </p:sp>
      <p:pic>
        <p:nvPicPr>
          <p:cNvPr id="33" name="図 32">
            <a:extLst>
              <a:ext uri="{FF2B5EF4-FFF2-40B4-BE49-F238E27FC236}">
                <a16:creationId xmlns:a16="http://schemas.microsoft.com/office/drawing/2014/main" id="{60DC4AEC-6BEA-B638-0162-C09B740DEF74}"/>
              </a:ext>
            </a:extLst>
          </p:cNvPr>
          <p:cNvPicPr>
            <a:picLocks noChangeAspect="1"/>
          </p:cNvPicPr>
          <p:nvPr/>
        </p:nvPicPr>
        <p:blipFill>
          <a:blip r:embed="rId3"/>
          <a:stretch>
            <a:fillRect/>
          </a:stretch>
        </p:blipFill>
        <p:spPr>
          <a:xfrm>
            <a:off x="738257" y="2039968"/>
            <a:ext cx="5901439" cy="4438273"/>
          </a:xfrm>
          <a:prstGeom prst="rect">
            <a:avLst/>
          </a:prstGeom>
        </p:spPr>
      </p:pic>
      <p:sp>
        <p:nvSpPr>
          <p:cNvPr id="4" name="スライド番号プレースホルダー 3">
            <a:extLst>
              <a:ext uri="{FF2B5EF4-FFF2-40B4-BE49-F238E27FC236}">
                <a16:creationId xmlns:a16="http://schemas.microsoft.com/office/drawing/2014/main" id="{E6F42D0F-CEA6-94A5-1E13-4C303F64A040}"/>
              </a:ext>
            </a:extLst>
          </p:cNvPr>
          <p:cNvSpPr>
            <a:spLocks noGrp="1"/>
          </p:cNvSpPr>
          <p:nvPr>
            <p:ph type="sldNum" sz="quarter" idx="12"/>
          </p:nvPr>
        </p:nvSpPr>
        <p:spPr/>
        <p:txBody>
          <a:bodyPr/>
          <a:lstStyle/>
          <a:p>
            <a:fld id="{2977F5E9-0479-47A0-9E51-109E0858BCF2}" type="slidenum">
              <a:rPr kumimoji="1" lang="ja-JP" altLang="en-US" smtClean="0"/>
              <a:t>19</a:t>
            </a:fld>
            <a:endParaRPr kumimoji="1" lang="ja-JP" altLang="en-US"/>
          </a:p>
        </p:txBody>
      </p:sp>
    </p:spTree>
    <p:extLst>
      <p:ext uri="{BB962C8B-B14F-4D97-AF65-F5344CB8AC3E}">
        <p14:creationId xmlns:p14="http://schemas.microsoft.com/office/powerpoint/2010/main" val="310613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3B79E823-C6C3-2BB7-A0BE-95C1DC921B0F}"/>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教材について</a:t>
            </a:r>
          </a:p>
        </p:txBody>
      </p:sp>
      <p:sp>
        <p:nvSpPr>
          <p:cNvPr id="25" name="テキスト ボックス 24">
            <a:extLst>
              <a:ext uri="{FF2B5EF4-FFF2-40B4-BE49-F238E27FC236}">
                <a16:creationId xmlns:a16="http://schemas.microsoft.com/office/drawing/2014/main" id="{ADECC81B-BEAC-9D64-CC88-3FFA866FED53}"/>
              </a:ext>
            </a:extLst>
          </p:cNvPr>
          <p:cNvSpPr txBox="1"/>
          <p:nvPr/>
        </p:nvSpPr>
        <p:spPr>
          <a:xfrm>
            <a:off x="504264" y="793826"/>
            <a:ext cx="11342593" cy="1323439"/>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文科省のカリキュラムに従い、</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基礎の必須（☆）をカバーしています。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既に先行しているデータサイエンス応用基礎（学術図書出版社）の記述レベルに合わせています。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「総合知」の観点より企業人が読んでいる書籍のエッセンスを</a:t>
            </a:r>
            <a:r>
              <a:rPr kumimoji="1" lang="en-US" altLang="ja-JP" sz="1600" dirty="0">
                <a:latin typeface="Meiryo UI" panose="020B0604030504040204" pitchFamily="50" charset="-128"/>
                <a:ea typeface="Meiryo UI" panose="020B0604030504040204" pitchFamily="50" charset="-128"/>
              </a:rPr>
              <a:t>Additional Note</a:t>
            </a:r>
            <a:r>
              <a:rPr kumimoji="1" lang="ja-JP" altLang="en-US" sz="1600" dirty="0">
                <a:latin typeface="Meiryo UI" panose="020B0604030504040204" pitchFamily="50" charset="-128"/>
                <a:ea typeface="Meiryo UI" panose="020B0604030504040204" pitchFamily="50" charset="-128"/>
              </a:rPr>
              <a:t>として付与しています。</a:t>
            </a:r>
            <a:endParaRPr kumimoji="1"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本コースを受講すると、</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で使用されるタームが知識として定着するので、ディープラーニング</a:t>
            </a:r>
            <a:r>
              <a:rPr lang="en-US" altLang="ja-JP" sz="1600" dirty="0">
                <a:latin typeface="Meiryo UI" panose="020B0604030504040204" pitchFamily="50" charset="-128"/>
                <a:ea typeface="Meiryo UI" panose="020B0604030504040204" pitchFamily="50" charset="-128"/>
              </a:rPr>
              <a:t>G</a:t>
            </a:r>
            <a:r>
              <a:rPr lang="ja-JP" altLang="en-US" sz="1600" dirty="0">
                <a:latin typeface="Meiryo UI" panose="020B0604030504040204" pitchFamily="50" charset="-128"/>
                <a:ea typeface="Meiryo UI" panose="020B0604030504040204" pitchFamily="50" charset="-128"/>
              </a:rPr>
              <a:t>検定の参考書など勉強しやすくなります。是非、資格取得をチャレンジしてみて下さい。（昇進の条件としている企業もあります。）</a:t>
            </a:r>
            <a:endParaRPr kumimoji="1" lang="ja-JP" altLang="en-US" sz="1600" dirty="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CAE7DB5C-A84F-6025-632C-0FF0181268BA}"/>
              </a:ext>
            </a:extLst>
          </p:cNvPr>
          <p:cNvSpPr>
            <a:spLocks noGrp="1"/>
          </p:cNvSpPr>
          <p:nvPr>
            <p:ph type="sldNum" sz="quarter" idx="12"/>
          </p:nvPr>
        </p:nvSpPr>
        <p:spPr/>
        <p:txBody>
          <a:bodyPr/>
          <a:lstStyle/>
          <a:p>
            <a:fld id="{2977F5E9-0479-47A0-9E51-109E0858BCF2}" type="slidenum">
              <a:rPr kumimoji="1" lang="ja-JP" altLang="en-US" smtClean="0"/>
              <a:t>2</a:t>
            </a:fld>
            <a:endParaRPr kumimoji="1" lang="ja-JP" altLang="en-US"/>
          </a:p>
        </p:txBody>
      </p:sp>
      <p:graphicFrame>
        <p:nvGraphicFramePr>
          <p:cNvPr id="16" name="表 15">
            <a:extLst>
              <a:ext uri="{FF2B5EF4-FFF2-40B4-BE49-F238E27FC236}">
                <a16:creationId xmlns:a16="http://schemas.microsoft.com/office/drawing/2014/main" id="{1FEE0496-AB27-755C-9798-03D2D936E1DB}"/>
              </a:ext>
            </a:extLst>
          </p:cNvPr>
          <p:cNvGraphicFramePr>
            <a:graphicFrameLocks noGrp="1"/>
          </p:cNvGraphicFramePr>
          <p:nvPr/>
        </p:nvGraphicFramePr>
        <p:xfrm>
          <a:off x="1561558" y="2241550"/>
          <a:ext cx="8742318" cy="4111386"/>
        </p:xfrm>
        <a:graphic>
          <a:graphicData uri="http://schemas.openxmlformats.org/drawingml/2006/table">
            <a:tbl>
              <a:tblPr firstRow="1" bandRow="1">
                <a:tableStyleId>{5940675A-B579-460E-94D1-54222C63F5DA}</a:tableStyleId>
              </a:tblPr>
              <a:tblGrid>
                <a:gridCol w="3378656">
                  <a:extLst>
                    <a:ext uri="{9D8B030D-6E8A-4147-A177-3AD203B41FA5}">
                      <a16:colId xmlns:a16="http://schemas.microsoft.com/office/drawing/2014/main" val="474369662"/>
                    </a:ext>
                  </a:extLst>
                </a:gridCol>
                <a:gridCol w="2829118">
                  <a:extLst>
                    <a:ext uri="{9D8B030D-6E8A-4147-A177-3AD203B41FA5}">
                      <a16:colId xmlns:a16="http://schemas.microsoft.com/office/drawing/2014/main" val="795056957"/>
                    </a:ext>
                  </a:extLst>
                </a:gridCol>
                <a:gridCol w="2534544">
                  <a:extLst>
                    <a:ext uri="{9D8B030D-6E8A-4147-A177-3AD203B41FA5}">
                      <a16:colId xmlns:a16="http://schemas.microsoft.com/office/drawing/2014/main" val="2989616238"/>
                    </a:ext>
                  </a:extLst>
                </a:gridCol>
              </a:tblGrid>
              <a:tr h="223513">
                <a:tc>
                  <a:txBody>
                    <a:bodyPr/>
                    <a:lstStyle/>
                    <a:p>
                      <a:r>
                        <a:rPr kumimoji="1" lang="ja-JP" altLang="en-US" sz="1200" dirty="0">
                          <a:latin typeface="Meiryo UI" panose="020B0604030504040204" pitchFamily="50" charset="-128"/>
                          <a:ea typeface="Meiryo UI" panose="020B0604030504040204" pitchFamily="50" charset="-128"/>
                        </a:rPr>
                        <a:t>テーマ</a:t>
                      </a:r>
                    </a:p>
                  </a:txBody>
                  <a:tcPr/>
                </a:tc>
                <a:tc>
                  <a:txBody>
                    <a:bodyPr/>
                    <a:lstStyle/>
                    <a:p>
                      <a:r>
                        <a:rPr kumimoji="1" lang="ja-JP" altLang="en-US" sz="1200" dirty="0">
                          <a:latin typeface="Meiryo UI" panose="020B0604030504040204" pitchFamily="50" charset="-128"/>
                          <a:ea typeface="Meiryo UI" panose="020B0604030504040204" pitchFamily="50" charset="-128"/>
                        </a:rPr>
                        <a:t>文科省　応用基礎レベル モデルカリキュラム</a:t>
                      </a:r>
                    </a:p>
                  </a:txBody>
                  <a:tcPr/>
                </a:tc>
                <a:tc>
                  <a:txBody>
                    <a:bodyPr/>
                    <a:lstStyle/>
                    <a:p>
                      <a:r>
                        <a:rPr kumimoji="1" lang="ja-JP" altLang="en-US" sz="1200" dirty="0">
                          <a:latin typeface="Meiryo UI" panose="020B0604030504040204" pitchFamily="50" charset="-128"/>
                          <a:ea typeface="Meiryo UI" panose="020B0604030504040204" pitchFamily="50" charset="-128"/>
                        </a:rPr>
                        <a:t>ディープラーニング</a:t>
                      </a:r>
                      <a:r>
                        <a:rPr kumimoji="1" lang="en-US" altLang="ja-JP" sz="1200" dirty="0">
                          <a:latin typeface="Meiryo UI" panose="020B0604030504040204" pitchFamily="50" charset="-128"/>
                          <a:ea typeface="Meiryo UI" panose="020B0604030504040204" pitchFamily="50" charset="-128"/>
                        </a:rPr>
                        <a:t>G</a:t>
                      </a:r>
                      <a:r>
                        <a:rPr kumimoji="1" lang="ja-JP" altLang="en-US" sz="1200" dirty="0">
                          <a:latin typeface="Meiryo UI" panose="020B0604030504040204" pitchFamily="50" charset="-128"/>
                          <a:ea typeface="Meiryo UI" panose="020B0604030504040204" pitchFamily="50" charset="-128"/>
                        </a:rPr>
                        <a:t>検定（翔泳社）</a:t>
                      </a:r>
                    </a:p>
                  </a:txBody>
                  <a:tcPr/>
                </a:tc>
                <a:extLst>
                  <a:ext uri="{0D108BD9-81ED-4DB2-BD59-A6C34878D82A}">
                    <a16:rowId xmlns:a16="http://schemas.microsoft.com/office/drawing/2014/main" val="1038557842"/>
                  </a:ext>
                </a:extLst>
              </a:tr>
              <a:tr h="521529">
                <a:tc>
                  <a:txBody>
                    <a:bodyPr/>
                    <a:lstStyle/>
                    <a:p>
                      <a:r>
                        <a:rPr kumimoji="1" lang="ja-JP" altLang="en-US" sz="1200" dirty="0">
                          <a:latin typeface="Meiryo UI" panose="020B0604030504040204" pitchFamily="50" charset="-128"/>
                          <a:ea typeface="Meiryo UI" panose="020B0604030504040204" pitchFamily="50" charset="-128"/>
                        </a:rPr>
                        <a:t>１．</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の歴史と応用分野</a:t>
                      </a:r>
                    </a:p>
                  </a:txBody>
                  <a:tcPr/>
                </a:tc>
                <a:tc>
                  <a:txBody>
                    <a:bodyPr/>
                    <a:lstStyle/>
                    <a:p>
                      <a:r>
                        <a:rPr kumimoji="1" lang="en-US" altLang="ja-JP" sz="1200" dirty="0">
                          <a:latin typeface="Meiryo UI" panose="020B0604030504040204" pitchFamily="50" charset="-128"/>
                          <a:ea typeface="Meiryo UI" panose="020B0604030504040204" pitchFamily="50" charset="-128"/>
                        </a:rPr>
                        <a:t>3-1. AI</a:t>
                      </a:r>
                      <a:r>
                        <a:rPr kumimoji="1" lang="ja-JP" altLang="en-US" sz="1200" dirty="0">
                          <a:latin typeface="Meiryo UI" panose="020B0604030504040204" pitchFamily="50" charset="-128"/>
                          <a:ea typeface="Meiryo UI" panose="020B0604030504040204" pitchFamily="50" charset="-128"/>
                        </a:rPr>
                        <a:t>の歴史と応用分野（☆）</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3-2. AI</a:t>
                      </a:r>
                      <a:r>
                        <a:rPr kumimoji="1" lang="ja-JP" altLang="en-US" sz="1200" dirty="0">
                          <a:latin typeface="Meiryo UI" panose="020B0604030504040204" pitchFamily="50" charset="-128"/>
                          <a:ea typeface="Meiryo UI" panose="020B0604030504040204" pitchFamily="50" charset="-128"/>
                        </a:rPr>
                        <a:t>と社会（☆）</a:t>
                      </a:r>
                    </a:p>
                  </a:txBody>
                  <a:tcPr/>
                </a:tc>
                <a:tc>
                  <a:txBody>
                    <a:bodyPr/>
                    <a:lstStyle/>
                    <a:p>
                      <a:r>
                        <a:rPr kumimoji="1" lang="ja-JP" altLang="en-US" sz="1200" dirty="0">
                          <a:latin typeface="Meiryo UI" panose="020B0604030504040204" pitchFamily="50" charset="-128"/>
                          <a:ea typeface="Meiryo UI" panose="020B0604030504040204" pitchFamily="50" charset="-128"/>
                        </a:rPr>
                        <a:t>第１章　人口知能（</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）とは</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第２章　人口知能をめぐる動向</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第８章　</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の法律と倫理</a:t>
                      </a:r>
                    </a:p>
                  </a:txBody>
                  <a:tcPr/>
                </a:tc>
                <a:extLst>
                  <a:ext uri="{0D108BD9-81ED-4DB2-BD59-A6C34878D82A}">
                    <a16:rowId xmlns:a16="http://schemas.microsoft.com/office/drawing/2014/main" val="3380026792"/>
                  </a:ext>
                </a:extLst>
              </a:tr>
              <a:tr h="223513">
                <a:tc>
                  <a:txBody>
                    <a:bodyPr/>
                    <a:lstStyle/>
                    <a:p>
                      <a:r>
                        <a:rPr kumimoji="1" lang="ja-JP" altLang="en-US" sz="1200" dirty="0">
                          <a:latin typeface="Meiryo UI" panose="020B0604030504040204" pitchFamily="50" charset="-128"/>
                          <a:ea typeface="Meiryo UI" panose="020B0604030504040204" pitchFamily="50" charset="-128"/>
                        </a:rPr>
                        <a:t>２．機械学習の基礎と展望</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　　　付録　重回帰分析チュートリアル</a:t>
                      </a:r>
                    </a:p>
                  </a:txBody>
                  <a:tcPr/>
                </a:tc>
                <a:tc>
                  <a:txBody>
                    <a:bodyPr/>
                    <a:lstStyle/>
                    <a:p>
                      <a:r>
                        <a:rPr kumimoji="1" lang="en-US" altLang="ja-JP" sz="1200" dirty="0">
                          <a:latin typeface="Meiryo UI" panose="020B0604030504040204" pitchFamily="50" charset="-128"/>
                          <a:ea typeface="Meiryo UI" panose="020B0604030504040204" pitchFamily="50" charset="-128"/>
                        </a:rPr>
                        <a:t>3-3.</a:t>
                      </a:r>
                      <a:r>
                        <a:rPr kumimoji="1" lang="ja-JP" altLang="en-US" sz="1200" dirty="0">
                          <a:latin typeface="Meiryo UI" panose="020B0604030504040204" pitchFamily="50" charset="-128"/>
                          <a:ea typeface="Meiryo UI" panose="020B0604030504040204" pitchFamily="50" charset="-128"/>
                        </a:rPr>
                        <a:t> 機械学習の基礎と展望（☆）</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3-6. </a:t>
                      </a:r>
                      <a:r>
                        <a:rPr kumimoji="1" lang="ja-JP" altLang="en-US" sz="1200" dirty="0">
                          <a:latin typeface="Meiryo UI" panose="020B0604030504040204" pitchFamily="50" charset="-128"/>
                          <a:ea typeface="Meiryo UI" panose="020B0604030504040204" pitchFamily="50" charset="-128"/>
                        </a:rPr>
                        <a:t>認識</a:t>
                      </a:r>
                    </a:p>
                    <a:p>
                      <a:r>
                        <a:rPr kumimoji="1" lang="en-US" altLang="ja-JP" sz="1200" dirty="0">
                          <a:latin typeface="Meiryo UI" panose="020B0604030504040204" pitchFamily="50" charset="-128"/>
                          <a:ea typeface="Meiryo UI" panose="020B0604030504040204" pitchFamily="50" charset="-128"/>
                        </a:rPr>
                        <a:t>3-7. </a:t>
                      </a:r>
                      <a:r>
                        <a:rPr kumimoji="1" lang="ja-JP" altLang="en-US" sz="1200" dirty="0">
                          <a:latin typeface="Meiryo UI" panose="020B0604030504040204" pitchFamily="50" charset="-128"/>
                          <a:ea typeface="Meiryo UI" panose="020B0604030504040204" pitchFamily="50" charset="-128"/>
                        </a:rPr>
                        <a:t>予測・判断</a:t>
                      </a:r>
                    </a:p>
                  </a:txBody>
                  <a:tcPr/>
                </a:tc>
                <a:tc>
                  <a:txBody>
                    <a:bodyPr/>
                    <a:lstStyle/>
                    <a:p>
                      <a:r>
                        <a:rPr kumimoji="1" lang="ja-JP" altLang="en-US" sz="1200" dirty="0">
                          <a:latin typeface="Meiryo UI" panose="020B0604030504040204" pitchFamily="50" charset="-128"/>
                          <a:ea typeface="Meiryo UI" panose="020B0604030504040204" pitchFamily="50" charset="-128"/>
                        </a:rPr>
                        <a:t>第３章　機械学習の具体的手法</a:t>
                      </a:r>
                    </a:p>
                  </a:txBody>
                  <a:tcPr/>
                </a:tc>
                <a:extLst>
                  <a:ext uri="{0D108BD9-81ED-4DB2-BD59-A6C34878D82A}">
                    <a16:rowId xmlns:a16="http://schemas.microsoft.com/office/drawing/2014/main" val="3862798009"/>
                  </a:ext>
                </a:extLst>
              </a:tr>
              <a:tr h="521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３．深層学習の基礎と展望</a:t>
                      </a:r>
                      <a:endParaRPr kumimoji="1"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　　　付録　画像認識</a:t>
                      </a:r>
                      <a:r>
                        <a:rPr kumimoji="1" lang="en-US" altLang="ja-JP" sz="1200" dirty="0">
                          <a:latin typeface="Meiryo UI" panose="020B0604030504040204" pitchFamily="50" charset="-128"/>
                          <a:ea typeface="Meiryo UI" panose="020B0604030504040204" pitchFamily="50" charset="-128"/>
                        </a:rPr>
                        <a:t>CNN</a:t>
                      </a:r>
                      <a:r>
                        <a:rPr kumimoji="1" lang="ja-JP" altLang="en-US" sz="1200" dirty="0">
                          <a:latin typeface="Meiryo UI" panose="020B0604030504040204" pitchFamily="50" charset="-128"/>
                          <a:ea typeface="Meiryo UI" panose="020B0604030504040204" pitchFamily="50" charset="-128"/>
                        </a:rPr>
                        <a:t>構築チュートリアル</a:t>
                      </a:r>
                    </a:p>
                    <a:p>
                      <a:r>
                        <a:rPr kumimoji="1" lang="ja-JP" altLang="en-US" sz="1200" dirty="0">
                          <a:latin typeface="Meiryo UI" panose="020B0604030504040204" pitchFamily="50" charset="-128"/>
                          <a:ea typeface="Meiryo UI" panose="020B0604030504040204" pitchFamily="50" charset="-128"/>
                        </a:rPr>
                        <a:t>　　　付録　自然言語処理チュートリアル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3-4.</a:t>
                      </a:r>
                      <a:r>
                        <a:rPr kumimoji="1" lang="ja-JP" altLang="en-US" sz="1200" dirty="0">
                          <a:latin typeface="Meiryo UI" panose="020B0604030504040204" pitchFamily="50" charset="-128"/>
                          <a:ea typeface="Meiryo UI" panose="020B0604030504040204" pitchFamily="50" charset="-128"/>
                        </a:rPr>
                        <a:t> 深層学習の基礎と展望（☆）</a:t>
                      </a:r>
                    </a:p>
                    <a:p>
                      <a:r>
                        <a:rPr kumimoji="1" lang="en-US" altLang="ja-JP" sz="1200" dirty="0">
                          <a:latin typeface="Meiryo UI" panose="020B0604030504040204" pitchFamily="50" charset="-128"/>
                          <a:ea typeface="Meiryo UI" panose="020B0604030504040204" pitchFamily="50" charset="-128"/>
                        </a:rPr>
                        <a:t>3</a:t>
                      </a:r>
                      <a:r>
                        <a:rPr kumimoji="1" lang="ja-JP" altLang="en-US" sz="1200" dirty="0">
                          <a:latin typeface="Meiryo UI" panose="020B0604030504040204" pitchFamily="50" charset="-128"/>
                          <a:ea typeface="Meiryo UI" panose="020B0604030504040204" pitchFamily="50" charset="-128"/>
                        </a:rPr>
                        <a:t>ｰ</a:t>
                      </a:r>
                      <a:r>
                        <a:rPr kumimoji="1" lang="en-US" altLang="ja-JP" sz="1200" dirty="0">
                          <a:latin typeface="Meiryo UI" panose="020B0604030504040204" pitchFamily="50" charset="-128"/>
                          <a:ea typeface="Meiryo UI" panose="020B0604030504040204" pitchFamily="50" charset="-128"/>
                        </a:rPr>
                        <a:t>8. </a:t>
                      </a:r>
                      <a:r>
                        <a:rPr kumimoji="1" lang="ja-JP" altLang="en-US" sz="1200" dirty="0">
                          <a:latin typeface="Meiryo UI" panose="020B0604030504040204" pitchFamily="50" charset="-128"/>
                          <a:ea typeface="Meiryo UI" panose="020B0604030504040204" pitchFamily="50" charset="-128"/>
                        </a:rPr>
                        <a:t>言語と知識</a:t>
                      </a:r>
                    </a:p>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第４章　ディープラーニングの概要</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第５章　ディープラーニングの要素技術</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第６章　ディープラーニングの応用例</a:t>
                      </a:r>
                    </a:p>
                  </a:txBody>
                  <a:tcPr/>
                </a:tc>
                <a:extLst>
                  <a:ext uri="{0D108BD9-81ED-4DB2-BD59-A6C34878D82A}">
                    <a16:rowId xmlns:a16="http://schemas.microsoft.com/office/drawing/2014/main" val="3815873236"/>
                  </a:ext>
                </a:extLst>
              </a:tr>
              <a:tr h="223513">
                <a:tc>
                  <a:txBody>
                    <a:bodyPr/>
                    <a:lstStyle/>
                    <a:p>
                      <a:r>
                        <a:rPr kumimoji="1" lang="ja-JP" altLang="en-US" sz="1200" dirty="0">
                          <a:latin typeface="Meiryo UI" panose="020B0604030504040204" pitchFamily="50" charset="-128"/>
                          <a:ea typeface="Meiryo UI" panose="020B0604030504040204" pitchFamily="50" charset="-128"/>
                        </a:rPr>
                        <a:t>４．演習環境の使い方とプログラミング言語の演習</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20150974"/>
                  </a:ext>
                </a:extLst>
              </a:tr>
              <a:tr h="223513">
                <a:tc>
                  <a:txBody>
                    <a:bodyPr/>
                    <a:lstStyle/>
                    <a:p>
                      <a:r>
                        <a:rPr kumimoji="1" lang="ja-JP" altLang="en-US" sz="1200" dirty="0">
                          <a:latin typeface="Meiryo UI" panose="020B0604030504040204" pitchFamily="50" charset="-128"/>
                          <a:ea typeface="Meiryo UI" panose="020B0604030504040204" pitchFamily="50" charset="-128"/>
                        </a:rPr>
                        <a:t>５．サポートベクターマシンの演習（演習）</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830668682"/>
                  </a:ext>
                </a:extLst>
              </a:tr>
              <a:tr h="223513">
                <a:tc>
                  <a:txBody>
                    <a:bodyPr/>
                    <a:lstStyle/>
                    <a:p>
                      <a:r>
                        <a:rPr kumimoji="1" lang="ja-JP" altLang="en-US" sz="1200" dirty="0">
                          <a:latin typeface="Meiryo UI" panose="020B0604030504040204" pitchFamily="50" charset="-128"/>
                          <a:ea typeface="Meiryo UI" panose="020B0604030504040204" pitchFamily="50" charset="-128"/>
                        </a:rPr>
                        <a:t>６．生成</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の基礎と展望</a:t>
                      </a:r>
                    </a:p>
                  </a:txBody>
                  <a:tcPr/>
                </a:tc>
                <a:tc>
                  <a:txBody>
                    <a:bodyPr/>
                    <a:lstStyle/>
                    <a:p>
                      <a:r>
                        <a:rPr kumimoji="1" lang="en-US" altLang="ja-JP" sz="1200" dirty="0">
                          <a:latin typeface="Meiryo UI" panose="020B0604030504040204" pitchFamily="50" charset="-128"/>
                          <a:ea typeface="Meiryo UI" panose="020B0604030504040204" pitchFamily="50" charset="-128"/>
                        </a:rPr>
                        <a:t>3-5. </a:t>
                      </a:r>
                      <a:r>
                        <a:rPr kumimoji="1" lang="ja-JP" altLang="en-US" sz="1200" dirty="0">
                          <a:latin typeface="Meiryo UI" panose="020B0604030504040204" pitchFamily="50" charset="-128"/>
                          <a:ea typeface="Meiryo UI" panose="020B0604030504040204" pitchFamily="50" charset="-128"/>
                        </a:rPr>
                        <a:t>生成</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の基礎と展望（☆）</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140844762"/>
                  </a:ext>
                </a:extLst>
              </a:tr>
              <a:tr h="819546">
                <a:tc>
                  <a:txBody>
                    <a:bodyPr/>
                    <a:lstStyle/>
                    <a:p>
                      <a:r>
                        <a:rPr kumimoji="1" lang="ja-JP" altLang="en-US" sz="1200" dirty="0">
                          <a:latin typeface="Meiryo UI" panose="020B0604030504040204" pitchFamily="50" charset="-128"/>
                          <a:ea typeface="Meiryo UI" panose="020B0604030504040204" pitchFamily="50" charset="-128"/>
                        </a:rPr>
                        <a:t>７．</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の構築と運用</a:t>
                      </a:r>
                    </a:p>
                  </a:txBody>
                  <a:tcPr/>
                </a:tc>
                <a:tc>
                  <a:txBody>
                    <a:bodyPr/>
                    <a:lstStyle/>
                    <a:p>
                      <a:r>
                        <a:rPr kumimoji="1" lang="en-US" altLang="ja-JP" sz="1200" dirty="0">
                          <a:latin typeface="Meiryo UI" panose="020B0604030504040204" pitchFamily="50" charset="-128"/>
                          <a:ea typeface="Meiryo UI" panose="020B0604030504040204" pitchFamily="50" charset="-128"/>
                        </a:rPr>
                        <a:t>3-9.</a:t>
                      </a:r>
                      <a:r>
                        <a:rPr kumimoji="1" lang="ja-JP" altLang="en-US" sz="1200" dirty="0">
                          <a:latin typeface="Meiryo UI" panose="020B0604030504040204" pitchFamily="50" charset="-128"/>
                          <a:ea typeface="Meiryo UI" panose="020B0604030504040204" pitchFamily="50" charset="-128"/>
                        </a:rPr>
                        <a:t> 身体と運動</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3-10. AI</a:t>
                      </a:r>
                      <a:r>
                        <a:rPr kumimoji="1" lang="ja-JP" altLang="en-US" sz="1200" dirty="0">
                          <a:latin typeface="Meiryo UI" panose="020B0604030504040204" pitchFamily="50" charset="-128"/>
                          <a:ea typeface="Meiryo UI" panose="020B0604030504040204" pitchFamily="50" charset="-128"/>
                        </a:rPr>
                        <a:t>の構築と運用（☆）</a:t>
                      </a:r>
                    </a:p>
                  </a:txBody>
                  <a:tcPr/>
                </a:tc>
                <a:tc>
                  <a:txBody>
                    <a:bodyPr/>
                    <a:lstStyle/>
                    <a:p>
                      <a:r>
                        <a:rPr kumimoji="1" lang="ja-JP" altLang="en-US" sz="1200" dirty="0">
                          <a:latin typeface="Meiryo UI" panose="020B0604030504040204" pitchFamily="50" charset="-128"/>
                          <a:ea typeface="Meiryo UI" panose="020B0604030504040204" pitchFamily="50" charset="-128"/>
                        </a:rPr>
                        <a:t>第７章　</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の社会実装に向けて</a:t>
                      </a:r>
                    </a:p>
                  </a:txBody>
                  <a:tcPr/>
                </a:tc>
                <a:extLst>
                  <a:ext uri="{0D108BD9-81ED-4DB2-BD59-A6C34878D82A}">
                    <a16:rowId xmlns:a16="http://schemas.microsoft.com/office/drawing/2014/main" val="2988974732"/>
                  </a:ext>
                </a:extLst>
              </a:tr>
              <a:tr h="223513">
                <a:tc>
                  <a:txBody>
                    <a:bodyPr/>
                    <a:lstStyle/>
                    <a:p>
                      <a:r>
                        <a:rPr kumimoji="1" lang="ja-JP" altLang="en-US" sz="1200" dirty="0">
                          <a:latin typeface="Meiryo UI" panose="020B0604030504040204" pitchFamily="50" charset="-128"/>
                          <a:ea typeface="Meiryo UI" panose="020B0604030504040204" pitchFamily="50" charset="-128"/>
                        </a:rPr>
                        <a:t>８．畳み込みニューラルネットワークの演習</a:t>
                      </a:r>
                    </a:p>
                  </a:txBody>
                  <a:tcPr/>
                </a:tc>
                <a:tc>
                  <a:txBody>
                    <a:bodyPr/>
                    <a:lstStyle/>
                    <a:p>
                      <a:endParaRPr kumimoji="1" lang="ja-JP" altLang="en-US" sz="1200">
                        <a:latin typeface="Meiryo UI" panose="020B0604030504040204" pitchFamily="50" charset="-128"/>
                        <a:ea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79595279"/>
                  </a:ext>
                </a:extLst>
              </a:tr>
            </a:tbl>
          </a:graphicData>
        </a:graphic>
      </p:graphicFrame>
    </p:spTree>
    <p:extLst>
      <p:ext uri="{BB962C8B-B14F-4D97-AF65-F5344CB8AC3E}">
        <p14:creationId xmlns:p14="http://schemas.microsoft.com/office/powerpoint/2010/main" val="429300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23026B-DAE4-261F-DA04-0DB71428BAA5}"/>
              </a:ext>
            </a:extLst>
          </p:cNvPr>
          <p:cNvSpPr>
            <a:spLocks noGrp="1"/>
          </p:cNvSpPr>
          <p:nvPr>
            <p:ph type="title"/>
          </p:nvPr>
        </p:nvSpPr>
        <p:spPr/>
        <p:txBody>
          <a:bodyPr>
            <a:normAutofit/>
          </a:bodyPr>
          <a:lstStyle/>
          <a:p>
            <a:r>
              <a:rPr kumimoji="1" lang="ja-JP" altLang="en-US" b="1" dirty="0"/>
              <a:t>マイクロソフト株の分析（社会の主な出来事</a:t>
            </a:r>
            <a:r>
              <a:rPr lang="ja-JP" altLang="en-US" b="1" dirty="0"/>
              <a:t>と株価</a:t>
            </a:r>
            <a:r>
              <a:rPr kumimoji="1" lang="ja-JP" altLang="en-US" b="1" dirty="0"/>
              <a:t>）</a:t>
            </a:r>
          </a:p>
        </p:txBody>
      </p:sp>
      <p:sp>
        <p:nvSpPr>
          <p:cNvPr id="3" name="テキスト プレースホルダー 2">
            <a:extLst>
              <a:ext uri="{FF2B5EF4-FFF2-40B4-BE49-F238E27FC236}">
                <a16:creationId xmlns:a16="http://schemas.microsoft.com/office/drawing/2014/main" id="{716E293A-3F83-602D-4450-528AD5BED763}"/>
              </a:ext>
            </a:extLst>
          </p:cNvPr>
          <p:cNvSpPr>
            <a:spLocks noGrp="1"/>
          </p:cNvSpPr>
          <p:nvPr>
            <p:ph type="body" sz="quarter" idx="13"/>
          </p:nvPr>
        </p:nvSpPr>
        <p:spPr/>
        <p:txBody>
          <a:bodyPr/>
          <a:lstStyle/>
          <a:p>
            <a:r>
              <a:rPr kumimoji="1" lang="ja-JP" altLang="en-US" dirty="0"/>
              <a:t>２ｰ３．重回帰分析事例</a:t>
            </a:r>
          </a:p>
        </p:txBody>
      </p:sp>
      <p:grpSp>
        <p:nvGrpSpPr>
          <p:cNvPr id="4" name="グループ化 3">
            <a:extLst>
              <a:ext uri="{FF2B5EF4-FFF2-40B4-BE49-F238E27FC236}">
                <a16:creationId xmlns:a16="http://schemas.microsoft.com/office/drawing/2014/main" id="{19E28354-6F64-F9B0-9E31-979BAA87C25C}"/>
              </a:ext>
            </a:extLst>
          </p:cNvPr>
          <p:cNvGrpSpPr/>
          <p:nvPr/>
        </p:nvGrpSpPr>
        <p:grpSpPr>
          <a:xfrm>
            <a:off x="2794046" y="2227987"/>
            <a:ext cx="6310383" cy="4424364"/>
            <a:chOff x="0" y="0"/>
            <a:chExt cx="6310383" cy="4424364"/>
          </a:xfrm>
        </p:grpSpPr>
        <p:graphicFrame>
          <p:nvGraphicFramePr>
            <p:cNvPr id="5" name="グラフ 4">
              <a:extLst>
                <a:ext uri="{FF2B5EF4-FFF2-40B4-BE49-F238E27FC236}">
                  <a16:creationId xmlns:a16="http://schemas.microsoft.com/office/drawing/2014/main" id="{03218BA1-1CB6-A825-3DEC-DF17746E8DF3}"/>
                </a:ext>
              </a:extLst>
            </p:cNvPr>
            <p:cNvGraphicFramePr/>
            <p:nvPr/>
          </p:nvGraphicFramePr>
          <p:xfrm>
            <a:off x="0" y="0"/>
            <a:ext cx="5891213" cy="4424364"/>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2">
              <a:extLst>
                <a:ext uri="{FF2B5EF4-FFF2-40B4-BE49-F238E27FC236}">
                  <a16:creationId xmlns:a16="http://schemas.microsoft.com/office/drawing/2014/main" id="{177A1703-EE5F-C171-C6D0-DF2ACA1D0E0F}"/>
                </a:ext>
              </a:extLst>
            </p:cNvPr>
            <p:cNvSpPr txBox="1"/>
            <p:nvPr/>
          </p:nvSpPr>
          <p:spPr>
            <a:xfrm>
              <a:off x="1379861" y="595609"/>
              <a:ext cx="1291899" cy="1809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latin typeface="Meiryo UI" panose="020B0604030504040204" pitchFamily="50" charset="-128"/>
                  <a:ea typeface="Meiryo UI" panose="020B0604030504040204" pitchFamily="50" charset="-128"/>
                </a:rPr>
                <a:t>米のプロパテント政策強化（スペシャル</a:t>
              </a:r>
              <a:r>
                <a:rPr kumimoji="1" lang="en-US" altLang="ja-JP" sz="800" dirty="0">
                  <a:latin typeface="Meiryo UI" panose="020B0604030504040204" pitchFamily="50" charset="-128"/>
                  <a:ea typeface="Meiryo UI" panose="020B0604030504040204" pitchFamily="50" charset="-128"/>
                </a:rPr>
                <a:t>301</a:t>
              </a:r>
              <a:r>
                <a:rPr kumimoji="1" lang="ja-JP" altLang="en-US" sz="800" dirty="0">
                  <a:latin typeface="Meiryo UI" panose="020B0604030504040204" pitchFamily="50" charset="-128"/>
                  <a:ea typeface="Meiryo UI" panose="020B0604030504040204" pitchFamily="50" charset="-128"/>
                </a:rPr>
                <a:t>条）</a:t>
              </a:r>
            </a:p>
          </p:txBody>
        </p:sp>
        <p:sp>
          <p:nvSpPr>
            <p:cNvPr id="7" name="テキスト ボックス 3">
              <a:extLst>
                <a:ext uri="{FF2B5EF4-FFF2-40B4-BE49-F238E27FC236}">
                  <a16:creationId xmlns:a16="http://schemas.microsoft.com/office/drawing/2014/main" id="{5DC8C6B4-81DD-4798-B4A6-05A27DCD14B2}"/>
                </a:ext>
              </a:extLst>
            </p:cNvPr>
            <p:cNvSpPr txBox="1"/>
            <p:nvPr/>
          </p:nvSpPr>
          <p:spPr>
            <a:xfrm>
              <a:off x="1697553" y="3161178"/>
              <a:ext cx="1262619" cy="20002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err="1">
                  <a:latin typeface="Meiryo UI" panose="020B0604030504040204" pitchFamily="50" charset="-128"/>
                  <a:ea typeface="Meiryo UI" panose="020B0604030504040204" pitchFamily="50" charset="-128"/>
                </a:rPr>
                <a:t>WorldWideWeb</a:t>
              </a:r>
              <a:r>
                <a:rPr kumimoji="1" lang="ja-JP" altLang="en-US" sz="800" dirty="0">
                  <a:latin typeface="Meiryo UI" panose="020B0604030504040204" pitchFamily="50" charset="-128"/>
                  <a:ea typeface="Meiryo UI" panose="020B0604030504040204" pitchFamily="50" charset="-128"/>
                </a:rPr>
                <a:t>登場</a:t>
              </a:r>
            </a:p>
          </p:txBody>
        </p:sp>
        <p:sp>
          <p:nvSpPr>
            <p:cNvPr id="8" name="テキスト ボックス 4">
              <a:extLst>
                <a:ext uri="{FF2B5EF4-FFF2-40B4-BE49-F238E27FC236}">
                  <a16:creationId xmlns:a16="http://schemas.microsoft.com/office/drawing/2014/main" id="{E5BA54D4-0DDF-408E-9987-788868D3AC41}"/>
                </a:ext>
              </a:extLst>
            </p:cNvPr>
            <p:cNvSpPr txBox="1"/>
            <p:nvPr/>
          </p:nvSpPr>
          <p:spPr>
            <a:xfrm>
              <a:off x="2105341" y="2887054"/>
              <a:ext cx="966788"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latin typeface="Meiryo UI" panose="020B0604030504040204" pitchFamily="50" charset="-128"/>
                  <a:ea typeface="Meiryo UI" panose="020B0604030504040204" pitchFamily="50" charset="-128"/>
                </a:rPr>
                <a:t>Amazon</a:t>
              </a:r>
              <a:r>
                <a:rPr kumimoji="1" lang="ja-JP" altLang="en-US" sz="800" dirty="0">
                  <a:latin typeface="Meiryo UI" panose="020B0604030504040204" pitchFamily="50" charset="-128"/>
                  <a:ea typeface="Meiryo UI" panose="020B0604030504040204" pitchFamily="50" charset="-128"/>
                </a:rPr>
                <a:t>発足</a:t>
              </a:r>
              <a:br>
                <a:rPr kumimoji="1" lang="ja-JP" altLang="en-US" sz="800" dirty="0">
                  <a:latin typeface="Meiryo UI" panose="020B0604030504040204" pitchFamily="50" charset="-128"/>
                  <a:ea typeface="Meiryo UI" panose="020B0604030504040204" pitchFamily="50" charset="-128"/>
                </a:rPr>
              </a:br>
              <a:r>
                <a:rPr kumimoji="1" lang="en-US" altLang="ja-JP" sz="800" dirty="0">
                  <a:latin typeface="Meiryo UI" panose="020B0604030504040204" pitchFamily="50" charset="-128"/>
                  <a:ea typeface="Meiryo UI" panose="020B0604030504040204" pitchFamily="50" charset="-128"/>
                </a:rPr>
                <a:t>Yahoo!</a:t>
              </a:r>
              <a:r>
                <a:rPr kumimoji="1" lang="ja-JP" altLang="en-US" sz="800" dirty="0">
                  <a:latin typeface="Meiryo UI" panose="020B0604030504040204" pitchFamily="50" charset="-128"/>
                  <a:ea typeface="Meiryo UI" panose="020B0604030504040204" pitchFamily="50" charset="-128"/>
                </a:rPr>
                <a:t>検索</a:t>
              </a:r>
            </a:p>
          </p:txBody>
        </p:sp>
        <p:sp>
          <p:nvSpPr>
            <p:cNvPr id="9" name="テキスト ボックス 6">
              <a:extLst>
                <a:ext uri="{FF2B5EF4-FFF2-40B4-BE49-F238E27FC236}">
                  <a16:creationId xmlns:a16="http://schemas.microsoft.com/office/drawing/2014/main" id="{E08F9B41-623A-42C2-A9F1-4D9F70D1B35F}"/>
                </a:ext>
              </a:extLst>
            </p:cNvPr>
            <p:cNvSpPr txBox="1"/>
            <p:nvPr/>
          </p:nvSpPr>
          <p:spPr>
            <a:xfrm>
              <a:off x="2312014" y="1117459"/>
              <a:ext cx="2271436" cy="2464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latin typeface="Meiryo UI" panose="020B0604030504040204" pitchFamily="50" charset="-128"/>
                  <a:ea typeface="Meiryo UI" panose="020B0604030504040204" pitchFamily="50" charset="-128"/>
                </a:rPr>
                <a:t>ラムナト・チェラッパが「クラウドコンピューティング」提唱</a:t>
              </a:r>
              <a:br>
                <a:rPr kumimoji="1" lang="ja-JP" altLang="en-US" sz="800" dirty="0">
                  <a:latin typeface="Meiryo UI" panose="020B0604030504040204" pitchFamily="50" charset="-128"/>
                  <a:ea typeface="Meiryo UI" panose="020B0604030504040204" pitchFamily="50" charset="-128"/>
                </a:rPr>
              </a:br>
              <a:r>
                <a:rPr kumimoji="1" lang="en-US" altLang="ja-JP" sz="800" dirty="0">
                  <a:latin typeface="Meiryo UI" panose="020B0604030504040204" pitchFamily="50" charset="-128"/>
                  <a:ea typeface="Meiryo UI" panose="020B0604030504040204" pitchFamily="50" charset="-128"/>
                </a:rPr>
                <a:t>IBM</a:t>
              </a:r>
              <a:r>
                <a:rPr kumimoji="1" lang="ja-JP" altLang="en-US" sz="800" dirty="0">
                  <a:latin typeface="Meiryo UI" panose="020B0604030504040204" pitchFamily="50" charset="-128"/>
                  <a:ea typeface="Meiryo UI" panose="020B0604030504040204" pitchFamily="50" charset="-128"/>
                </a:rPr>
                <a:t>ディープ・ブルーがガルリ・カスパロフ氏を破る</a:t>
              </a:r>
              <a:br>
                <a:rPr kumimoji="1" lang="ja-JP" altLang="en-US" sz="800" dirty="0">
                  <a:latin typeface="Meiryo UI" panose="020B0604030504040204" pitchFamily="50" charset="-128"/>
                  <a:ea typeface="Meiryo UI" panose="020B0604030504040204" pitchFamily="50" charset="-128"/>
                </a:rPr>
              </a:br>
              <a:r>
                <a:rPr kumimoji="1" lang="en-US" altLang="ja-JP" sz="800" dirty="0">
                  <a:latin typeface="Meiryo UI" panose="020B0604030504040204" pitchFamily="50" charset="-128"/>
                  <a:ea typeface="Meiryo UI" panose="020B0604030504040204" pitchFamily="50" charset="-128"/>
                </a:rPr>
                <a:t>Google</a:t>
              </a:r>
              <a:r>
                <a:rPr kumimoji="1" lang="ja-JP" altLang="en-US" sz="800" dirty="0">
                  <a:latin typeface="Meiryo UI" panose="020B0604030504040204" pitchFamily="50" charset="-128"/>
                  <a:ea typeface="Meiryo UI" panose="020B0604030504040204" pitchFamily="50" charset="-128"/>
                </a:rPr>
                <a:t>検索</a:t>
              </a:r>
            </a:p>
          </p:txBody>
        </p:sp>
        <p:sp>
          <p:nvSpPr>
            <p:cNvPr id="10" name="テキスト ボックス 7">
              <a:extLst>
                <a:ext uri="{FF2B5EF4-FFF2-40B4-BE49-F238E27FC236}">
                  <a16:creationId xmlns:a16="http://schemas.microsoft.com/office/drawing/2014/main" id="{EBA37450-7B7A-4DC5-9CE4-C9D168C15EDB}"/>
                </a:ext>
              </a:extLst>
            </p:cNvPr>
            <p:cNvSpPr txBox="1"/>
            <p:nvPr/>
          </p:nvSpPr>
          <p:spPr>
            <a:xfrm>
              <a:off x="2462210" y="2745403"/>
              <a:ext cx="1152528"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latin typeface="Meiryo UI" panose="020B0604030504040204" pitchFamily="50" charset="-128"/>
                  <a:ea typeface="Meiryo UI" panose="020B0604030504040204" pitchFamily="50" charset="-128"/>
                </a:rPr>
                <a:t>NVIDIA</a:t>
              </a:r>
              <a:r>
                <a:rPr kumimoji="1" lang="ja-JP" altLang="en-US" sz="800" dirty="0">
                  <a:latin typeface="Meiryo UI" panose="020B0604030504040204" pitchFamily="50" charset="-128"/>
                  <a:ea typeface="Meiryo UI" panose="020B0604030504040204" pitchFamily="50" charset="-128"/>
                </a:rPr>
                <a:t>初の</a:t>
              </a:r>
              <a:r>
                <a:rPr kumimoji="1" lang="en-US" altLang="ja-JP" sz="800" dirty="0">
                  <a:latin typeface="Meiryo UI" panose="020B0604030504040204" pitchFamily="50" charset="-128"/>
                  <a:ea typeface="Meiryo UI" panose="020B0604030504040204" pitchFamily="50" charset="-128"/>
                </a:rPr>
                <a:t>GPU</a:t>
              </a:r>
              <a:r>
                <a:rPr kumimoji="1" lang="ja-JP" altLang="en-US" sz="800" dirty="0">
                  <a:latin typeface="Meiryo UI" panose="020B0604030504040204" pitchFamily="50" charset="-128"/>
                  <a:ea typeface="Meiryo UI" panose="020B0604030504040204" pitchFamily="50" charset="-128"/>
                </a:rPr>
                <a:t>発表</a:t>
              </a:r>
            </a:p>
          </p:txBody>
        </p:sp>
        <p:sp>
          <p:nvSpPr>
            <p:cNvPr id="12" name="テキスト ボックス 9">
              <a:extLst>
                <a:ext uri="{FF2B5EF4-FFF2-40B4-BE49-F238E27FC236}">
                  <a16:creationId xmlns:a16="http://schemas.microsoft.com/office/drawing/2014/main" id="{65CB07B6-5D0D-4C4B-BFA0-E4B3800BC001}"/>
                </a:ext>
              </a:extLst>
            </p:cNvPr>
            <p:cNvSpPr txBox="1"/>
            <p:nvPr/>
          </p:nvSpPr>
          <p:spPr>
            <a:xfrm>
              <a:off x="3141043" y="2056035"/>
              <a:ext cx="1152528"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latin typeface="Meiryo UI" panose="020B0604030504040204" pitchFamily="50" charset="-128"/>
                  <a:ea typeface="Meiryo UI" panose="020B0604030504040204" pitchFamily="50" charset="-128"/>
                </a:rPr>
                <a:t>Twitter</a:t>
              </a:r>
              <a:r>
                <a:rPr kumimoji="1" lang="ja-JP" altLang="en-US" sz="800" dirty="0">
                  <a:latin typeface="Meiryo UI" panose="020B0604030504040204" pitchFamily="50" charset="-128"/>
                  <a:ea typeface="Meiryo UI" panose="020B0604030504040204" pitchFamily="50" charset="-128"/>
                </a:rPr>
                <a:t>サービス開始</a:t>
              </a:r>
              <a:br>
                <a:rPr kumimoji="1" lang="ja-JP" altLang="en-US" sz="800" dirty="0">
                  <a:latin typeface="Meiryo UI" panose="020B0604030504040204" pitchFamily="50" charset="-128"/>
                  <a:ea typeface="Meiryo UI" panose="020B0604030504040204" pitchFamily="50" charset="-128"/>
                </a:rPr>
              </a:br>
              <a:r>
                <a:rPr kumimoji="1" lang="en-US" altLang="ja-JP" sz="800" dirty="0">
                  <a:latin typeface="Meiryo UI" panose="020B0604030504040204" pitchFamily="50" charset="-128"/>
                  <a:ea typeface="Meiryo UI" panose="020B0604030504040204" pitchFamily="50" charset="-128"/>
                </a:rPr>
                <a:t>AWS</a:t>
              </a:r>
              <a:r>
                <a:rPr kumimoji="1" lang="ja-JP" altLang="en-US" sz="800" dirty="0">
                  <a:latin typeface="Meiryo UI" panose="020B0604030504040204" pitchFamily="50" charset="-128"/>
                  <a:ea typeface="Meiryo UI" panose="020B0604030504040204" pitchFamily="50" charset="-128"/>
                </a:rPr>
                <a:t>開始</a:t>
              </a:r>
              <a:br>
                <a:rPr kumimoji="1" lang="ja-JP" altLang="en-US" sz="800" dirty="0">
                  <a:latin typeface="Meiryo UI" panose="020B0604030504040204" pitchFamily="50" charset="-128"/>
                  <a:ea typeface="Meiryo UI" panose="020B0604030504040204" pitchFamily="50" charset="-128"/>
                </a:rPr>
              </a:br>
              <a:r>
                <a:rPr kumimoji="1" lang="en-US" altLang="ja-JP" sz="800" dirty="0">
                  <a:latin typeface="Meiryo UI" panose="020B0604030504040204" pitchFamily="50" charset="-128"/>
                  <a:ea typeface="Meiryo UI" panose="020B0604030504040204" pitchFamily="50" charset="-128"/>
                </a:rPr>
                <a:t>NVIDIA CUDA</a:t>
              </a:r>
              <a:r>
                <a:rPr kumimoji="1" lang="ja-JP" altLang="en-US" sz="800" dirty="0">
                  <a:latin typeface="Meiryo UI" panose="020B0604030504040204" pitchFamily="50" charset="-128"/>
                  <a:ea typeface="Meiryo UI" panose="020B0604030504040204" pitchFamily="50" charset="-128"/>
                </a:rPr>
                <a:t>発表</a:t>
              </a:r>
            </a:p>
          </p:txBody>
        </p:sp>
        <p:sp>
          <p:nvSpPr>
            <p:cNvPr id="13" name="テキスト ボックス 10">
              <a:extLst>
                <a:ext uri="{FF2B5EF4-FFF2-40B4-BE49-F238E27FC236}">
                  <a16:creationId xmlns:a16="http://schemas.microsoft.com/office/drawing/2014/main" id="{362B647E-EA2F-4CA4-A400-CC47D27D5EFE}"/>
                </a:ext>
              </a:extLst>
            </p:cNvPr>
            <p:cNvSpPr txBox="1"/>
            <p:nvPr/>
          </p:nvSpPr>
          <p:spPr>
            <a:xfrm>
              <a:off x="4057650" y="2428876"/>
              <a:ext cx="1000125"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latin typeface="Meiryo UI" panose="020B0604030504040204" pitchFamily="50" charset="-128"/>
                  <a:ea typeface="Meiryo UI" panose="020B0604030504040204" pitchFamily="50" charset="-128"/>
                </a:rPr>
                <a:t>OpenAI</a:t>
              </a:r>
              <a:r>
                <a:rPr kumimoji="1" lang="ja-JP" altLang="en-US" sz="800" dirty="0">
                  <a:latin typeface="Meiryo UI" panose="020B0604030504040204" pitchFamily="50" charset="-128"/>
                  <a:ea typeface="Meiryo UI" panose="020B0604030504040204" pitchFamily="50" charset="-128"/>
                </a:rPr>
                <a:t>設立</a:t>
              </a:r>
            </a:p>
          </p:txBody>
        </p:sp>
        <p:sp>
          <p:nvSpPr>
            <p:cNvPr id="14" name="テキスト ボックス 11">
              <a:extLst>
                <a:ext uri="{FF2B5EF4-FFF2-40B4-BE49-F238E27FC236}">
                  <a16:creationId xmlns:a16="http://schemas.microsoft.com/office/drawing/2014/main" id="{B87243CA-49DC-430F-899F-0B403B334406}"/>
                </a:ext>
              </a:extLst>
            </p:cNvPr>
            <p:cNvSpPr txBox="1"/>
            <p:nvPr/>
          </p:nvSpPr>
          <p:spPr>
            <a:xfrm>
              <a:off x="3219451" y="3205164"/>
              <a:ext cx="1000125"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latin typeface="Meiryo UI" panose="020B0604030504040204" pitchFamily="50" charset="-128"/>
                  <a:ea typeface="Meiryo UI" panose="020B0604030504040204" pitchFamily="50" charset="-128"/>
                </a:rPr>
                <a:t>iPhone</a:t>
              </a:r>
              <a:r>
                <a:rPr kumimoji="1" lang="ja-JP" altLang="en-US" sz="800" dirty="0">
                  <a:latin typeface="Meiryo UI" panose="020B0604030504040204" pitchFamily="50" charset="-128"/>
                  <a:ea typeface="Meiryo UI" panose="020B0604030504040204" pitchFamily="50" charset="-128"/>
                </a:rPr>
                <a:t>発表</a:t>
              </a:r>
            </a:p>
          </p:txBody>
        </p:sp>
        <p:sp>
          <p:nvSpPr>
            <p:cNvPr id="15" name="テキスト ボックス 12">
              <a:extLst>
                <a:ext uri="{FF2B5EF4-FFF2-40B4-BE49-F238E27FC236}">
                  <a16:creationId xmlns:a16="http://schemas.microsoft.com/office/drawing/2014/main" id="{A83E5F46-B2C9-4992-970D-A4638DF44146}"/>
                </a:ext>
              </a:extLst>
            </p:cNvPr>
            <p:cNvSpPr txBox="1"/>
            <p:nvPr/>
          </p:nvSpPr>
          <p:spPr>
            <a:xfrm>
              <a:off x="4186098" y="2245517"/>
              <a:ext cx="1942957" cy="2309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latin typeface="Meiryo UI" panose="020B0604030504040204" pitchFamily="50" charset="-128"/>
                  <a:ea typeface="Meiryo UI" panose="020B0604030504040204" pitchFamily="50" charset="-128"/>
                </a:rPr>
                <a:t>AI</a:t>
              </a:r>
              <a:r>
                <a:rPr kumimoji="1" lang="ja-JP" altLang="en-US" sz="800" dirty="0">
                  <a:latin typeface="Meiryo UI" panose="020B0604030504040204" pitchFamily="50" charset="-128"/>
                  <a:ea typeface="Meiryo UI" panose="020B0604030504040204" pitchFamily="50" charset="-128"/>
                </a:rPr>
                <a:t>囲碁ソフト</a:t>
              </a:r>
              <a:r>
                <a:rPr kumimoji="1" lang="en-US" altLang="ja-JP" sz="800" dirty="0">
                  <a:latin typeface="Meiryo UI" panose="020B0604030504040204" pitchFamily="50" charset="-128"/>
                  <a:ea typeface="Meiryo UI" panose="020B0604030504040204" pitchFamily="50" charset="-128"/>
                </a:rPr>
                <a:t>(AlphaGo)</a:t>
              </a:r>
              <a:r>
                <a:rPr kumimoji="1" lang="ja-JP" altLang="en-US" sz="800" dirty="0">
                  <a:latin typeface="Meiryo UI" panose="020B0604030504040204" pitchFamily="50" charset="-128"/>
                  <a:ea typeface="Meiryo UI" panose="020B0604030504040204" pitchFamily="50" charset="-128"/>
                </a:rPr>
                <a:t>が人に勝利</a:t>
              </a:r>
            </a:p>
          </p:txBody>
        </p:sp>
        <p:sp>
          <p:nvSpPr>
            <p:cNvPr id="16" name="テキスト ボックス 13">
              <a:extLst>
                <a:ext uri="{FF2B5EF4-FFF2-40B4-BE49-F238E27FC236}">
                  <a16:creationId xmlns:a16="http://schemas.microsoft.com/office/drawing/2014/main" id="{BD7CC7AF-3D62-467D-9E8C-DF833E9E7438}"/>
                </a:ext>
              </a:extLst>
            </p:cNvPr>
            <p:cNvSpPr txBox="1"/>
            <p:nvPr/>
          </p:nvSpPr>
          <p:spPr>
            <a:xfrm>
              <a:off x="3751939" y="3489516"/>
              <a:ext cx="1405637" cy="2095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solidFill>
                    <a:schemeClr val="tx1"/>
                  </a:solidFill>
                  <a:latin typeface="Meiryo UI" panose="020B0604030504040204" pitchFamily="50" charset="-128"/>
                  <a:ea typeface="Meiryo UI" panose="020B0604030504040204" pitchFamily="50" charset="-128"/>
                </a:rPr>
                <a:t>ビッグデータ利用の本格化</a:t>
              </a:r>
              <a:br>
                <a:rPr kumimoji="1" lang="ja-JP" altLang="en-US" sz="800" dirty="0">
                  <a:solidFill>
                    <a:schemeClr val="tx1"/>
                  </a:solidFill>
                  <a:latin typeface="Meiryo UI" panose="020B0604030504040204" pitchFamily="50" charset="-128"/>
                  <a:ea typeface="Meiryo UI" panose="020B0604030504040204" pitchFamily="50" charset="-128"/>
                </a:rPr>
              </a:br>
              <a:r>
                <a:rPr kumimoji="1" lang="en-US" altLang="ja-JP" sz="800" dirty="0">
                  <a:solidFill>
                    <a:schemeClr val="tx1"/>
                  </a:solidFill>
                  <a:latin typeface="Meiryo UI" panose="020B0604030504040204" pitchFamily="50" charset="-128"/>
                  <a:ea typeface="Meiryo UI" panose="020B0604030504040204" pitchFamily="50" charset="-128"/>
                </a:rPr>
                <a:t>ILSVRC</a:t>
              </a:r>
              <a:r>
                <a:rPr kumimoji="1" lang="ja-JP" altLang="en-US" sz="800" dirty="0">
                  <a:solidFill>
                    <a:schemeClr val="tx1"/>
                  </a:solidFill>
                  <a:latin typeface="Meiryo UI" panose="020B0604030504040204" pitchFamily="50" charset="-128"/>
                  <a:ea typeface="Meiryo UI" panose="020B0604030504040204" pitchFamily="50" charset="-128"/>
                </a:rPr>
                <a:t>にて</a:t>
              </a:r>
              <a:r>
                <a:rPr kumimoji="1" lang="en-US" altLang="ja-JP" sz="800" dirty="0" err="1">
                  <a:solidFill>
                    <a:schemeClr val="tx1"/>
                  </a:solidFill>
                  <a:latin typeface="Meiryo UI" panose="020B0604030504040204" pitchFamily="50" charset="-128"/>
                  <a:ea typeface="Meiryo UI" panose="020B0604030504040204" pitchFamily="50" charset="-128"/>
                </a:rPr>
                <a:t>AlexNet</a:t>
              </a:r>
              <a:r>
                <a:rPr kumimoji="1" lang="ja-JP" altLang="en-US" sz="800" dirty="0">
                  <a:solidFill>
                    <a:schemeClr val="tx1"/>
                  </a:solidFill>
                  <a:latin typeface="Meiryo UI" panose="020B0604030504040204" pitchFamily="50" charset="-128"/>
                  <a:ea typeface="Meiryo UI" panose="020B0604030504040204" pitchFamily="50" charset="-128"/>
                </a:rPr>
                <a:t>優勝</a:t>
              </a:r>
            </a:p>
          </p:txBody>
        </p:sp>
        <p:sp>
          <p:nvSpPr>
            <p:cNvPr id="17" name="テキスト ボックス 14">
              <a:extLst>
                <a:ext uri="{FF2B5EF4-FFF2-40B4-BE49-F238E27FC236}">
                  <a16:creationId xmlns:a16="http://schemas.microsoft.com/office/drawing/2014/main" id="{D22B3400-BB0F-4B65-B604-6E09B28785AF}"/>
                </a:ext>
              </a:extLst>
            </p:cNvPr>
            <p:cNvSpPr txBox="1"/>
            <p:nvPr/>
          </p:nvSpPr>
          <p:spPr>
            <a:xfrm>
              <a:off x="4288982" y="2091930"/>
              <a:ext cx="2021401" cy="17621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latin typeface="Meiryo UI" panose="020B0604030504040204" pitchFamily="50" charset="-128"/>
                  <a:ea typeface="Meiryo UI" panose="020B0604030504040204" pitchFamily="50" charset="-128"/>
                </a:rPr>
                <a:t>「</a:t>
              </a:r>
              <a:r>
                <a:rPr kumimoji="1" lang="en-US" altLang="ja-JP" sz="800" dirty="0">
                  <a:latin typeface="Meiryo UI" panose="020B0604030504040204" pitchFamily="50" charset="-128"/>
                  <a:ea typeface="Meiryo UI" panose="020B0604030504040204" pitchFamily="50" charset="-128"/>
                </a:rPr>
                <a:t>Attention is All You Need</a:t>
              </a:r>
              <a:r>
                <a:rPr kumimoji="1" lang="ja-JP" altLang="en-US" sz="800" dirty="0">
                  <a:latin typeface="Meiryo UI" panose="020B0604030504040204" pitchFamily="50" charset="-128"/>
                  <a:ea typeface="Meiryo UI" panose="020B0604030504040204" pitchFamily="50" charset="-128"/>
                </a:rPr>
                <a:t>」発表</a:t>
              </a:r>
            </a:p>
          </p:txBody>
        </p:sp>
        <p:sp>
          <p:nvSpPr>
            <p:cNvPr id="18" name="テキスト ボックス 15">
              <a:extLst>
                <a:ext uri="{FF2B5EF4-FFF2-40B4-BE49-F238E27FC236}">
                  <a16:creationId xmlns:a16="http://schemas.microsoft.com/office/drawing/2014/main" id="{D620F173-7748-46CE-9219-5871667C9EAE}"/>
                </a:ext>
              </a:extLst>
            </p:cNvPr>
            <p:cNvSpPr txBox="1"/>
            <p:nvPr/>
          </p:nvSpPr>
          <p:spPr>
            <a:xfrm>
              <a:off x="4709763" y="1964877"/>
              <a:ext cx="1179838" cy="23098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latin typeface="Meiryo UI" panose="020B0604030504040204" pitchFamily="50" charset="-128"/>
                  <a:ea typeface="Meiryo UI" panose="020B0604030504040204" pitchFamily="50" charset="-128"/>
                </a:rPr>
                <a:t>ゴキブリサイボーグの開発</a:t>
              </a:r>
            </a:p>
          </p:txBody>
        </p:sp>
        <p:sp>
          <p:nvSpPr>
            <p:cNvPr id="19" name="テキスト ボックス 16">
              <a:extLst>
                <a:ext uri="{FF2B5EF4-FFF2-40B4-BE49-F238E27FC236}">
                  <a16:creationId xmlns:a16="http://schemas.microsoft.com/office/drawing/2014/main" id="{3E54F2FE-AE7F-4661-B9AC-95F0B94B3B2E}"/>
                </a:ext>
              </a:extLst>
            </p:cNvPr>
            <p:cNvSpPr txBox="1"/>
            <p:nvPr/>
          </p:nvSpPr>
          <p:spPr>
            <a:xfrm>
              <a:off x="3953018" y="3176382"/>
              <a:ext cx="1942957" cy="2095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800" u="none" strike="noStrike" dirty="0">
                  <a:effectLst/>
                  <a:latin typeface="Meiryo UI" panose="020B0604030504040204" pitchFamily="50" charset="-128"/>
                  <a:ea typeface="Meiryo UI" panose="020B0604030504040204" pitchFamily="50" charset="-128"/>
                </a:rPr>
                <a:t>Industrie4.0</a:t>
              </a:r>
              <a:r>
                <a:rPr lang="ja-JP" altLang="en-US" sz="800" u="none" strike="noStrike" dirty="0">
                  <a:effectLst/>
                  <a:latin typeface="Meiryo UI" panose="020B0604030504040204" pitchFamily="50" charset="-128"/>
                  <a:ea typeface="Meiryo UI" panose="020B0604030504040204" pitchFamily="50" charset="-128"/>
                </a:rPr>
                <a:t>概念の世界的普及</a:t>
              </a:r>
              <a:endParaRPr kumimoji="1" lang="en-US" altLang="ja-JP" sz="800" dirty="0">
                <a:latin typeface="Meiryo UI" panose="020B0604030504040204" pitchFamily="50" charset="-128"/>
                <a:ea typeface="Meiryo UI" panose="020B0604030504040204" pitchFamily="50" charset="-128"/>
              </a:endParaRPr>
            </a:p>
          </p:txBody>
        </p:sp>
        <p:sp>
          <p:nvSpPr>
            <p:cNvPr id="20" name="テキスト ボックス 17">
              <a:extLst>
                <a:ext uri="{FF2B5EF4-FFF2-40B4-BE49-F238E27FC236}">
                  <a16:creationId xmlns:a16="http://schemas.microsoft.com/office/drawing/2014/main" id="{EA91A19C-4004-40F8-9D69-AFCCBF44C654}"/>
                </a:ext>
              </a:extLst>
            </p:cNvPr>
            <p:cNvSpPr txBox="1"/>
            <p:nvPr/>
          </p:nvSpPr>
          <p:spPr>
            <a:xfrm>
              <a:off x="3564275" y="1853576"/>
              <a:ext cx="1019175" cy="238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latin typeface="Meiryo UI" panose="020B0604030504040204" pitchFamily="50" charset="-128"/>
                  <a:ea typeface="Meiryo UI" panose="020B0604030504040204" pitchFamily="50" charset="-128"/>
                </a:rPr>
                <a:t>Azure</a:t>
              </a:r>
              <a:endParaRPr kumimoji="1" lang="ja-JP" altLang="en-US" sz="800" dirty="0">
                <a:latin typeface="Meiryo UI" panose="020B0604030504040204" pitchFamily="50" charset="-128"/>
                <a:ea typeface="Meiryo UI" panose="020B0604030504040204" pitchFamily="50" charset="-128"/>
              </a:endParaRPr>
            </a:p>
          </p:txBody>
        </p:sp>
        <p:sp>
          <p:nvSpPr>
            <p:cNvPr id="24" name="テキスト ボックス 21">
              <a:extLst>
                <a:ext uri="{FF2B5EF4-FFF2-40B4-BE49-F238E27FC236}">
                  <a16:creationId xmlns:a16="http://schemas.microsoft.com/office/drawing/2014/main" id="{3C5AF7CF-B10E-4A1E-ADF9-1DFBB40BD9BF}"/>
                </a:ext>
              </a:extLst>
            </p:cNvPr>
            <p:cNvSpPr txBox="1"/>
            <p:nvPr/>
          </p:nvSpPr>
          <p:spPr>
            <a:xfrm>
              <a:off x="4552286" y="539545"/>
              <a:ext cx="879030" cy="2017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latin typeface="Meiryo UI" panose="020B0604030504040204" pitchFamily="50" charset="-128"/>
                  <a:ea typeface="Meiryo UI" panose="020B0604030504040204" pitchFamily="50" charset="-128"/>
                </a:rPr>
                <a:t>バイデン大統領</a:t>
              </a:r>
            </a:p>
          </p:txBody>
        </p:sp>
      </p:grpSp>
      <p:sp>
        <p:nvSpPr>
          <p:cNvPr id="30" name="テキスト ボックス 15">
            <a:extLst>
              <a:ext uri="{FF2B5EF4-FFF2-40B4-BE49-F238E27FC236}">
                <a16:creationId xmlns:a16="http://schemas.microsoft.com/office/drawing/2014/main" id="{901C4E02-BC7A-EFBA-B034-1DDAB18D1AC0}"/>
              </a:ext>
            </a:extLst>
          </p:cNvPr>
          <p:cNvSpPr txBox="1"/>
          <p:nvPr/>
        </p:nvSpPr>
        <p:spPr>
          <a:xfrm>
            <a:off x="7668781" y="3896276"/>
            <a:ext cx="2042481" cy="25157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800" dirty="0">
                <a:latin typeface="Meiryo UI" panose="020B0604030504040204" pitchFamily="50" charset="-128"/>
                <a:ea typeface="Meiryo UI" panose="020B0604030504040204" pitchFamily="50" charset="-128"/>
              </a:rPr>
              <a:t>AI</a:t>
            </a:r>
            <a:r>
              <a:rPr kumimoji="1" lang="ja-JP" altLang="en-US" sz="800" dirty="0">
                <a:latin typeface="Meiryo UI" panose="020B0604030504040204" pitchFamily="50" charset="-128"/>
                <a:ea typeface="Meiryo UI" panose="020B0604030504040204" pitchFamily="50" charset="-128"/>
              </a:rPr>
              <a:t>気象予報士の登場</a:t>
            </a:r>
            <a:br>
              <a:rPr kumimoji="1" lang="ja-JP" altLang="en-US" sz="800" dirty="0">
                <a:latin typeface="Meiryo UI" panose="020B0604030504040204" pitchFamily="50" charset="-128"/>
                <a:ea typeface="Meiryo UI" panose="020B0604030504040204" pitchFamily="50" charset="-128"/>
              </a:rPr>
            </a:br>
            <a:r>
              <a:rPr kumimoji="1" lang="ja-JP" altLang="en-US" sz="800" dirty="0">
                <a:latin typeface="Meiryo UI" panose="020B0604030504040204" pitchFamily="50" charset="-128"/>
                <a:ea typeface="Meiryo UI" panose="020B0604030504040204" pitchFamily="50" charset="-128"/>
              </a:rPr>
              <a:t>エクサスケール・コンピューティング</a:t>
            </a:r>
          </a:p>
        </p:txBody>
      </p:sp>
      <p:sp>
        <p:nvSpPr>
          <p:cNvPr id="32" name="テキスト ボックス 31">
            <a:extLst>
              <a:ext uri="{FF2B5EF4-FFF2-40B4-BE49-F238E27FC236}">
                <a16:creationId xmlns:a16="http://schemas.microsoft.com/office/drawing/2014/main" id="{2FDC6077-71D6-7DAB-AD99-32132FAE1ABE}"/>
              </a:ext>
            </a:extLst>
          </p:cNvPr>
          <p:cNvSpPr txBox="1"/>
          <p:nvPr/>
        </p:nvSpPr>
        <p:spPr>
          <a:xfrm>
            <a:off x="7668781" y="3702521"/>
            <a:ext cx="2148973" cy="215444"/>
          </a:xfrm>
          <a:prstGeom prst="rect">
            <a:avLst/>
          </a:prstGeom>
          <a:noFill/>
        </p:spPr>
        <p:txBody>
          <a:bodyPr wrap="square">
            <a:spAutoFit/>
          </a:bodyPr>
          <a:lstStyle/>
          <a:p>
            <a:r>
              <a:rPr lang="en-US" altLang="ja-JP" sz="800" dirty="0">
                <a:latin typeface="Meiryo UI" panose="020B0604030504040204" pitchFamily="50" charset="-128"/>
                <a:ea typeface="Meiryo UI" panose="020B0604030504040204" pitchFamily="50" charset="-128"/>
              </a:rPr>
              <a:t>AI</a:t>
            </a:r>
            <a:r>
              <a:rPr lang="ja-JP" altLang="en-US" sz="800" dirty="0">
                <a:latin typeface="Meiryo UI" panose="020B0604030504040204" pitchFamily="50" charset="-128"/>
                <a:ea typeface="Meiryo UI" panose="020B0604030504040204" pitchFamily="50" charset="-128"/>
              </a:rPr>
              <a:t>研究のノーベル賞受賞（ジェフリー・ヒントン）</a:t>
            </a:r>
          </a:p>
        </p:txBody>
      </p:sp>
      <p:sp>
        <p:nvSpPr>
          <p:cNvPr id="33" name="テキスト ボックス 21">
            <a:extLst>
              <a:ext uri="{FF2B5EF4-FFF2-40B4-BE49-F238E27FC236}">
                <a16:creationId xmlns:a16="http://schemas.microsoft.com/office/drawing/2014/main" id="{9DA91FB3-CB24-D93B-BFD2-447954E4D6BF}"/>
              </a:ext>
            </a:extLst>
          </p:cNvPr>
          <p:cNvSpPr txBox="1"/>
          <p:nvPr/>
        </p:nvSpPr>
        <p:spPr>
          <a:xfrm>
            <a:off x="7214698" y="2957012"/>
            <a:ext cx="879030" cy="2017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latin typeface="Meiryo UI" panose="020B0604030504040204" pitchFamily="50" charset="-128"/>
                <a:ea typeface="Meiryo UI" panose="020B0604030504040204" pitchFamily="50" charset="-128"/>
              </a:rPr>
              <a:t>トランプ大統領</a:t>
            </a:r>
          </a:p>
        </p:txBody>
      </p:sp>
      <p:sp>
        <p:nvSpPr>
          <p:cNvPr id="34" name="テキスト ボックス 21">
            <a:extLst>
              <a:ext uri="{FF2B5EF4-FFF2-40B4-BE49-F238E27FC236}">
                <a16:creationId xmlns:a16="http://schemas.microsoft.com/office/drawing/2014/main" id="{3E523F1F-193B-892E-131E-66393904C095}"/>
              </a:ext>
            </a:extLst>
          </p:cNvPr>
          <p:cNvSpPr txBox="1"/>
          <p:nvPr/>
        </p:nvSpPr>
        <p:spPr>
          <a:xfrm>
            <a:off x="7136852" y="3124793"/>
            <a:ext cx="1967577" cy="2017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800" dirty="0">
                <a:latin typeface="Meiryo UI" panose="020B0604030504040204" pitchFamily="50" charset="-128"/>
                <a:ea typeface="Meiryo UI" panose="020B0604030504040204" pitchFamily="50" charset="-128"/>
              </a:rPr>
              <a:t>国を超える</a:t>
            </a:r>
            <a:r>
              <a:rPr kumimoji="1" lang="en-US" altLang="ja-JP" sz="800" dirty="0">
                <a:latin typeface="Meiryo UI" panose="020B0604030504040204" pitchFamily="50" charset="-128"/>
                <a:ea typeface="Meiryo UI" panose="020B0604030504040204" pitchFamily="50" charset="-128"/>
              </a:rPr>
              <a:t>IT</a:t>
            </a:r>
            <a:r>
              <a:rPr kumimoji="1" lang="ja-JP" altLang="en-US" sz="800" dirty="0">
                <a:latin typeface="Meiryo UI" panose="020B0604030504040204" pitchFamily="50" charset="-128"/>
                <a:ea typeface="Meiryo UI" panose="020B0604030504040204" pitchFamily="50" charset="-128"/>
              </a:rPr>
              <a:t>巨大企業（</a:t>
            </a:r>
            <a:r>
              <a:rPr kumimoji="1" lang="en-US" altLang="ja-JP" sz="800" dirty="0">
                <a:latin typeface="Meiryo UI" panose="020B0604030504040204" pitchFamily="50" charset="-128"/>
                <a:ea typeface="Meiryo UI" panose="020B0604030504040204" pitchFamily="50" charset="-128"/>
              </a:rPr>
              <a:t>GAFA</a:t>
            </a:r>
            <a:r>
              <a:rPr kumimoji="1" lang="ja-JP" altLang="en-US" sz="800" dirty="0">
                <a:latin typeface="Meiryo UI" panose="020B0604030504040204" pitchFamily="50" charset="-128"/>
                <a:ea typeface="Meiryo UI" panose="020B0604030504040204" pitchFamily="50" charset="-128"/>
              </a:rPr>
              <a:t>）の台頭</a:t>
            </a:r>
          </a:p>
        </p:txBody>
      </p:sp>
      <p:sp>
        <p:nvSpPr>
          <p:cNvPr id="38" name="楕円 37">
            <a:extLst>
              <a:ext uri="{FF2B5EF4-FFF2-40B4-BE49-F238E27FC236}">
                <a16:creationId xmlns:a16="http://schemas.microsoft.com/office/drawing/2014/main" id="{A176F43A-FEB1-1C8F-EC37-387488F3F1D5}"/>
              </a:ext>
            </a:extLst>
          </p:cNvPr>
          <p:cNvSpPr/>
          <p:nvPr/>
        </p:nvSpPr>
        <p:spPr>
          <a:xfrm>
            <a:off x="5783302" y="4026389"/>
            <a:ext cx="1358153" cy="857705"/>
          </a:xfrm>
          <a:prstGeom prst="ellipse">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47DC2BD2-4722-F7EE-1162-D2AAF6F58DF3}"/>
              </a:ext>
            </a:extLst>
          </p:cNvPr>
          <p:cNvSpPr/>
          <p:nvPr/>
        </p:nvSpPr>
        <p:spPr>
          <a:xfrm>
            <a:off x="4356778" y="4894988"/>
            <a:ext cx="1358153" cy="857705"/>
          </a:xfrm>
          <a:prstGeom prst="ellipse">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F547517E-54C1-35D1-FFDA-B089E23D4238}"/>
              </a:ext>
            </a:extLst>
          </p:cNvPr>
          <p:cNvSpPr/>
          <p:nvPr/>
        </p:nvSpPr>
        <p:spPr>
          <a:xfrm rot="2208892">
            <a:off x="7388535" y="3405933"/>
            <a:ext cx="1049644" cy="1713614"/>
          </a:xfrm>
          <a:prstGeom prst="ellipse">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C2874889-9DB8-EBA3-2F94-58A1F30C0A99}"/>
              </a:ext>
            </a:extLst>
          </p:cNvPr>
          <p:cNvSpPr txBox="1"/>
          <p:nvPr/>
        </p:nvSpPr>
        <p:spPr>
          <a:xfrm>
            <a:off x="4438803" y="4599989"/>
            <a:ext cx="1163171"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インターネット</a:t>
            </a:r>
          </a:p>
        </p:txBody>
      </p:sp>
      <p:sp>
        <p:nvSpPr>
          <p:cNvPr id="59" name="テキスト ボックス 58">
            <a:extLst>
              <a:ext uri="{FF2B5EF4-FFF2-40B4-BE49-F238E27FC236}">
                <a16:creationId xmlns:a16="http://schemas.microsoft.com/office/drawing/2014/main" id="{D91E9B6C-EBE2-537D-2213-B11BA42182CC}"/>
              </a:ext>
            </a:extLst>
          </p:cNvPr>
          <p:cNvSpPr txBox="1"/>
          <p:nvPr/>
        </p:nvSpPr>
        <p:spPr>
          <a:xfrm>
            <a:off x="6064695" y="3726621"/>
            <a:ext cx="753392"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クラウド</a:t>
            </a:r>
          </a:p>
        </p:txBody>
      </p:sp>
      <p:sp>
        <p:nvSpPr>
          <p:cNvPr id="60" name="テキスト ボックス 59">
            <a:extLst>
              <a:ext uri="{FF2B5EF4-FFF2-40B4-BE49-F238E27FC236}">
                <a16:creationId xmlns:a16="http://schemas.microsoft.com/office/drawing/2014/main" id="{CCB6BC1D-07D0-90AC-11DC-87606155F898}"/>
              </a:ext>
            </a:extLst>
          </p:cNvPr>
          <p:cNvSpPr txBox="1"/>
          <p:nvPr/>
        </p:nvSpPr>
        <p:spPr>
          <a:xfrm>
            <a:off x="8422178" y="3393771"/>
            <a:ext cx="443753" cy="276999"/>
          </a:xfrm>
          <a:prstGeom prst="rect">
            <a:avLst/>
          </a:prstGeom>
          <a:noFill/>
        </p:spPr>
        <p:txBody>
          <a:bodyPr wrap="square" rtlCol="0">
            <a:spAutoFit/>
          </a:bodyPr>
          <a:lstStyle/>
          <a:p>
            <a:r>
              <a:rPr kumimoji="1" lang="en-US" altLang="ja-JP" sz="1200" b="1" dirty="0">
                <a:latin typeface="Meiryo UI" panose="020B0604030504040204" pitchFamily="50" charset="-128"/>
                <a:ea typeface="Meiryo UI" panose="020B0604030504040204" pitchFamily="50" charset="-128"/>
              </a:rPr>
              <a:t>AI</a:t>
            </a:r>
            <a:endParaRPr kumimoji="1" lang="ja-JP" altLang="en-US" sz="1200" b="1" dirty="0">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38EB7050-D4DF-A38F-43E9-CE8BAE8A2CBB}"/>
              </a:ext>
            </a:extLst>
          </p:cNvPr>
          <p:cNvSpPr txBox="1"/>
          <p:nvPr/>
        </p:nvSpPr>
        <p:spPr>
          <a:xfrm>
            <a:off x="363070" y="1034521"/>
            <a:ext cx="10542494" cy="830997"/>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社会の主な出来事</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科学技術に関連する出来事を整理し、その中でマイクロソフトの事業に関わりそうなモノをマッピングしてみました。</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インターネット，クラウド，</a:t>
            </a:r>
            <a:r>
              <a:rPr kumimoji="1" lang="en-US" altLang="ja-JP" sz="1600" dirty="0">
                <a:latin typeface="Meiryo UI" panose="020B0604030504040204" pitchFamily="50" charset="-128"/>
                <a:ea typeface="Meiryo UI" panose="020B0604030504040204" pitchFamily="50" charset="-128"/>
              </a:rPr>
              <a:t>AI</a:t>
            </a:r>
            <a:r>
              <a:rPr kumimoji="1" lang="ja-JP" altLang="en-US" sz="1600" dirty="0">
                <a:latin typeface="Meiryo UI" panose="020B0604030504040204" pitchFamily="50" charset="-128"/>
                <a:ea typeface="Meiryo UI" panose="020B0604030504040204" pitchFamily="50" charset="-128"/>
              </a:rPr>
              <a:t>と大きな３つのトレンドが見られるが、市場が反応したと言えそうなのは</a:t>
            </a:r>
            <a:r>
              <a:rPr kumimoji="1" lang="en-US" altLang="ja-JP" sz="1600" dirty="0">
                <a:latin typeface="Meiryo UI" panose="020B0604030504040204" pitchFamily="50" charset="-128"/>
                <a:ea typeface="Meiryo UI" panose="020B0604030504040204" pitchFamily="50" charset="-128"/>
              </a:rPr>
              <a:t>AI</a:t>
            </a:r>
            <a:r>
              <a:rPr kumimoji="1" lang="ja-JP" altLang="en-US" sz="1600" dirty="0">
                <a:latin typeface="Meiryo UI" panose="020B0604030504040204" pitchFamily="50" charset="-128"/>
                <a:ea typeface="Meiryo UI" panose="020B0604030504040204" pitchFamily="50" charset="-128"/>
              </a:rPr>
              <a:t>のみ</a:t>
            </a:r>
            <a:r>
              <a:rPr lang="ja-JP" altLang="en-US" sz="1600" dirty="0">
                <a:latin typeface="Meiryo UI" panose="020B0604030504040204" pitchFamily="50" charset="-128"/>
                <a:ea typeface="Meiryo UI" panose="020B0604030504040204" pitchFamily="50" charset="-128"/>
              </a:rPr>
              <a:t>でした</a:t>
            </a:r>
            <a:r>
              <a:rPr kumimoji="1" lang="ja-JP" altLang="en-US" sz="1600" dirty="0">
                <a:latin typeface="Meiryo UI" panose="020B0604030504040204" pitchFamily="50" charset="-128"/>
                <a:ea typeface="Meiryo UI" panose="020B0604030504040204" pitchFamily="50" charset="-128"/>
              </a:rPr>
              <a:t>（市場のテクノロジーに対するリテラシーが追い付いてきたとも考えられます）。</a:t>
            </a:r>
          </a:p>
        </p:txBody>
      </p:sp>
      <p:sp>
        <p:nvSpPr>
          <p:cNvPr id="11" name="スライド番号プレースホルダー 10">
            <a:extLst>
              <a:ext uri="{FF2B5EF4-FFF2-40B4-BE49-F238E27FC236}">
                <a16:creationId xmlns:a16="http://schemas.microsoft.com/office/drawing/2014/main" id="{25D29454-55D0-87E8-0154-8CD8236198EB}"/>
              </a:ext>
            </a:extLst>
          </p:cNvPr>
          <p:cNvSpPr>
            <a:spLocks noGrp="1"/>
          </p:cNvSpPr>
          <p:nvPr>
            <p:ph type="sldNum" sz="quarter" idx="12"/>
          </p:nvPr>
        </p:nvSpPr>
        <p:spPr/>
        <p:txBody>
          <a:bodyPr/>
          <a:lstStyle/>
          <a:p>
            <a:fld id="{2977F5E9-0479-47A0-9E51-109E0858BCF2}" type="slidenum">
              <a:rPr kumimoji="1" lang="ja-JP" altLang="en-US" smtClean="0"/>
              <a:t>20</a:t>
            </a:fld>
            <a:endParaRPr kumimoji="1" lang="ja-JP" altLang="en-US"/>
          </a:p>
        </p:txBody>
      </p:sp>
    </p:spTree>
    <p:extLst>
      <p:ext uri="{BB962C8B-B14F-4D97-AF65-F5344CB8AC3E}">
        <p14:creationId xmlns:p14="http://schemas.microsoft.com/office/powerpoint/2010/main" val="109153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E66840-D90F-FF79-A01B-74649E9F4DE2}"/>
              </a:ext>
            </a:extLst>
          </p:cNvPr>
          <p:cNvSpPr>
            <a:spLocks noGrp="1"/>
          </p:cNvSpPr>
          <p:nvPr>
            <p:ph type="title"/>
          </p:nvPr>
        </p:nvSpPr>
        <p:spPr/>
        <p:txBody>
          <a:bodyPr/>
          <a:lstStyle/>
          <a:p>
            <a:r>
              <a:rPr kumimoji="1" lang="ja-JP" altLang="en-US" b="1" dirty="0"/>
              <a:t>データ収集・加工</a:t>
            </a:r>
          </a:p>
        </p:txBody>
      </p:sp>
      <p:sp>
        <p:nvSpPr>
          <p:cNvPr id="3" name="テキスト プレースホルダー 2">
            <a:extLst>
              <a:ext uri="{FF2B5EF4-FFF2-40B4-BE49-F238E27FC236}">
                <a16:creationId xmlns:a16="http://schemas.microsoft.com/office/drawing/2014/main" id="{1E255241-8004-269F-32B4-E15DDC04C740}"/>
              </a:ext>
            </a:extLst>
          </p:cNvPr>
          <p:cNvSpPr>
            <a:spLocks noGrp="1"/>
          </p:cNvSpPr>
          <p:nvPr>
            <p:ph type="body" sz="quarter" idx="13"/>
          </p:nvPr>
        </p:nvSpPr>
        <p:spPr/>
        <p:txBody>
          <a:bodyPr/>
          <a:lstStyle/>
          <a:p>
            <a:r>
              <a:rPr kumimoji="1" lang="ja-JP" altLang="en-US" dirty="0"/>
              <a:t>２ｰ３．重回帰分析事例</a:t>
            </a:r>
          </a:p>
        </p:txBody>
      </p:sp>
      <p:sp>
        <p:nvSpPr>
          <p:cNvPr id="5" name="テキスト ボックス 4">
            <a:extLst>
              <a:ext uri="{FF2B5EF4-FFF2-40B4-BE49-F238E27FC236}">
                <a16:creationId xmlns:a16="http://schemas.microsoft.com/office/drawing/2014/main" id="{CD9CC9AF-B61C-85FB-5EDF-8390CF5901F0}"/>
              </a:ext>
            </a:extLst>
          </p:cNvPr>
          <p:cNvSpPr txBox="1"/>
          <p:nvPr/>
        </p:nvSpPr>
        <p:spPr>
          <a:xfrm>
            <a:off x="255493" y="1089018"/>
            <a:ext cx="10710584"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マイクロソフト株は、</a:t>
            </a:r>
            <a:r>
              <a:rPr kumimoji="1" lang="en-US" altLang="ja-JP" sz="1600" dirty="0">
                <a:latin typeface="Meiryo UI" panose="020B0604030504040204" pitchFamily="50" charset="-128"/>
                <a:ea typeface="Meiryo UI" panose="020B0604030504040204" pitchFamily="50" charset="-128"/>
              </a:rPr>
              <a:t>AI</a:t>
            </a:r>
            <a:r>
              <a:rPr kumimoji="1" lang="ja-JP" altLang="en-US" sz="1600" dirty="0">
                <a:latin typeface="Meiryo UI" panose="020B0604030504040204" pitchFamily="50" charset="-128"/>
                <a:ea typeface="Meiryo UI" panose="020B0604030504040204" pitchFamily="50" charset="-128"/>
              </a:rPr>
              <a:t>のブームに乗っていくと考えられるが、株価は市場の景気に依存すると考え、目的変数に株価、説明変数に</a:t>
            </a:r>
            <a:r>
              <a:rPr kumimoji="1" lang="en-US" altLang="ja-JP" sz="1600" dirty="0">
                <a:latin typeface="Meiryo UI" panose="020B0604030504040204" pitchFamily="50" charset="-128"/>
                <a:ea typeface="Meiryo UI" panose="020B0604030504040204" pitchFamily="50" charset="-128"/>
              </a:rPr>
              <a:t>GDP</a:t>
            </a:r>
            <a:r>
              <a:rPr lang="ja-JP" altLang="en-US" sz="1600" dirty="0">
                <a:latin typeface="Meiryo UI" panose="020B0604030504040204" pitchFamily="50" charset="-128"/>
                <a:ea typeface="Meiryo UI" panose="020B0604030504040204" pitchFamily="50" charset="-128"/>
              </a:rPr>
              <a:t>（名目），</a:t>
            </a:r>
            <a:r>
              <a:rPr lang="en-US" altLang="ja-JP" sz="1600" dirty="0">
                <a:latin typeface="Meiryo UI" panose="020B0604030504040204" pitchFamily="50" charset="-128"/>
                <a:ea typeface="Meiryo UI" panose="020B0604030504040204" pitchFamily="50" charset="-128"/>
              </a:rPr>
              <a:t>GDP</a:t>
            </a:r>
            <a:r>
              <a:rPr lang="ja-JP" altLang="en-US" sz="1600" dirty="0">
                <a:latin typeface="Meiryo UI" panose="020B0604030504040204" pitchFamily="50" charset="-128"/>
                <a:ea typeface="Meiryo UI" panose="020B0604030504040204" pitchFamily="50" charset="-128"/>
              </a:rPr>
              <a:t>（実質），為替，テクノロジー要素（回線速度，プロセス）を調べて学習データとします。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クロック周波数は</a:t>
            </a:r>
            <a:r>
              <a:rPr lang="en-US" altLang="ja-JP" sz="1600" dirty="0">
                <a:latin typeface="Meiryo UI" panose="020B0604030504040204" pitchFamily="50" charset="-128"/>
                <a:ea typeface="Meiryo UI" panose="020B0604030504040204" pitchFamily="50" charset="-128"/>
              </a:rPr>
              <a:t>2005</a:t>
            </a:r>
            <a:r>
              <a:rPr lang="ja-JP" altLang="en-US" sz="1600" dirty="0">
                <a:latin typeface="Meiryo UI" panose="020B0604030504040204" pitchFamily="50" charset="-128"/>
                <a:ea typeface="Meiryo UI" panose="020B0604030504040204" pitchFamily="50" charset="-128"/>
              </a:rPr>
              <a:t>年に並列へのアーキテクチャー変更があった、数字の連続性がなくなり削除しました。</a:t>
            </a:r>
            <a:endParaRPr lang="en-US" altLang="ja-JP"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65146330-E9E3-9CB9-0C04-9ED0D19D5E64}"/>
              </a:ext>
            </a:extLst>
          </p:cNvPr>
          <p:cNvSpPr txBox="1"/>
          <p:nvPr/>
        </p:nvSpPr>
        <p:spPr>
          <a:xfrm>
            <a:off x="476842" y="1920015"/>
            <a:ext cx="6535272"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為替は</a:t>
            </a:r>
            <a:r>
              <a:rPr kumimoji="1" lang="en-US" altLang="ja-JP" sz="1400" dirty="0">
                <a:latin typeface="Meiryo UI" panose="020B0604030504040204" pitchFamily="50" charset="-128"/>
                <a:ea typeface="Meiryo UI" panose="020B0604030504040204" pitchFamily="50" charset="-128"/>
              </a:rPr>
              <a:t>USD</a:t>
            </a:r>
            <a:r>
              <a:rPr kumimoji="1" lang="ja-JP" altLang="en-US" sz="1400" dirty="0">
                <a:latin typeface="Meiryo UI" panose="020B0604030504040204" pitchFamily="50" charset="-128"/>
                <a:ea typeface="Meiryo UI" panose="020B0604030504040204" pitchFamily="50" charset="-128"/>
              </a:rPr>
              <a:t>の強さを加味するため、加えました。</a:t>
            </a:r>
          </a:p>
        </p:txBody>
      </p:sp>
      <p:sp>
        <p:nvSpPr>
          <p:cNvPr id="6" name="スライド番号プレースホルダー 5">
            <a:extLst>
              <a:ext uri="{FF2B5EF4-FFF2-40B4-BE49-F238E27FC236}">
                <a16:creationId xmlns:a16="http://schemas.microsoft.com/office/drawing/2014/main" id="{1F844348-32AD-C087-EA52-7CC75CBD77F9}"/>
              </a:ext>
            </a:extLst>
          </p:cNvPr>
          <p:cNvSpPr>
            <a:spLocks noGrp="1"/>
          </p:cNvSpPr>
          <p:nvPr>
            <p:ph type="sldNum" sz="quarter" idx="12"/>
          </p:nvPr>
        </p:nvSpPr>
        <p:spPr/>
        <p:txBody>
          <a:bodyPr/>
          <a:lstStyle/>
          <a:p>
            <a:fld id="{2977F5E9-0479-47A0-9E51-109E0858BCF2}" type="slidenum">
              <a:rPr kumimoji="1" lang="ja-JP" altLang="en-US" smtClean="0"/>
              <a:t>21</a:t>
            </a:fld>
            <a:endParaRPr kumimoji="1" lang="ja-JP" altLang="en-US"/>
          </a:p>
        </p:txBody>
      </p:sp>
      <p:graphicFrame>
        <p:nvGraphicFramePr>
          <p:cNvPr id="8" name="表 7">
            <a:extLst>
              <a:ext uri="{FF2B5EF4-FFF2-40B4-BE49-F238E27FC236}">
                <a16:creationId xmlns:a16="http://schemas.microsoft.com/office/drawing/2014/main" id="{B273EB5C-8210-A5C4-B03C-073E93AF4C00}"/>
              </a:ext>
            </a:extLst>
          </p:cNvPr>
          <p:cNvGraphicFramePr>
            <a:graphicFrameLocks noGrp="1"/>
          </p:cNvGraphicFramePr>
          <p:nvPr>
            <p:extLst>
              <p:ext uri="{D42A27DB-BD31-4B8C-83A1-F6EECF244321}">
                <p14:modId xmlns:p14="http://schemas.microsoft.com/office/powerpoint/2010/main" val="1722252816"/>
              </p:ext>
            </p:extLst>
          </p:nvPr>
        </p:nvGraphicFramePr>
        <p:xfrm>
          <a:off x="3307075" y="2389888"/>
          <a:ext cx="5577850" cy="4149024"/>
        </p:xfrm>
        <a:graphic>
          <a:graphicData uri="http://schemas.openxmlformats.org/drawingml/2006/table">
            <a:tbl>
              <a:tblPr>
                <a:tableStyleId>{073A0DAA-6AF3-43AB-8588-CEC1D06C72B9}</a:tableStyleId>
              </a:tblPr>
              <a:tblGrid>
                <a:gridCol w="321541">
                  <a:extLst>
                    <a:ext uri="{9D8B030D-6E8A-4147-A177-3AD203B41FA5}">
                      <a16:colId xmlns:a16="http://schemas.microsoft.com/office/drawing/2014/main" val="3822963334"/>
                    </a:ext>
                  </a:extLst>
                </a:gridCol>
                <a:gridCol w="576095">
                  <a:extLst>
                    <a:ext uri="{9D8B030D-6E8A-4147-A177-3AD203B41FA5}">
                      <a16:colId xmlns:a16="http://schemas.microsoft.com/office/drawing/2014/main" val="810883184"/>
                    </a:ext>
                  </a:extLst>
                </a:gridCol>
                <a:gridCol w="797899">
                  <a:extLst>
                    <a:ext uri="{9D8B030D-6E8A-4147-A177-3AD203B41FA5}">
                      <a16:colId xmlns:a16="http://schemas.microsoft.com/office/drawing/2014/main" val="1501301634"/>
                    </a:ext>
                  </a:extLst>
                </a:gridCol>
                <a:gridCol w="809808">
                  <a:extLst>
                    <a:ext uri="{9D8B030D-6E8A-4147-A177-3AD203B41FA5}">
                      <a16:colId xmlns:a16="http://schemas.microsoft.com/office/drawing/2014/main" val="3610933068"/>
                    </a:ext>
                  </a:extLst>
                </a:gridCol>
                <a:gridCol w="643083">
                  <a:extLst>
                    <a:ext uri="{9D8B030D-6E8A-4147-A177-3AD203B41FA5}">
                      <a16:colId xmlns:a16="http://schemas.microsoft.com/office/drawing/2014/main" val="989509959"/>
                    </a:ext>
                  </a:extLst>
                </a:gridCol>
                <a:gridCol w="1190894">
                  <a:extLst>
                    <a:ext uri="{9D8B030D-6E8A-4147-A177-3AD203B41FA5}">
                      <a16:colId xmlns:a16="http://schemas.microsoft.com/office/drawing/2014/main" val="3649906077"/>
                    </a:ext>
                  </a:extLst>
                </a:gridCol>
                <a:gridCol w="1238530">
                  <a:extLst>
                    <a:ext uri="{9D8B030D-6E8A-4147-A177-3AD203B41FA5}">
                      <a16:colId xmlns:a16="http://schemas.microsoft.com/office/drawing/2014/main" val="55193545"/>
                    </a:ext>
                  </a:extLst>
                </a:gridCol>
              </a:tblGrid>
              <a:tr h="172876">
                <a:tc gridSpan="2">
                  <a:txBody>
                    <a:bodyPr/>
                    <a:lstStyle/>
                    <a:p>
                      <a:pPr algn="l" fontAlgn="ctr"/>
                      <a:r>
                        <a:rPr lang="en-US" sz="900" u="none" strike="noStrike">
                          <a:effectLst/>
                          <a:latin typeface="Meiryo UI" panose="020B0604030504040204" pitchFamily="50" charset="-128"/>
                          <a:ea typeface="Meiryo UI" panose="020B0604030504040204" pitchFamily="50" charset="-128"/>
                        </a:rPr>
                        <a:t>Microsoft</a:t>
                      </a:r>
                      <a:r>
                        <a:rPr lang="ja-JP" altLang="en-US" sz="900" u="none" strike="noStrike">
                          <a:effectLst/>
                          <a:latin typeface="Meiryo UI" panose="020B0604030504040204" pitchFamily="50" charset="-128"/>
                          <a:ea typeface="Meiryo UI" panose="020B0604030504040204" pitchFamily="50" charset="-128"/>
                        </a:rPr>
                        <a:t>株</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hMerge="1">
                  <a:txBody>
                    <a:bodyPr/>
                    <a:lstStyle/>
                    <a:p>
                      <a:endParaRPr kumimoji="1" lang="ja-JP" altLang="en-US"/>
                    </a:p>
                  </a:txBody>
                  <a:tcPr/>
                </a:tc>
                <a:tc>
                  <a:txBody>
                    <a:bodyPr/>
                    <a:lstStyle/>
                    <a:p>
                      <a:pPr algn="l" fontAlgn="ctr"/>
                      <a:r>
                        <a:rPr lang="en-US" sz="900" u="none" strike="noStrike">
                          <a:effectLst/>
                          <a:latin typeface="Meiryo UI" panose="020B0604030504040204" pitchFamily="50" charset="-128"/>
                          <a:ea typeface="Meiryo UI" panose="020B0604030504040204" pitchFamily="50" charset="-128"/>
                        </a:rPr>
                        <a:t>GDP(</a:t>
                      </a:r>
                      <a:r>
                        <a:rPr lang="ja-JP" altLang="en-US" sz="900" u="none" strike="noStrike">
                          <a:effectLst/>
                          <a:latin typeface="Meiryo UI" panose="020B0604030504040204" pitchFamily="50" charset="-128"/>
                          <a:ea typeface="Meiryo UI" panose="020B0604030504040204" pitchFamily="50" charset="-128"/>
                        </a:rPr>
                        <a:t>名目）</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GDP（</a:t>
                      </a:r>
                      <a:r>
                        <a:rPr lang="ja-JP" altLang="en-US" sz="900" u="none" strike="noStrike">
                          <a:effectLst/>
                          <a:latin typeface="Meiryo UI" panose="020B0604030504040204" pitchFamily="50" charset="-128"/>
                          <a:ea typeface="Meiryo UI" panose="020B0604030504040204" pitchFamily="50" charset="-128"/>
                        </a:rPr>
                        <a:t>実質）</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為替</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gridSpan="2">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テクノロジー要素</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hMerge="1">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984593311"/>
                  </a:ext>
                </a:extLst>
              </a:tr>
              <a:tr h="172876">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日付</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終値</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アメリカ</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アメリカ</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円</a:t>
                      </a:r>
                      <a:r>
                        <a:rPr lang="en-US" altLang="ja-JP" sz="900" u="none" strike="noStrike">
                          <a:effectLst/>
                          <a:latin typeface="Meiryo UI" panose="020B0604030504040204" pitchFamily="50" charset="-128"/>
                          <a:ea typeface="Meiryo UI" panose="020B0604030504040204" pitchFamily="50" charset="-128"/>
                        </a:rPr>
                        <a:t>/</a:t>
                      </a:r>
                      <a:r>
                        <a:rPr lang="ja-JP" altLang="en-US" sz="900" u="none" strike="noStrike">
                          <a:effectLst/>
                          <a:latin typeface="Meiryo UI" panose="020B0604030504040204" pitchFamily="50" charset="-128"/>
                          <a:ea typeface="Meiryo UI" panose="020B0604030504040204" pitchFamily="50" charset="-128"/>
                        </a:rPr>
                        <a:t>ドル</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回線速度</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プロセス</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917808699"/>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1986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0.17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4,579.63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8,832.60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168.52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64,000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0.0000015000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736671703"/>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1987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0.38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4,855.25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9,137.75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144.64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64,000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0.0000015000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008537910"/>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1988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0.37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5,236.43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9,519.43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128.15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64,000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0.0000015000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3795742846"/>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1989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5,641.60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9,869.00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dirty="0">
                          <a:effectLst/>
                          <a:latin typeface="Meiryo UI" panose="020B0604030504040204" pitchFamily="50" charset="-128"/>
                          <a:ea typeface="Meiryo UI" panose="020B0604030504040204" pitchFamily="50" charset="-128"/>
                        </a:rPr>
                        <a:t>137.96</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64,000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0.0000010000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860681364"/>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1990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5,963.13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10,055.15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144.79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64,000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0.0000010000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3336445642"/>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2.32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6,158.13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10,044.23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134.71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64,000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0.0000010000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325392629"/>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26.15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13,039.20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15,987.95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110.22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0.0000000650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4046620075"/>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29.86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13,815.60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16,433.15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116.30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0.0000000650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392475309"/>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35.6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14,474.25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16,762.45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117.75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0.0000000450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099456467"/>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19.44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14,769.85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16,781.50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103.36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0.0000000450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255598721"/>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30.48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14,478.05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16,349.13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93.57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0.0000000320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373352277"/>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27.91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15,048.98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16,789.78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87.78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0.0000000320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480834539"/>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25.96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15,599.73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17,052.40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79.81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0.0000000220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882398220"/>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26.71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16,253.95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17,442.78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79.79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0.0000000220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187869115"/>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37.41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16,880.68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17,812.18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97.60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0.0000000220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884642498"/>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46.45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17,608.13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18,261.70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105.94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0.0000000140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545620882"/>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55.48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18,295.00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18,799.60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121.04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0.0000000140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3035531661"/>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62.14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18,804.90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19,141.68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108.79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0.0000000140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255522709"/>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85.54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19,612.10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19,612.10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112.17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0.0000000140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3193414881"/>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101.57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20,656.53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20,193.93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110.42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0.0000000140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3152059781"/>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2019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157.7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21,539.98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20,715.65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109.01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0.0000000100 </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591995473"/>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222.42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21,354.13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20,267.58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106.77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5,000,000,000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dirty="0">
                          <a:effectLst/>
                          <a:latin typeface="Meiryo UI" panose="020B0604030504040204" pitchFamily="50" charset="-128"/>
                          <a:ea typeface="Meiryo UI" panose="020B0604030504040204" pitchFamily="50" charset="-128"/>
                        </a:rPr>
                        <a:t>0.0000000100 </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397653295"/>
                  </a:ext>
                </a:extLst>
              </a:tr>
            </a:tbl>
          </a:graphicData>
        </a:graphic>
      </p:graphicFrame>
    </p:spTree>
    <p:extLst>
      <p:ext uri="{BB962C8B-B14F-4D97-AF65-F5344CB8AC3E}">
        <p14:creationId xmlns:p14="http://schemas.microsoft.com/office/powerpoint/2010/main" val="273614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スライド番号プレースホルダー 19">
            <a:extLst>
              <a:ext uri="{FF2B5EF4-FFF2-40B4-BE49-F238E27FC236}">
                <a16:creationId xmlns:a16="http://schemas.microsoft.com/office/drawing/2014/main" id="{E2C08915-CDBA-FE6E-9BB7-3B0157C26CAA}"/>
              </a:ext>
            </a:extLst>
          </p:cNvPr>
          <p:cNvSpPr>
            <a:spLocks noGrp="1"/>
          </p:cNvSpPr>
          <p:nvPr>
            <p:ph type="sldNum" sz="quarter" idx="12"/>
          </p:nvPr>
        </p:nvSpPr>
        <p:spPr/>
        <p:txBody>
          <a:bodyPr/>
          <a:lstStyle/>
          <a:p>
            <a:fld id="{2977F5E9-0479-47A0-9E51-109E0858BCF2}" type="slidenum">
              <a:rPr kumimoji="1" lang="ja-JP" altLang="en-US" smtClean="0"/>
              <a:t>22</a:t>
            </a:fld>
            <a:endParaRPr kumimoji="1" lang="ja-JP" altLang="en-US"/>
          </a:p>
        </p:txBody>
      </p:sp>
      <p:sp>
        <p:nvSpPr>
          <p:cNvPr id="2" name="タイトル 1">
            <a:extLst>
              <a:ext uri="{FF2B5EF4-FFF2-40B4-BE49-F238E27FC236}">
                <a16:creationId xmlns:a16="http://schemas.microsoft.com/office/drawing/2014/main" id="{E9D9708B-D705-184C-F104-E809E126104A}"/>
              </a:ext>
            </a:extLst>
          </p:cNvPr>
          <p:cNvSpPr>
            <a:spLocks noGrp="1"/>
          </p:cNvSpPr>
          <p:nvPr>
            <p:ph type="title"/>
          </p:nvPr>
        </p:nvSpPr>
        <p:spPr>
          <a:prstGeom prst="rect">
            <a:avLst/>
          </a:prstGeom>
        </p:spPr>
        <p:txBody>
          <a:bodyPr/>
          <a:lstStyle/>
          <a:p>
            <a:r>
              <a:rPr kumimoji="1" lang="en-US" altLang="ja-JP" sz="2000" b="1" dirty="0"/>
              <a:t>Additional note; </a:t>
            </a:r>
            <a:r>
              <a:rPr kumimoji="1" lang="en-US" altLang="ja-JP" b="1" dirty="0"/>
              <a:t>CPU</a:t>
            </a:r>
            <a:r>
              <a:rPr kumimoji="1" lang="ja-JP" altLang="en-US" b="1" dirty="0"/>
              <a:t>（中央演算装置）</a:t>
            </a:r>
          </a:p>
        </p:txBody>
      </p:sp>
      <p:sp>
        <p:nvSpPr>
          <p:cNvPr id="3" name="テキスト プレースホルダー 2">
            <a:extLst>
              <a:ext uri="{FF2B5EF4-FFF2-40B4-BE49-F238E27FC236}">
                <a16:creationId xmlns:a16="http://schemas.microsoft.com/office/drawing/2014/main" id="{42F7B429-88F5-D757-6B95-6539E8B89B1A}"/>
              </a:ext>
            </a:extLst>
          </p:cNvPr>
          <p:cNvSpPr>
            <a:spLocks noGrp="1"/>
          </p:cNvSpPr>
          <p:nvPr>
            <p:ph type="body" sz="quarter" idx="13"/>
          </p:nvPr>
        </p:nvSpPr>
        <p:spPr>
          <a:prstGeom prst="rect">
            <a:avLst/>
          </a:prstGeom>
        </p:spPr>
        <p:txBody>
          <a:bodyPr/>
          <a:lstStyle/>
          <a:p>
            <a:r>
              <a:rPr kumimoji="1" lang="ja-JP" altLang="en-US" dirty="0"/>
              <a:t>２ｰ３．重回帰分析事例</a:t>
            </a:r>
          </a:p>
        </p:txBody>
      </p:sp>
      <p:sp>
        <p:nvSpPr>
          <p:cNvPr id="4" name="楕円 3">
            <a:extLst>
              <a:ext uri="{FF2B5EF4-FFF2-40B4-BE49-F238E27FC236}">
                <a16:creationId xmlns:a16="http://schemas.microsoft.com/office/drawing/2014/main" id="{9B98F035-FBD3-93A3-B819-62E7F6D7B733}"/>
              </a:ext>
            </a:extLst>
          </p:cNvPr>
          <p:cNvSpPr/>
          <p:nvPr/>
        </p:nvSpPr>
        <p:spPr>
          <a:xfrm>
            <a:off x="991943" y="2221475"/>
            <a:ext cx="1099618" cy="10608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cxnSp>
        <p:nvCxnSpPr>
          <p:cNvPr id="5" name="直線コネクタ 4">
            <a:extLst>
              <a:ext uri="{FF2B5EF4-FFF2-40B4-BE49-F238E27FC236}">
                <a16:creationId xmlns:a16="http://schemas.microsoft.com/office/drawing/2014/main" id="{91E81C36-8E5C-D481-1D54-3331753FAA12}"/>
              </a:ext>
            </a:extLst>
          </p:cNvPr>
          <p:cNvCxnSpPr/>
          <p:nvPr/>
        </p:nvCxnSpPr>
        <p:spPr>
          <a:xfrm>
            <a:off x="1173520" y="2516299"/>
            <a:ext cx="0" cy="4847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16F7FCC7-37A4-3328-5652-EA260234FC3B}"/>
              </a:ext>
            </a:extLst>
          </p:cNvPr>
          <p:cNvCxnSpPr>
            <a:cxnSpLocks/>
          </p:cNvCxnSpPr>
          <p:nvPr/>
        </p:nvCxnSpPr>
        <p:spPr>
          <a:xfrm>
            <a:off x="1269213" y="2466305"/>
            <a:ext cx="272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2961D6E6-F763-4C89-0FFC-F57BD22D4CD8}"/>
              </a:ext>
            </a:extLst>
          </p:cNvPr>
          <p:cNvCxnSpPr/>
          <p:nvPr/>
        </p:nvCxnSpPr>
        <p:spPr>
          <a:xfrm flipV="1">
            <a:off x="1541752" y="1972645"/>
            <a:ext cx="0" cy="482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DDE02CA-685D-E260-8303-B81522B89E80}"/>
              </a:ext>
            </a:extLst>
          </p:cNvPr>
          <p:cNvCxnSpPr/>
          <p:nvPr/>
        </p:nvCxnSpPr>
        <p:spPr>
          <a:xfrm flipH="1">
            <a:off x="656536" y="2758698"/>
            <a:ext cx="516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CB9FD57-FC41-333E-FF05-0D511F14C726}"/>
              </a:ext>
            </a:extLst>
          </p:cNvPr>
          <p:cNvCxnSpPr/>
          <p:nvPr/>
        </p:nvCxnSpPr>
        <p:spPr>
          <a:xfrm>
            <a:off x="1269213" y="2760976"/>
            <a:ext cx="272539" cy="209259"/>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A41B722-86D4-CD9A-0C6F-EB9D37740903}"/>
              </a:ext>
            </a:extLst>
          </p:cNvPr>
          <p:cNvCxnSpPr>
            <a:cxnSpLocks/>
          </p:cNvCxnSpPr>
          <p:nvPr/>
        </p:nvCxnSpPr>
        <p:spPr>
          <a:xfrm>
            <a:off x="1541752" y="2970235"/>
            <a:ext cx="0" cy="5387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8867A95-AF9B-117F-61FF-C609DF8DD0FE}"/>
              </a:ext>
            </a:extLst>
          </p:cNvPr>
          <p:cNvSpPr txBox="1"/>
          <p:nvPr/>
        </p:nvSpPr>
        <p:spPr>
          <a:xfrm>
            <a:off x="755578" y="1901062"/>
            <a:ext cx="871286"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ドレイン</a:t>
            </a:r>
            <a:endParaRPr kumimoji="1" lang="ja-JP" altLang="en-US"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962FC6D9-8FBB-BBFC-F378-1DAA402790AB}"/>
              </a:ext>
            </a:extLst>
          </p:cNvPr>
          <p:cNvSpPr txBox="1"/>
          <p:nvPr/>
        </p:nvSpPr>
        <p:spPr>
          <a:xfrm>
            <a:off x="330969" y="2516299"/>
            <a:ext cx="871286"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ゲート</a:t>
            </a:r>
          </a:p>
        </p:txBody>
      </p:sp>
      <p:sp>
        <p:nvSpPr>
          <p:cNvPr id="13" name="テキスト ボックス 12">
            <a:extLst>
              <a:ext uri="{FF2B5EF4-FFF2-40B4-BE49-F238E27FC236}">
                <a16:creationId xmlns:a16="http://schemas.microsoft.com/office/drawing/2014/main" id="{6BCD75C9-B0E7-6B62-313D-677B0368784C}"/>
              </a:ext>
            </a:extLst>
          </p:cNvPr>
          <p:cNvSpPr txBox="1"/>
          <p:nvPr/>
        </p:nvSpPr>
        <p:spPr>
          <a:xfrm>
            <a:off x="1629435" y="3342934"/>
            <a:ext cx="871286"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ソース</a:t>
            </a:r>
          </a:p>
        </p:txBody>
      </p:sp>
      <p:cxnSp>
        <p:nvCxnSpPr>
          <p:cNvPr id="14" name="直線コネクタ 13">
            <a:extLst>
              <a:ext uri="{FF2B5EF4-FFF2-40B4-BE49-F238E27FC236}">
                <a16:creationId xmlns:a16="http://schemas.microsoft.com/office/drawing/2014/main" id="{D542201E-7B56-BA76-544B-E91927B480DD}"/>
              </a:ext>
            </a:extLst>
          </p:cNvPr>
          <p:cNvCxnSpPr>
            <a:cxnSpLocks/>
          </p:cNvCxnSpPr>
          <p:nvPr/>
        </p:nvCxnSpPr>
        <p:spPr>
          <a:xfrm>
            <a:off x="1269213" y="2363889"/>
            <a:ext cx="0" cy="8077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B942C6B-D24B-1C62-9160-15D7D2E773E6}"/>
              </a:ext>
            </a:extLst>
          </p:cNvPr>
          <p:cNvCxnSpPr>
            <a:cxnSpLocks/>
          </p:cNvCxnSpPr>
          <p:nvPr/>
        </p:nvCxnSpPr>
        <p:spPr>
          <a:xfrm>
            <a:off x="1272754" y="3075907"/>
            <a:ext cx="2725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17D9763-850F-527E-5431-8B324EAC301B}"/>
              </a:ext>
            </a:extLst>
          </p:cNvPr>
          <p:cNvSpPr txBox="1"/>
          <p:nvPr/>
        </p:nvSpPr>
        <p:spPr>
          <a:xfrm>
            <a:off x="548396" y="1505050"/>
            <a:ext cx="2996586"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電解効果トランジスタ（</a:t>
            </a:r>
            <a:r>
              <a:rPr kumimoji="1" lang="en-US" altLang="ja-JP" sz="1600" b="1" dirty="0">
                <a:latin typeface="Meiryo UI" panose="020B0604030504040204" pitchFamily="50" charset="-128"/>
                <a:ea typeface="Meiryo UI" panose="020B0604030504040204" pitchFamily="50" charset="-128"/>
              </a:rPr>
              <a:t>FET</a:t>
            </a:r>
            <a:r>
              <a:rPr kumimoji="1" lang="ja-JP" altLang="en-US" sz="1600" b="1" dirty="0">
                <a:latin typeface="Meiryo UI" panose="020B0604030504040204" pitchFamily="50" charset="-128"/>
                <a:ea typeface="Meiryo UI" panose="020B0604030504040204" pitchFamily="50" charset="-128"/>
              </a:rPr>
              <a:t>）</a:t>
            </a:r>
          </a:p>
        </p:txBody>
      </p:sp>
      <p:sp>
        <p:nvSpPr>
          <p:cNvPr id="17" name="テキスト ボックス 16">
            <a:extLst>
              <a:ext uri="{FF2B5EF4-FFF2-40B4-BE49-F238E27FC236}">
                <a16:creationId xmlns:a16="http://schemas.microsoft.com/office/drawing/2014/main" id="{CC1A1D0F-3AE1-67E7-55A5-B4F7A72BA2C1}"/>
              </a:ext>
            </a:extLst>
          </p:cNvPr>
          <p:cNvSpPr txBox="1"/>
          <p:nvPr/>
        </p:nvSpPr>
        <p:spPr>
          <a:xfrm>
            <a:off x="548396" y="3746304"/>
            <a:ext cx="2429978" cy="646331"/>
          </a:xfrm>
          <a:prstGeom prst="rect">
            <a:avLst/>
          </a:prstGeom>
          <a:noFill/>
        </p:spPr>
        <p:txBody>
          <a:bodyPr wrap="square">
            <a:spAutoFit/>
          </a:bodyPr>
          <a:lstStyle/>
          <a:p>
            <a:pPr marL="285750" indent="-2857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N</a:t>
            </a:r>
            <a:r>
              <a:rPr lang="ja-JP" altLang="en-US" sz="1200" dirty="0">
                <a:latin typeface="Meiryo UI" panose="020B0604030504040204" pitchFamily="50" charset="-128"/>
                <a:ea typeface="Meiryo UI" panose="020B0604030504040204" pitchFamily="50" charset="-128"/>
              </a:rPr>
              <a:t>型</a:t>
            </a:r>
            <a:r>
              <a:rPr lang="en-US" altLang="ja-JP" sz="1200" dirty="0">
                <a:latin typeface="Meiryo UI" panose="020B0604030504040204" pitchFamily="50" charset="-128"/>
                <a:ea typeface="Meiryo UI" panose="020B0604030504040204" pitchFamily="50" charset="-128"/>
              </a:rPr>
              <a:t>FET</a:t>
            </a:r>
            <a:r>
              <a:rPr lang="ja-JP" altLang="en-US" sz="1200" dirty="0">
                <a:latin typeface="Meiryo UI" panose="020B0604030504040204" pitchFamily="50" charset="-128"/>
                <a:ea typeface="Meiryo UI" panose="020B0604030504040204" pitchFamily="50" charset="-128"/>
              </a:rPr>
              <a:t>の場合、ゲートに電圧をかけて、ドレインからソースへの電流を制御する</a:t>
            </a:r>
          </a:p>
        </p:txBody>
      </p:sp>
      <p:sp>
        <p:nvSpPr>
          <p:cNvPr id="21" name="テキスト ボックス 20">
            <a:extLst>
              <a:ext uri="{FF2B5EF4-FFF2-40B4-BE49-F238E27FC236}">
                <a16:creationId xmlns:a16="http://schemas.microsoft.com/office/drawing/2014/main" id="{7AB95FC2-A2C2-B808-E368-7FF7DEA907F3}"/>
              </a:ext>
            </a:extLst>
          </p:cNvPr>
          <p:cNvSpPr txBox="1"/>
          <p:nvPr/>
        </p:nvSpPr>
        <p:spPr>
          <a:xfrm>
            <a:off x="3856796" y="4349634"/>
            <a:ext cx="3176146" cy="830997"/>
          </a:xfrm>
          <a:prstGeom prst="rect">
            <a:avLst/>
          </a:prstGeom>
          <a:noFill/>
        </p:spPr>
        <p:txBody>
          <a:bodyPr wrap="square">
            <a:spAutoFit/>
          </a:bodyPr>
          <a:lstStyle/>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）コスト削減</a:t>
            </a: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）低消費電力</a:t>
            </a: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）動作速度向上</a:t>
            </a: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4</a:t>
            </a:r>
            <a:r>
              <a:rPr lang="ja-JP" altLang="en-US" sz="1200" dirty="0">
                <a:latin typeface="Meiryo UI" panose="020B0604030504040204" pitchFamily="50" charset="-128"/>
                <a:ea typeface="Meiryo UI" panose="020B0604030504040204" pitchFamily="50" charset="-128"/>
              </a:rPr>
              <a:t>）高機能化</a:t>
            </a:r>
          </a:p>
        </p:txBody>
      </p:sp>
      <p:pic>
        <p:nvPicPr>
          <p:cNvPr id="39" name="図 38">
            <a:extLst>
              <a:ext uri="{FF2B5EF4-FFF2-40B4-BE49-F238E27FC236}">
                <a16:creationId xmlns:a16="http://schemas.microsoft.com/office/drawing/2014/main" id="{75D9CD81-22C5-CD89-AC74-658610E155B3}"/>
              </a:ext>
            </a:extLst>
          </p:cNvPr>
          <p:cNvPicPr>
            <a:picLocks noChangeAspect="1"/>
          </p:cNvPicPr>
          <p:nvPr/>
        </p:nvPicPr>
        <p:blipFill>
          <a:blip r:embed="rId3"/>
          <a:stretch>
            <a:fillRect/>
          </a:stretch>
        </p:blipFill>
        <p:spPr>
          <a:xfrm>
            <a:off x="8037278" y="2239744"/>
            <a:ext cx="2456901" cy="1755800"/>
          </a:xfrm>
          <a:prstGeom prst="rect">
            <a:avLst/>
          </a:prstGeom>
        </p:spPr>
      </p:pic>
      <p:sp>
        <p:nvSpPr>
          <p:cNvPr id="41" name="テキスト ボックス 40">
            <a:extLst>
              <a:ext uri="{FF2B5EF4-FFF2-40B4-BE49-F238E27FC236}">
                <a16:creationId xmlns:a16="http://schemas.microsoft.com/office/drawing/2014/main" id="{3D77BDA7-CED0-D975-33FD-1BE8EF2188AB}"/>
              </a:ext>
            </a:extLst>
          </p:cNvPr>
          <p:cNvSpPr txBox="1"/>
          <p:nvPr/>
        </p:nvSpPr>
        <p:spPr>
          <a:xfrm>
            <a:off x="7120218" y="4087898"/>
            <a:ext cx="4619064" cy="430887"/>
          </a:xfrm>
          <a:prstGeom prst="rect">
            <a:avLst/>
          </a:prstGeom>
          <a:noFill/>
        </p:spPr>
        <p:txBody>
          <a:bodyPr wrap="square">
            <a:spAutoFit/>
          </a:bodyPr>
          <a:lstStyle/>
          <a:p>
            <a:pPr marL="171450" indent="-171450">
              <a:buFont typeface="Arial" panose="020B0604020202020204" pitchFamily="34" charset="0"/>
              <a:buChar char="•"/>
            </a:pPr>
            <a:r>
              <a:rPr lang="ja-JP" altLang="en-US" sz="1100" dirty="0">
                <a:latin typeface="Meiryo UI" panose="020B0604030504040204" pitchFamily="50" charset="-128"/>
                <a:ea typeface="Meiryo UI" panose="020B0604030504040204" pitchFamily="50" charset="-128"/>
              </a:rPr>
              <a:t>米</a:t>
            </a:r>
            <a:r>
              <a:rPr lang="en-US" altLang="ja-JP" sz="1100" dirty="0">
                <a:latin typeface="Meiryo UI" panose="020B0604030504040204" pitchFamily="50" charset="-128"/>
                <a:ea typeface="Meiryo UI" panose="020B0604030504040204" pitchFamily="50" charset="-128"/>
              </a:rPr>
              <a:t>IBM</a:t>
            </a:r>
            <a:r>
              <a:rPr lang="ja-JP" altLang="en-US" sz="1100" dirty="0">
                <a:latin typeface="Meiryo UI" panose="020B0604030504040204" pitchFamily="50" charset="-128"/>
                <a:ea typeface="Meiryo UI" panose="020B0604030504040204" pitchFamily="50" charset="-128"/>
              </a:rPr>
              <a:t>は</a:t>
            </a:r>
            <a:r>
              <a:rPr lang="en-US" altLang="ja-JP" sz="1100" dirty="0">
                <a:latin typeface="Meiryo UI" panose="020B0604030504040204" pitchFamily="50" charset="-128"/>
                <a:ea typeface="Meiryo UI" panose="020B0604030504040204" pitchFamily="50" charset="-128"/>
              </a:rPr>
              <a:t>2021</a:t>
            </a:r>
            <a:r>
              <a:rPr lang="ja-JP" altLang="en-US" sz="1100" dirty="0">
                <a:latin typeface="Meiryo UI" panose="020B0604030504040204" pitchFamily="50" charset="-128"/>
                <a:ea typeface="Meiryo UI" panose="020B0604030504040204" pitchFamily="50" charset="-128"/>
              </a:rPr>
              <a:t>年</a:t>
            </a:r>
            <a:r>
              <a:rPr lang="en-US" altLang="ja-JP" sz="1100" dirty="0">
                <a:latin typeface="Meiryo UI" panose="020B0604030504040204" pitchFamily="50" charset="-128"/>
                <a:ea typeface="Meiryo UI" panose="020B0604030504040204" pitchFamily="50" charset="-128"/>
              </a:rPr>
              <a:t>5</a:t>
            </a:r>
            <a:r>
              <a:rPr lang="ja-JP" altLang="en-US" sz="1100" dirty="0">
                <a:latin typeface="Meiryo UI" panose="020B0604030504040204" pitchFamily="50" charset="-128"/>
                <a:ea typeface="Meiryo UI" panose="020B0604030504040204" pitchFamily="50" charset="-128"/>
              </a:rPr>
              <a:t>月</a:t>
            </a:r>
            <a:r>
              <a:rPr lang="en-US" altLang="ja-JP" sz="1100" dirty="0">
                <a:latin typeface="Meiryo UI" panose="020B0604030504040204" pitchFamily="50" charset="-128"/>
                <a:ea typeface="Meiryo UI" panose="020B0604030504040204" pitchFamily="50" charset="-128"/>
              </a:rPr>
              <a:t>6</a:t>
            </a:r>
            <a:r>
              <a:rPr lang="ja-JP" altLang="en-US" sz="1100" dirty="0">
                <a:latin typeface="Meiryo UI" panose="020B0604030504040204" pitchFamily="50" charset="-128"/>
                <a:ea typeface="Meiryo UI" panose="020B0604030504040204" pitchFamily="50" charset="-128"/>
              </a:rPr>
              <a:t>日（現地時間）、</a:t>
            </a:r>
            <a:r>
              <a:rPr lang="en-US" altLang="ja-JP" sz="1100" dirty="0">
                <a:latin typeface="Meiryo UI" panose="020B0604030504040204" pitchFamily="50" charset="-128"/>
                <a:ea typeface="Meiryo UI" panose="020B0604030504040204" pitchFamily="50" charset="-128"/>
              </a:rPr>
              <a:t>2nm</a:t>
            </a:r>
            <a:r>
              <a:rPr lang="ja-JP" altLang="en-US" sz="1100" dirty="0">
                <a:latin typeface="Meiryo UI" panose="020B0604030504040204" pitchFamily="50" charset="-128"/>
                <a:ea typeface="Meiryo UI" panose="020B0604030504040204" pitchFamily="50" charset="-128"/>
              </a:rPr>
              <a:t>世代の製造プロセスで作製した半導体チップを発表した。</a:t>
            </a:r>
            <a:endParaRPr lang="en-US" altLang="ja-JP" sz="11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4750FE82-993B-A58C-4D99-7705071E0754}"/>
              </a:ext>
            </a:extLst>
          </p:cNvPr>
          <p:cNvSpPr txBox="1"/>
          <p:nvPr/>
        </p:nvSpPr>
        <p:spPr>
          <a:xfrm>
            <a:off x="3544982" y="1491610"/>
            <a:ext cx="933021"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ゲート長</a:t>
            </a:r>
          </a:p>
        </p:txBody>
      </p:sp>
      <p:sp>
        <p:nvSpPr>
          <p:cNvPr id="44" name="テキスト ボックス 43">
            <a:extLst>
              <a:ext uri="{FF2B5EF4-FFF2-40B4-BE49-F238E27FC236}">
                <a16:creationId xmlns:a16="http://schemas.microsoft.com/office/drawing/2014/main" id="{0101848C-4C69-D5D9-B101-84BA398F7ED6}"/>
              </a:ext>
            </a:extLst>
          </p:cNvPr>
          <p:cNvSpPr txBox="1"/>
          <p:nvPr/>
        </p:nvSpPr>
        <p:spPr>
          <a:xfrm>
            <a:off x="7346692" y="1422794"/>
            <a:ext cx="3854116" cy="338554"/>
          </a:xfrm>
          <a:prstGeom prst="rect">
            <a:avLst/>
          </a:prstGeom>
          <a:noFill/>
        </p:spPr>
        <p:txBody>
          <a:bodyPr wrap="square">
            <a:spAutoFit/>
          </a:bodyPr>
          <a:lstStyle/>
          <a:p>
            <a:r>
              <a:rPr kumimoji="1" lang="en-US" altLang="ja-JP" sz="1600" b="1" dirty="0">
                <a:latin typeface="Meiryo UI" panose="020B0604030504040204" pitchFamily="50" charset="-128"/>
                <a:ea typeface="Meiryo UI" panose="020B0604030504040204" pitchFamily="50" charset="-128"/>
              </a:rPr>
              <a:t>GAA</a:t>
            </a:r>
            <a:r>
              <a:rPr kumimoji="1" lang="ja-JP" altLang="en-US" sz="1600" b="1" dirty="0">
                <a:latin typeface="Meiryo UI" panose="020B0604030504040204" pitchFamily="50" charset="-128"/>
                <a:ea typeface="Meiryo UI" panose="020B0604030504040204" pitchFamily="50" charset="-128"/>
              </a:rPr>
              <a:t>ナノシートでゲート長</a:t>
            </a:r>
            <a:r>
              <a:rPr kumimoji="1" lang="en-US" altLang="ja-JP" sz="1600" b="1" dirty="0">
                <a:latin typeface="Meiryo UI" panose="020B0604030504040204" pitchFamily="50" charset="-128"/>
                <a:ea typeface="Meiryo UI" panose="020B0604030504040204" pitchFamily="50" charset="-128"/>
              </a:rPr>
              <a:t>2nm</a:t>
            </a:r>
            <a:r>
              <a:rPr kumimoji="1" lang="ja-JP" altLang="en-US" sz="1600" b="1" dirty="0">
                <a:latin typeface="Meiryo UI" panose="020B0604030504040204" pitchFamily="50" charset="-128"/>
                <a:ea typeface="Meiryo UI" panose="020B0604030504040204" pitchFamily="50" charset="-128"/>
              </a:rPr>
              <a:t>を実現</a:t>
            </a:r>
          </a:p>
        </p:txBody>
      </p:sp>
      <p:sp>
        <p:nvSpPr>
          <p:cNvPr id="45" name="正方形/長方形 44">
            <a:extLst>
              <a:ext uri="{FF2B5EF4-FFF2-40B4-BE49-F238E27FC236}">
                <a16:creationId xmlns:a16="http://schemas.microsoft.com/office/drawing/2014/main" id="{3F563D59-7916-E4D3-79FD-013D19D63262}"/>
              </a:ext>
            </a:extLst>
          </p:cNvPr>
          <p:cNvSpPr/>
          <p:nvPr/>
        </p:nvSpPr>
        <p:spPr>
          <a:xfrm>
            <a:off x="423348" y="963139"/>
            <a:ext cx="8418093" cy="338554"/>
          </a:xfrm>
          <a:prstGeom prst="rect">
            <a:avLst/>
          </a:prstGeom>
        </p:spPr>
        <p:txBody>
          <a:bodyPr wrap="square">
            <a:spAutoFit/>
          </a:bodyPr>
          <a:lstStyle/>
          <a:p>
            <a:r>
              <a:rPr lang="ja-JP" altLang="en-US" sz="1600" dirty="0">
                <a:latin typeface="Meiryo UI" panose="020B0604030504040204" pitchFamily="50" charset="-128"/>
                <a:ea typeface="Meiryo UI" panose="020B0604030504040204" pitchFamily="50" charset="-128"/>
              </a:rPr>
              <a:t>最新のコンピュータの</a:t>
            </a:r>
            <a:r>
              <a:rPr lang="en-US" altLang="ja-JP" sz="1600" dirty="0">
                <a:latin typeface="Meiryo UI" panose="020B0604030504040204" pitchFamily="50" charset="-128"/>
                <a:ea typeface="Meiryo UI" panose="020B0604030504040204" pitchFamily="50" charset="-128"/>
              </a:rPr>
              <a:t>CPU</a:t>
            </a:r>
            <a:r>
              <a:rPr lang="ja-JP" altLang="en-US" sz="1600" dirty="0">
                <a:latin typeface="Meiryo UI" panose="020B0604030504040204" pitchFamily="50" charset="-128"/>
                <a:ea typeface="Meiryo UI" panose="020B0604030504040204" pitchFamily="50" charset="-128"/>
              </a:rPr>
              <a:t>はゲート長が</a:t>
            </a:r>
            <a:r>
              <a:rPr lang="ja-JP" altLang="en-US" sz="1600" b="1" dirty="0">
                <a:latin typeface="Meiryo UI" panose="020B0604030504040204" pitchFamily="50" charset="-128"/>
                <a:ea typeface="Meiryo UI" panose="020B0604030504040204" pitchFamily="50" charset="-128"/>
              </a:rPr>
              <a:t>２</a:t>
            </a:r>
            <a:r>
              <a:rPr lang="en-US" altLang="ja-JP" sz="1600" b="1" dirty="0">
                <a:latin typeface="Meiryo UI" panose="020B0604030504040204" pitchFamily="50" charset="-128"/>
                <a:ea typeface="Meiryo UI" panose="020B0604030504040204" pitchFamily="50" charset="-128"/>
              </a:rPr>
              <a:t>nm</a:t>
            </a:r>
            <a:r>
              <a:rPr lang="ja-JP" altLang="en-US" sz="1600" dirty="0">
                <a:latin typeface="Meiryo UI" panose="020B0604030504040204" pitchFamily="50" charset="-128"/>
                <a:ea typeface="Meiryo UI" panose="020B0604030504040204" pitchFamily="50" charset="-128"/>
              </a:rPr>
              <a:t>に到達</a:t>
            </a:r>
          </a:p>
        </p:txBody>
      </p:sp>
      <p:sp>
        <p:nvSpPr>
          <p:cNvPr id="46" name="テキスト ボックス 45">
            <a:extLst>
              <a:ext uri="{FF2B5EF4-FFF2-40B4-BE49-F238E27FC236}">
                <a16:creationId xmlns:a16="http://schemas.microsoft.com/office/drawing/2014/main" id="{409C9862-50AA-3F02-9F19-63C035641C67}"/>
              </a:ext>
            </a:extLst>
          </p:cNvPr>
          <p:cNvSpPr txBox="1"/>
          <p:nvPr/>
        </p:nvSpPr>
        <p:spPr>
          <a:xfrm>
            <a:off x="9052654" y="4488133"/>
            <a:ext cx="2780758" cy="230832"/>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出典：日経クロステック，</a:t>
            </a:r>
            <a:r>
              <a:rPr lang="en-US" altLang="ja-JP" sz="900" b="0" i="0" dirty="0">
                <a:solidFill>
                  <a:srgbClr val="666666"/>
                </a:solidFill>
                <a:effectLst/>
                <a:latin typeface="Meiryo UI" panose="020B0604030504040204" pitchFamily="50" charset="-128"/>
                <a:ea typeface="Meiryo UI" panose="020B0604030504040204" pitchFamily="50" charset="-128"/>
              </a:rPr>
              <a:t>2023.02.14</a:t>
            </a:r>
            <a:endParaRPr lang="ja-JP" altLang="en-US" sz="900" dirty="0">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220BEBFC-678C-7F70-721E-743E4CB48F49}"/>
              </a:ext>
            </a:extLst>
          </p:cNvPr>
          <p:cNvGrpSpPr/>
          <p:nvPr/>
        </p:nvGrpSpPr>
        <p:grpSpPr>
          <a:xfrm>
            <a:off x="3822252" y="1808423"/>
            <a:ext cx="3564603" cy="2484491"/>
            <a:chOff x="4955234" y="1505703"/>
            <a:chExt cx="3564603" cy="2484491"/>
          </a:xfrm>
        </p:grpSpPr>
        <p:sp>
          <p:nvSpPr>
            <p:cNvPr id="23" name="正方形/長方形 22">
              <a:extLst>
                <a:ext uri="{FF2B5EF4-FFF2-40B4-BE49-F238E27FC236}">
                  <a16:creationId xmlns:a16="http://schemas.microsoft.com/office/drawing/2014/main" id="{EE3CA5C3-03CC-EB60-4332-583938F2A162}"/>
                </a:ext>
              </a:extLst>
            </p:cNvPr>
            <p:cNvSpPr/>
            <p:nvPr/>
          </p:nvSpPr>
          <p:spPr>
            <a:xfrm>
              <a:off x="5199528" y="3047999"/>
              <a:ext cx="2942665" cy="60147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FC1B2BAF-AF64-23AF-DDDA-1D4A3ECE1C30}"/>
                </a:ext>
              </a:extLst>
            </p:cNvPr>
            <p:cNvSpPr/>
            <p:nvPr/>
          </p:nvSpPr>
          <p:spPr>
            <a:xfrm>
              <a:off x="6355974" y="2569881"/>
              <a:ext cx="629771" cy="47811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E64F3825-E1C3-32A2-3AD9-DB0BF325627C}"/>
                </a:ext>
              </a:extLst>
            </p:cNvPr>
            <p:cNvSpPr/>
            <p:nvPr/>
          </p:nvSpPr>
          <p:spPr>
            <a:xfrm>
              <a:off x="6985746" y="2569881"/>
              <a:ext cx="1156446" cy="478118"/>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7CAD4B33-8C69-C487-DF14-3AB82800173D}"/>
                </a:ext>
              </a:extLst>
            </p:cNvPr>
            <p:cNvSpPr/>
            <p:nvPr/>
          </p:nvSpPr>
          <p:spPr>
            <a:xfrm>
              <a:off x="5199527" y="2569881"/>
              <a:ext cx="1156446" cy="478118"/>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9579CF7-7B5E-403F-DBB0-49E3A4D87211}"/>
                </a:ext>
              </a:extLst>
            </p:cNvPr>
            <p:cNvSpPr/>
            <p:nvPr/>
          </p:nvSpPr>
          <p:spPr>
            <a:xfrm>
              <a:off x="6355973" y="2523939"/>
              <a:ext cx="629771" cy="9188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907EAE8-6F77-A64A-9322-A5730984BFD0}"/>
                </a:ext>
              </a:extLst>
            </p:cNvPr>
            <p:cNvSpPr/>
            <p:nvPr/>
          </p:nvSpPr>
          <p:spPr>
            <a:xfrm>
              <a:off x="6355973" y="2239359"/>
              <a:ext cx="629771" cy="26361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358F9F6C-5422-AF04-5243-560C41D90002}"/>
                </a:ext>
              </a:extLst>
            </p:cNvPr>
            <p:cNvSpPr txBox="1"/>
            <p:nvPr/>
          </p:nvSpPr>
          <p:spPr>
            <a:xfrm>
              <a:off x="5367614" y="2569881"/>
              <a:ext cx="988359" cy="261610"/>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S</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ソース</a:t>
              </a:r>
              <a:r>
                <a:rPr lang="en-US" altLang="ja-JP" sz="1050" dirty="0">
                  <a:latin typeface="Meiryo UI" panose="020B0604030504040204" pitchFamily="50" charset="-128"/>
                  <a:ea typeface="Meiryo UI" panose="020B0604030504040204" pitchFamily="50" charset="-128"/>
                </a:rPr>
                <a:t>)</a:t>
              </a:r>
              <a:endParaRPr kumimoji="1" lang="en-US" altLang="ja-JP" sz="1050"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F41BCE43-0639-BCC5-2E51-9251E01A8A70}"/>
                </a:ext>
              </a:extLst>
            </p:cNvPr>
            <p:cNvSpPr txBox="1"/>
            <p:nvPr/>
          </p:nvSpPr>
          <p:spPr>
            <a:xfrm>
              <a:off x="7245723" y="2578875"/>
              <a:ext cx="988359" cy="261610"/>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D</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ドレイン</a:t>
              </a:r>
              <a:r>
                <a:rPr lang="en-US" altLang="ja-JP" sz="1050" dirty="0">
                  <a:latin typeface="Meiryo UI" panose="020B0604030504040204" pitchFamily="50" charset="-128"/>
                  <a:ea typeface="Meiryo UI" panose="020B0604030504040204" pitchFamily="50" charset="-128"/>
                </a:rPr>
                <a:t>)</a:t>
              </a:r>
              <a:endParaRPr kumimoji="1" lang="en-US" altLang="ja-JP" sz="1050"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05B46E98-618F-892F-9D3F-080E1FFEC4C9}"/>
                </a:ext>
              </a:extLst>
            </p:cNvPr>
            <p:cNvSpPr txBox="1"/>
            <p:nvPr/>
          </p:nvSpPr>
          <p:spPr>
            <a:xfrm>
              <a:off x="6311156" y="2232667"/>
              <a:ext cx="988359" cy="261610"/>
            </a:xfrm>
            <a:prstGeom prst="rect">
              <a:avLst/>
            </a:prstGeom>
            <a:noFill/>
          </p:spPr>
          <p:txBody>
            <a:bodyPr wrap="square" rtlCol="0">
              <a:spAutoFit/>
            </a:bodyPr>
            <a:lstStyle/>
            <a:p>
              <a:r>
                <a:rPr kumimoji="1" lang="en-US" altLang="ja-JP" sz="1050" dirty="0">
                  <a:solidFill>
                    <a:schemeClr val="bg1"/>
                  </a:solidFill>
                  <a:latin typeface="Meiryo UI" panose="020B0604030504040204" pitchFamily="50" charset="-128"/>
                  <a:ea typeface="Meiryo UI" panose="020B0604030504040204" pitchFamily="50" charset="-128"/>
                </a:rPr>
                <a:t>G</a:t>
              </a:r>
              <a:r>
                <a:rPr lang="en-US" altLang="ja-JP" sz="1050" dirty="0">
                  <a:solidFill>
                    <a:schemeClr val="bg1"/>
                  </a:solidFill>
                  <a:latin typeface="Meiryo UI" panose="020B0604030504040204" pitchFamily="50" charset="-128"/>
                  <a:ea typeface="Meiryo UI" panose="020B0604030504040204" pitchFamily="50" charset="-128"/>
                </a:rPr>
                <a:t>(</a:t>
              </a:r>
              <a:r>
                <a:rPr lang="ja-JP" altLang="en-US" sz="1050" dirty="0">
                  <a:solidFill>
                    <a:schemeClr val="bg1"/>
                  </a:solidFill>
                  <a:latin typeface="Meiryo UI" panose="020B0604030504040204" pitchFamily="50" charset="-128"/>
                  <a:ea typeface="Meiryo UI" panose="020B0604030504040204" pitchFamily="50" charset="-128"/>
                </a:rPr>
                <a:t>ゲート</a:t>
              </a:r>
              <a:r>
                <a:rPr lang="en-US" altLang="ja-JP" sz="1050" dirty="0">
                  <a:solidFill>
                    <a:schemeClr val="bg1"/>
                  </a:solidFill>
                  <a:latin typeface="Meiryo UI" panose="020B0604030504040204" pitchFamily="50" charset="-128"/>
                  <a:ea typeface="Meiryo UI" panose="020B0604030504040204" pitchFamily="50" charset="-128"/>
                </a:rPr>
                <a:t>)</a:t>
              </a:r>
              <a:endParaRPr kumimoji="1" lang="en-US" altLang="ja-JP" sz="1050" dirty="0">
                <a:solidFill>
                  <a:schemeClr val="bg1"/>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D69C9E0D-2DC0-EA04-39A8-418800EDD883}"/>
                </a:ext>
              </a:extLst>
            </p:cNvPr>
            <p:cNvSpPr txBox="1"/>
            <p:nvPr/>
          </p:nvSpPr>
          <p:spPr>
            <a:xfrm>
              <a:off x="5943593" y="2845437"/>
              <a:ext cx="495302" cy="253916"/>
            </a:xfrm>
            <a:prstGeom prst="rect">
              <a:avLst/>
            </a:prstGeom>
            <a:noFill/>
          </p:spPr>
          <p:txBody>
            <a:bodyPr wrap="square" rtlCol="0">
              <a:spAutoFit/>
            </a:bodyPr>
            <a:lstStyle/>
            <a:p>
              <a:r>
                <a:rPr lang="en-US" altLang="ja-JP" sz="1050" dirty="0">
                  <a:latin typeface="Meiryo UI" panose="020B0604030504040204" pitchFamily="50" charset="-128"/>
                  <a:ea typeface="Meiryo UI" panose="020B0604030504040204" pitchFamily="50" charset="-128"/>
                </a:rPr>
                <a:t>N</a:t>
              </a:r>
              <a:r>
                <a:rPr lang="ja-JP" altLang="en-US" sz="1050" dirty="0">
                  <a:latin typeface="Meiryo UI" panose="020B0604030504040204" pitchFamily="50" charset="-128"/>
                  <a:ea typeface="Meiryo UI" panose="020B0604030504040204" pitchFamily="50" charset="-128"/>
                </a:rPr>
                <a:t>層</a:t>
              </a:r>
              <a:endParaRPr kumimoji="1" lang="en-US" altLang="ja-JP" sz="1050"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5CC9E820-1B4C-0C4F-C9CC-08BB2A2FC217}"/>
                </a:ext>
              </a:extLst>
            </p:cNvPr>
            <p:cNvSpPr txBox="1"/>
            <p:nvPr/>
          </p:nvSpPr>
          <p:spPr>
            <a:xfrm>
              <a:off x="6985744" y="2831491"/>
              <a:ext cx="495302" cy="253916"/>
            </a:xfrm>
            <a:prstGeom prst="rect">
              <a:avLst/>
            </a:prstGeom>
            <a:noFill/>
          </p:spPr>
          <p:txBody>
            <a:bodyPr wrap="square" rtlCol="0">
              <a:spAutoFit/>
            </a:bodyPr>
            <a:lstStyle/>
            <a:p>
              <a:r>
                <a:rPr lang="en-US" altLang="ja-JP" sz="1050" dirty="0">
                  <a:latin typeface="Meiryo UI" panose="020B0604030504040204" pitchFamily="50" charset="-128"/>
                  <a:ea typeface="Meiryo UI" panose="020B0604030504040204" pitchFamily="50" charset="-128"/>
                </a:rPr>
                <a:t>N</a:t>
              </a:r>
              <a:r>
                <a:rPr lang="ja-JP" altLang="en-US" sz="1050" dirty="0">
                  <a:latin typeface="Meiryo UI" panose="020B0604030504040204" pitchFamily="50" charset="-128"/>
                  <a:ea typeface="Meiryo UI" panose="020B0604030504040204" pitchFamily="50" charset="-128"/>
                </a:rPr>
                <a:t>層</a:t>
              </a:r>
              <a:endParaRPr kumimoji="1" lang="en-US" altLang="ja-JP" sz="1050"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4DB81BC0-3CD5-861A-5E27-5BE3DF0961C7}"/>
                </a:ext>
              </a:extLst>
            </p:cNvPr>
            <p:cNvSpPr txBox="1"/>
            <p:nvPr/>
          </p:nvSpPr>
          <p:spPr>
            <a:xfrm>
              <a:off x="7481046" y="3123603"/>
              <a:ext cx="638743" cy="415498"/>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シリコン</a:t>
              </a:r>
              <a:endParaRPr lang="en-US" altLang="ja-JP" sz="1050" dirty="0">
                <a:latin typeface="Meiryo UI" panose="020B0604030504040204" pitchFamily="50" charset="-128"/>
                <a:ea typeface="Meiryo UI" panose="020B0604030504040204" pitchFamily="50" charset="-128"/>
              </a:endParaRPr>
            </a:p>
            <a:p>
              <a:r>
                <a:rPr lang="en-US" altLang="ja-JP" sz="1050" dirty="0">
                  <a:latin typeface="Meiryo UI" panose="020B0604030504040204" pitchFamily="50" charset="-128"/>
                  <a:ea typeface="Meiryo UI" panose="020B0604030504040204" pitchFamily="50" charset="-128"/>
                </a:rPr>
                <a:t>P</a:t>
              </a:r>
              <a:r>
                <a:rPr lang="ja-JP" altLang="en-US" sz="1050" dirty="0">
                  <a:latin typeface="Meiryo UI" panose="020B0604030504040204" pitchFamily="50" charset="-128"/>
                  <a:ea typeface="Meiryo UI" panose="020B0604030504040204" pitchFamily="50" charset="-128"/>
                </a:rPr>
                <a:t>層</a:t>
              </a:r>
              <a:endParaRPr kumimoji="1" lang="en-US" altLang="ja-JP" sz="105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79E6AF86-5200-2A76-0D0C-5D44E38217C0}"/>
                </a:ext>
              </a:extLst>
            </p:cNvPr>
            <p:cNvSpPr txBox="1"/>
            <p:nvPr/>
          </p:nvSpPr>
          <p:spPr>
            <a:xfrm>
              <a:off x="6386218" y="3255513"/>
              <a:ext cx="638743"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ゲート長</a:t>
              </a:r>
              <a:endParaRPr kumimoji="1" lang="en-US" altLang="ja-JP" sz="1050" dirty="0">
                <a:latin typeface="Meiryo UI" panose="020B0604030504040204" pitchFamily="50" charset="-128"/>
                <a:ea typeface="Meiryo UI" panose="020B0604030504040204" pitchFamily="50" charset="-128"/>
              </a:endParaRPr>
            </a:p>
          </p:txBody>
        </p:sp>
        <p:cxnSp>
          <p:nvCxnSpPr>
            <p:cNvPr id="36" name="直線コネクタ 35">
              <a:extLst>
                <a:ext uri="{FF2B5EF4-FFF2-40B4-BE49-F238E27FC236}">
                  <a16:creationId xmlns:a16="http://schemas.microsoft.com/office/drawing/2014/main" id="{4BA83AF9-5055-924C-3397-5978B1721F0C}"/>
                </a:ext>
              </a:extLst>
            </p:cNvPr>
            <p:cNvCxnSpPr>
              <a:cxnSpLocks/>
            </p:cNvCxnSpPr>
            <p:nvPr/>
          </p:nvCxnSpPr>
          <p:spPr>
            <a:xfrm>
              <a:off x="6351484" y="3039633"/>
              <a:ext cx="0" cy="27827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FF902905-EBF1-4835-574D-6DC87B9944E5}"/>
                </a:ext>
              </a:extLst>
            </p:cNvPr>
            <p:cNvCxnSpPr>
              <a:cxnSpLocks/>
            </p:cNvCxnSpPr>
            <p:nvPr/>
          </p:nvCxnSpPr>
          <p:spPr>
            <a:xfrm>
              <a:off x="7014882" y="3050833"/>
              <a:ext cx="0" cy="27827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直線矢印コネクタ 37">
              <a:extLst>
                <a:ext uri="{FF2B5EF4-FFF2-40B4-BE49-F238E27FC236}">
                  <a16:creationId xmlns:a16="http://schemas.microsoft.com/office/drawing/2014/main" id="{386B3800-573E-FFFD-E9CB-A2961E778310}"/>
                </a:ext>
              </a:extLst>
            </p:cNvPr>
            <p:cNvCxnSpPr>
              <a:cxnSpLocks/>
            </p:cNvCxnSpPr>
            <p:nvPr/>
          </p:nvCxnSpPr>
          <p:spPr>
            <a:xfrm>
              <a:off x="6386218" y="3189968"/>
              <a:ext cx="599526" cy="0"/>
            </a:xfrm>
            <a:prstGeom prst="straightConnector1">
              <a:avLst/>
            </a:prstGeom>
            <a:ln w="127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テキスト ボックス 39">
              <a:extLst>
                <a:ext uri="{FF2B5EF4-FFF2-40B4-BE49-F238E27FC236}">
                  <a16:creationId xmlns:a16="http://schemas.microsoft.com/office/drawing/2014/main" id="{62D98FF6-2F9C-C61F-D620-B542E2621C1A}"/>
                </a:ext>
              </a:extLst>
            </p:cNvPr>
            <p:cNvSpPr txBox="1"/>
            <p:nvPr/>
          </p:nvSpPr>
          <p:spPr>
            <a:xfrm>
              <a:off x="6876202" y="1713176"/>
              <a:ext cx="1375531"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酸化（絶縁）膜</a:t>
              </a:r>
              <a:endParaRPr kumimoji="1" lang="en-US" altLang="ja-JP" sz="105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719856E6-FAF6-28EC-463C-865BAB391062}"/>
                </a:ext>
              </a:extLst>
            </p:cNvPr>
            <p:cNvSpPr txBox="1"/>
            <p:nvPr/>
          </p:nvSpPr>
          <p:spPr>
            <a:xfrm>
              <a:off x="5955908" y="1948388"/>
              <a:ext cx="860620"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金属配線</a:t>
              </a:r>
              <a:endParaRPr kumimoji="1" lang="en-US" altLang="ja-JP" sz="1050" dirty="0">
                <a:latin typeface="Meiryo UI" panose="020B0604030504040204" pitchFamily="50" charset="-128"/>
                <a:ea typeface="Meiryo UI" panose="020B0604030504040204" pitchFamily="50" charset="-128"/>
              </a:endParaRPr>
            </a:p>
          </p:txBody>
        </p:sp>
        <p:cxnSp>
          <p:nvCxnSpPr>
            <p:cNvPr id="47" name="直線コネクタ 46">
              <a:extLst>
                <a:ext uri="{FF2B5EF4-FFF2-40B4-BE49-F238E27FC236}">
                  <a16:creationId xmlns:a16="http://schemas.microsoft.com/office/drawing/2014/main" id="{A0D6AA3D-F4C6-877D-C536-59F8625D82A6}"/>
                </a:ext>
              </a:extLst>
            </p:cNvPr>
            <p:cNvCxnSpPr/>
            <p:nvPr/>
          </p:nvCxnSpPr>
          <p:spPr>
            <a:xfrm flipV="1">
              <a:off x="7563968" y="2232667"/>
              <a:ext cx="0" cy="3372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C67E5475-1F07-2712-AE14-FFC5709BA8A9}"/>
                </a:ext>
              </a:extLst>
            </p:cNvPr>
            <p:cNvCxnSpPr/>
            <p:nvPr/>
          </p:nvCxnSpPr>
          <p:spPr>
            <a:xfrm flipV="1">
              <a:off x="6670858" y="1915580"/>
              <a:ext cx="0" cy="3372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D4F5F00F-14DE-FF4D-A6D0-683CB56DFC83}"/>
                </a:ext>
              </a:extLst>
            </p:cNvPr>
            <p:cNvCxnSpPr/>
            <p:nvPr/>
          </p:nvCxnSpPr>
          <p:spPr>
            <a:xfrm flipV="1">
              <a:off x="5788953" y="2211229"/>
              <a:ext cx="0" cy="3372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0" name="楕円 49">
              <a:extLst>
                <a:ext uri="{FF2B5EF4-FFF2-40B4-BE49-F238E27FC236}">
                  <a16:creationId xmlns:a16="http://schemas.microsoft.com/office/drawing/2014/main" id="{4619C071-8C25-01A2-82E5-7126B9D4F3CE}"/>
                </a:ext>
              </a:extLst>
            </p:cNvPr>
            <p:cNvSpPr/>
            <p:nvPr/>
          </p:nvSpPr>
          <p:spPr>
            <a:xfrm>
              <a:off x="5735166" y="2158257"/>
              <a:ext cx="114114" cy="10085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27A1CE04-DA47-84CA-8080-FB9225F761E8}"/>
                </a:ext>
              </a:extLst>
            </p:cNvPr>
            <p:cNvSpPr/>
            <p:nvPr/>
          </p:nvSpPr>
          <p:spPr>
            <a:xfrm>
              <a:off x="6613708" y="1826570"/>
              <a:ext cx="114114" cy="10085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A9A6F675-0BF4-1C41-64F1-AC5BE5292C2F}"/>
                </a:ext>
              </a:extLst>
            </p:cNvPr>
            <p:cNvSpPr/>
            <p:nvPr/>
          </p:nvSpPr>
          <p:spPr>
            <a:xfrm>
              <a:off x="7512415" y="2173958"/>
              <a:ext cx="114114" cy="10085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234D721-C114-4B61-318F-1963923FCE95}"/>
                </a:ext>
              </a:extLst>
            </p:cNvPr>
            <p:cNvSpPr txBox="1"/>
            <p:nvPr/>
          </p:nvSpPr>
          <p:spPr>
            <a:xfrm>
              <a:off x="5032746" y="2270645"/>
              <a:ext cx="860620"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金属配線</a:t>
              </a:r>
              <a:endParaRPr kumimoji="1" lang="en-US" altLang="ja-JP" sz="1050"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B2756B0B-E5EF-3F2B-2751-8BF4F3137D6B}"/>
                </a:ext>
              </a:extLst>
            </p:cNvPr>
            <p:cNvSpPr txBox="1"/>
            <p:nvPr/>
          </p:nvSpPr>
          <p:spPr>
            <a:xfrm>
              <a:off x="7659217" y="2253904"/>
              <a:ext cx="860620"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金属配線</a:t>
              </a:r>
              <a:endParaRPr kumimoji="1" lang="en-US" altLang="ja-JP" sz="1050" dirty="0">
                <a:latin typeface="Meiryo UI" panose="020B0604030504040204" pitchFamily="50" charset="-128"/>
                <a:ea typeface="Meiryo UI" panose="020B0604030504040204" pitchFamily="50" charset="-128"/>
              </a:endParaRPr>
            </a:p>
          </p:txBody>
        </p:sp>
        <p:cxnSp>
          <p:nvCxnSpPr>
            <p:cNvPr id="55" name="直線矢印コネクタ 54">
              <a:extLst>
                <a:ext uri="{FF2B5EF4-FFF2-40B4-BE49-F238E27FC236}">
                  <a16:creationId xmlns:a16="http://schemas.microsoft.com/office/drawing/2014/main" id="{C94C7D4E-C263-D8C8-3208-5B86655AD59D}"/>
                </a:ext>
              </a:extLst>
            </p:cNvPr>
            <p:cNvCxnSpPr/>
            <p:nvPr/>
          </p:nvCxnSpPr>
          <p:spPr>
            <a:xfrm flipH="1">
              <a:off x="7024961" y="1948388"/>
              <a:ext cx="208434" cy="545889"/>
            </a:xfrm>
            <a:prstGeom prst="straightConnector1">
              <a:avLst/>
            </a:prstGeom>
            <a:ln w="12700">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56" name="テキスト ボックス 55">
              <a:extLst>
                <a:ext uri="{FF2B5EF4-FFF2-40B4-BE49-F238E27FC236}">
                  <a16:creationId xmlns:a16="http://schemas.microsoft.com/office/drawing/2014/main" id="{95BB106D-E81E-DE44-77D8-3B3FC6EF4F04}"/>
                </a:ext>
              </a:extLst>
            </p:cNvPr>
            <p:cNvSpPr txBox="1"/>
            <p:nvPr/>
          </p:nvSpPr>
          <p:spPr>
            <a:xfrm>
              <a:off x="5444934" y="3713195"/>
              <a:ext cx="277681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集積度が上がるとゲート長が短くなる</a:t>
              </a:r>
            </a:p>
          </p:txBody>
        </p:sp>
        <p:cxnSp>
          <p:nvCxnSpPr>
            <p:cNvPr id="57" name="直線矢印コネクタ 56">
              <a:extLst>
                <a:ext uri="{FF2B5EF4-FFF2-40B4-BE49-F238E27FC236}">
                  <a16:creationId xmlns:a16="http://schemas.microsoft.com/office/drawing/2014/main" id="{16B614C3-2EB5-4CD2-54E0-D64D2694A281}"/>
                </a:ext>
              </a:extLst>
            </p:cNvPr>
            <p:cNvCxnSpPr/>
            <p:nvPr/>
          </p:nvCxnSpPr>
          <p:spPr>
            <a:xfrm>
              <a:off x="6519571" y="2938279"/>
              <a:ext cx="372036"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8" name="楕円 57">
              <a:extLst>
                <a:ext uri="{FF2B5EF4-FFF2-40B4-BE49-F238E27FC236}">
                  <a16:creationId xmlns:a16="http://schemas.microsoft.com/office/drawing/2014/main" id="{1C0FA760-C216-8E00-5A8F-4027D2D648F5}"/>
                </a:ext>
              </a:extLst>
            </p:cNvPr>
            <p:cNvSpPr/>
            <p:nvPr/>
          </p:nvSpPr>
          <p:spPr>
            <a:xfrm>
              <a:off x="6696627" y="2650403"/>
              <a:ext cx="138956" cy="153317"/>
            </a:xfrm>
            <a:prstGeom prst="ellipse">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t>
              </a:r>
              <a:endParaRPr kumimoji="1" lang="ja-JP" altLang="en-US" dirty="0">
                <a:solidFill>
                  <a:schemeClr val="tx1"/>
                </a:solidFill>
              </a:endParaRPr>
            </a:p>
          </p:txBody>
        </p:sp>
        <p:sp>
          <p:nvSpPr>
            <p:cNvPr id="59" name="楕円 58">
              <a:extLst>
                <a:ext uri="{FF2B5EF4-FFF2-40B4-BE49-F238E27FC236}">
                  <a16:creationId xmlns:a16="http://schemas.microsoft.com/office/drawing/2014/main" id="{D5ACE975-6517-9B4E-5571-687C16D70122}"/>
                </a:ext>
              </a:extLst>
            </p:cNvPr>
            <p:cNvSpPr/>
            <p:nvPr/>
          </p:nvSpPr>
          <p:spPr>
            <a:xfrm>
              <a:off x="6438895" y="2661607"/>
              <a:ext cx="138956" cy="153317"/>
            </a:xfrm>
            <a:prstGeom prst="ellipse">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t>
              </a:r>
              <a:endParaRPr kumimoji="1" lang="ja-JP" altLang="en-US" dirty="0">
                <a:solidFill>
                  <a:schemeClr val="tx1"/>
                </a:solidFill>
              </a:endParaRPr>
            </a:p>
          </p:txBody>
        </p:sp>
        <p:sp>
          <p:nvSpPr>
            <p:cNvPr id="60" name="テキスト ボックス 59">
              <a:extLst>
                <a:ext uri="{FF2B5EF4-FFF2-40B4-BE49-F238E27FC236}">
                  <a16:creationId xmlns:a16="http://schemas.microsoft.com/office/drawing/2014/main" id="{9D2F410A-B398-FDC3-030B-09EA123EAD42}"/>
                </a:ext>
              </a:extLst>
            </p:cNvPr>
            <p:cNvSpPr txBox="1"/>
            <p:nvPr/>
          </p:nvSpPr>
          <p:spPr>
            <a:xfrm>
              <a:off x="4955234" y="1505703"/>
              <a:ext cx="1976717" cy="276999"/>
            </a:xfrm>
            <a:prstGeom prst="rect">
              <a:avLst/>
            </a:prstGeom>
            <a:noFill/>
          </p:spPr>
          <p:txBody>
            <a:bodyPr wrap="square" rtlCol="0">
              <a:spAutoFit/>
            </a:bodyPr>
            <a:lstStyle/>
            <a:p>
              <a:r>
                <a:rPr lang="ja-JP" altLang="en-US" sz="1200" b="1" dirty="0">
                  <a:latin typeface="Meiryo UI" panose="020B0604030504040204" pitchFamily="50" charset="-128"/>
                  <a:ea typeface="Meiryo UI" panose="020B0604030504040204" pitchFamily="50" charset="-128"/>
                </a:rPr>
                <a:t>プレーナ</a:t>
              </a:r>
              <a:r>
                <a:rPr lang="en-US" altLang="ja-JP" sz="1200" b="1" dirty="0">
                  <a:latin typeface="Meiryo UI" panose="020B0604030504040204" pitchFamily="50" charset="-128"/>
                  <a:ea typeface="Meiryo UI" panose="020B0604030504040204" pitchFamily="50" charset="-128"/>
                </a:rPr>
                <a:t>FET</a:t>
              </a:r>
              <a:endParaRPr kumimoji="1" lang="ja-JP" altLang="en-US" sz="1200" b="1"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721406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5B2F84C-5FCC-A1E5-01C4-F85E41BF5D02}"/>
              </a:ext>
            </a:extLst>
          </p:cNvPr>
          <p:cNvSpPr>
            <a:spLocks noGrp="1"/>
          </p:cNvSpPr>
          <p:nvPr>
            <p:ph type="sldNum" sz="quarter" idx="12"/>
          </p:nvPr>
        </p:nvSpPr>
        <p:spPr/>
        <p:txBody>
          <a:bodyPr/>
          <a:lstStyle/>
          <a:p>
            <a:fld id="{656E1AE5-325C-4A9D-8665-25D28CC4B43E}" type="slidenum">
              <a:rPr kumimoji="1" lang="ja-JP" altLang="en-US" smtClean="0"/>
              <a:t>23</a:t>
            </a:fld>
            <a:endParaRPr kumimoji="1" lang="ja-JP" altLang="en-US"/>
          </a:p>
        </p:txBody>
      </p:sp>
      <p:sp>
        <p:nvSpPr>
          <p:cNvPr id="2" name="タイトル 1">
            <a:extLst>
              <a:ext uri="{FF2B5EF4-FFF2-40B4-BE49-F238E27FC236}">
                <a16:creationId xmlns:a16="http://schemas.microsoft.com/office/drawing/2014/main" id="{4B08EF7F-5CFB-B5A4-5338-7DCA925BD4E5}"/>
              </a:ext>
            </a:extLst>
          </p:cNvPr>
          <p:cNvSpPr>
            <a:spLocks noGrp="1"/>
          </p:cNvSpPr>
          <p:nvPr>
            <p:ph type="title"/>
          </p:nvPr>
        </p:nvSpPr>
        <p:spPr/>
        <p:txBody>
          <a:bodyPr/>
          <a:lstStyle/>
          <a:p>
            <a:r>
              <a:rPr kumimoji="1" lang="en-US" altLang="ja-JP" sz="2000" b="1" dirty="0"/>
              <a:t>Additional Note</a:t>
            </a:r>
            <a:r>
              <a:rPr lang="en-US" altLang="ja-JP" sz="2000" dirty="0"/>
              <a:t>;</a:t>
            </a:r>
            <a:r>
              <a:rPr kumimoji="1" lang="ja-JP" altLang="en-US" sz="2000" b="1" dirty="0"/>
              <a:t>　</a:t>
            </a:r>
            <a:r>
              <a:rPr kumimoji="1" lang="en-US" altLang="ja-JP" b="1" dirty="0"/>
              <a:t>Being Digital</a:t>
            </a:r>
            <a:r>
              <a:rPr kumimoji="1" lang="ja-JP" altLang="en-US" b="1" dirty="0"/>
              <a:t>（</a:t>
            </a:r>
            <a:r>
              <a:rPr kumimoji="1" lang="en-US" altLang="ja-JP" b="1" dirty="0"/>
              <a:t>1995</a:t>
            </a:r>
            <a:r>
              <a:rPr kumimoji="1" lang="ja-JP" altLang="en-US" b="1" dirty="0"/>
              <a:t>年）</a:t>
            </a:r>
          </a:p>
        </p:txBody>
      </p:sp>
      <p:sp>
        <p:nvSpPr>
          <p:cNvPr id="3" name="テキスト プレースホルダー 2">
            <a:extLst>
              <a:ext uri="{FF2B5EF4-FFF2-40B4-BE49-F238E27FC236}">
                <a16:creationId xmlns:a16="http://schemas.microsoft.com/office/drawing/2014/main" id="{F560E502-1352-2751-B639-627A2DFFE4A8}"/>
              </a:ext>
            </a:extLst>
          </p:cNvPr>
          <p:cNvSpPr>
            <a:spLocks noGrp="1"/>
          </p:cNvSpPr>
          <p:nvPr>
            <p:ph type="body" sz="quarter" idx="13"/>
          </p:nvPr>
        </p:nvSpPr>
        <p:spPr/>
        <p:txBody>
          <a:bodyPr/>
          <a:lstStyle/>
          <a:p>
            <a:r>
              <a:rPr kumimoji="1" lang="ja-JP" altLang="en-US" dirty="0"/>
              <a:t>２ｰ３．重回帰分析事例</a:t>
            </a:r>
          </a:p>
        </p:txBody>
      </p:sp>
      <p:sp>
        <p:nvSpPr>
          <p:cNvPr id="5" name="テキスト ボックス 4">
            <a:extLst>
              <a:ext uri="{FF2B5EF4-FFF2-40B4-BE49-F238E27FC236}">
                <a16:creationId xmlns:a16="http://schemas.microsoft.com/office/drawing/2014/main" id="{B71424B7-2EE8-62CA-AAB7-356BBD823200}"/>
              </a:ext>
            </a:extLst>
          </p:cNvPr>
          <p:cNvSpPr txBox="1"/>
          <p:nvPr/>
        </p:nvSpPr>
        <p:spPr>
          <a:xfrm>
            <a:off x="371475" y="1184319"/>
            <a:ext cx="6499971" cy="4616648"/>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a:t>
            </a:r>
            <a:r>
              <a:rPr lang="en-US" altLang="ja-JP" b="1" dirty="0">
                <a:latin typeface="Meiryo UI" panose="020B0604030504040204" pitchFamily="50" charset="-128"/>
                <a:ea typeface="Meiryo UI" panose="020B0604030504040204" pitchFamily="50" charset="-128"/>
              </a:rPr>
              <a:t>Being Digital</a:t>
            </a:r>
            <a:r>
              <a:rPr lang="ja-JP" altLang="en-US" b="1"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は、</a:t>
            </a:r>
            <a:r>
              <a:rPr lang="en-US" altLang="ja-JP" dirty="0">
                <a:latin typeface="Meiryo UI" panose="020B0604030504040204" pitchFamily="50" charset="-128"/>
                <a:ea typeface="Meiryo UI" panose="020B0604030504040204" pitchFamily="50" charset="-128"/>
              </a:rPr>
              <a:t>MIT</a:t>
            </a:r>
            <a:r>
              <a:rPr lang="ja-JP" altLang="en-US" dirty="0">
                <a:latin typeface="Meiryo UI" panose="020B0604030504040204" pitchFamily="50" charset="-128"/>
                <a:ea typeface="Meiryo UI" panose="020B0604030504040204" pitchFamily="50" charset="-128"/>
              </a:rPr>
              <a:t>メディアラボの創設者である</a:t>
            </a:r>
            <a:r>
              <a:rPr lang="ja-JP" altLang="en-US" b="1" dirty="0">
                <a:latin typeface="Meiryo UI" panose="020B0604030504040204" pitchFamily="50" charset="-128"/>
                <a:ea typeface="Meiryo UI" panose="020B0604030504040204" pitchFamily="50" charset="-128"/>
              </a:rPr>
              <a:t>ニコラス・ネグロポンテ</a:t>
            </a:r>
            <a:r>
              <a:rPr lang="ja-JP" altLang="en-US" dirty="0">
                <a:latin typeface="Meiryo UI" panose="020B0604030504040204" pitchFamily="50" charset="-128"/>
                <a:ea typeface="Meiryo UI" panose="020B0604030504040204" pitchFamily="50" charset="-128"/>
              </a:rPr>
              <a:t>によって</a:t>
            </a:r>
            <a:r>
              <a:rPr lang="en-US" altLang="ja-JP" b="1" dirty="0">
                <a:latin typeface="Meiryo UI" panose="020B0604030504040204" pitchFamily="50" charset="-128"/>
                <a:ea typeface="Meiryo UI" panose="020B0604030504040204" pitchFamily="50" charset="-128"/>
              </a:rPr>
              <a:t>1995</a:t>
            </a:r>
            <a:r>
              <a:rPr lang="ja-JP" altLang="en-US" b="1" dirty="0">
                <a:latin typeface="Meiryo UI" panose="020B0604030504040204" pitchFamily="50" charset="-128"/>
                <a:ea typeface="Meiryo UI" panose="020B0604030504040204" pitchFamily="50" charset="-128"/>
              </a:rPr>
              <a:t>年</a:t>
            </a:r>
            <a:r>
              <a:rPr lang="ja-JP" altLang="en-US" dirty="0">
                <a:latin typeface="Meiryo UI" panose="020B0604030504040204" pitchFamily="50" charset="-128"/>
                <a:ea typeface="Meiryo UI" panose="020B0604030504040204" pitchFamily="50" charset="-128"/>
              </a:rPr>
              <a:t>に出版された書籍で、そのエッセンスは「</a:t>
            </a:r>
            <a:r>
              <a:rPr lang="ja-JP" altLang="en-US" b="1" dirty="0">
                <a:latin typeface="Meiryo UI" panose="020B0604030504040204" pitchFamily="50" charset="-128"/>
                <a:ea typeface="Meiryo UI" panose="020B0604030504040204" pitchFamily="50" charset="-128"/>
              </a:rPr>
              <a:t>アトム（物理的なもの）からビット（デジタル情報）へ</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デジタル革命</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情報が物理的な制約から解放され、瞬時に世界中へ伝達可能になる。</a:t>
            </a:r>
            <a:endParaRPr lang="en-US" altLang="ja-JP" sz="1600"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パーソナライズ化</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デジタル技術により、個々のニーズに合わせた情報提供が可能になる。</a:t>
            </a:r>
            <a:endParaRPr lang="en-US" altLang="ja-JP"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インタラクティブ性</a:t>
            </a:r>
            <a:r>
              <a:rPr lang="ja-JP" altLang="en-US" dirty="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従来の一方通行のメディアから、双方向のコミュニケーションが可能になる。</a:t>
            </a:r>
            <a:endParaRPr lang="en-US" altLang="ja-JP" sz="1600"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未来予測：</a:t>
            </a:r>
            <a:endParaRPr lang="en-US" altLang="ja-JP" b="1"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インターネットの普及やブロードバンド通信の重要性</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スマート・カー，デジタル・ペルソナ</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知的所有権の乱用</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プライバシーの侵害</a:t>
            </a:r>
            <a:endParaRPr lang="en-US" altLang="ja-JP" sz="1600"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システムが完全に自動化されることで多くの職場が奪われる</a:t>
            </a:r>
            <a:endParaRPr lang="en-US" altLang="ja-JP" sz="1600" dirty="0">
              <a:latin typeface="Meiryo UI" panose="020B0604030504040204" pitchFamily="50" charset="-128"/>
              <a:ea typeface="Meiryo UI" panose="020B0604030504040204" pitchFamily="50" charset="-128"/>
            </a:endParaRPr>
          </a:p>
          <a:p>
            <a:pPr lvl="1"/>
            <a:r>
              <a:rPr lang="ja-JP" altLang="en-US" sz="1600" dirty="0">
                <a:latin typeface="Meiryo UI" panose="020B0604030504040204" pitchFamily="50" charset="-128"/>
                <a:ea typeface="Meiryo UI" panose="020B0604030504040204" pitchFamily="50" charset="-128"/>
              </a:rPr>
              <a:t>など</a:t>
            </a:r>
            <a:endParaRPr lang="en-US" altLang="ja-JP" sz="1600" dirty="0">
              <a:latin typeface="Meiryo UI" panose="020B0604030504040204" pitchFamily="50" charset="-128"/>
              <a:ea typeface="Meiryo UI" panose="020B0604030504040204" pitchFamily="50" charset="-128"/>
            </a:endParaRPr>
          </a:p>
          <a:p>
            <a:pPr lvl="1" algn="r"/>
            <a:r>
              <a:rPr lang="ja-JP" altLang="en-US" dirty="0">
                <a:latin typeface="Meiryo UI" panose="020B0604030504040204" pitchFamily="50" charset="-128"/>
                <a:ea typeface="Meiryo UI" panose="020B0604030504040204" pitchFamily="50" charset="-128"/>
              </a:rPr>
              <a:t>　</a:t>
            </a:r>
            <a:endParaRPr lang="en-US" altLang="ja-JP"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0DC10347-E8CD-EFB3-8639-E009E74BC50B}"/>
              </a:ext>
            </a:extLst>
          </p:cNvPr>
          <p:cNvPicPr>
            <a:picLocks noChangeAspect="1"/>
          </p:cNvPicPr>
          <p:nvPr/>
        </p:nvPicPr>
        <p:blipFill>
          <a:blip r:embed="rId3">
            <a:grayscl/>
          </a:blip>
          <a:stretch>
            <a:fillRect/>
          </a:stretch>
        </p:blipFill>
        <p:spPr>
          <a:xfrm>
            <a:off x="7164241" y="1456334"/>
            <a:ext cx="3882518" cy="2772765"/>
          </a:xfrm>
          <a:prstGeom prst="rect">
            <a:avLst/>
          </a:prstGeom>
        </p:spPr>
      </p:pic>
      <p:sp>
        <p:nvSpPr>
          <p:cNvPr id="8" name="テキスト ボックス 7">
            <a:extLst>
              <a:ext uri="{FF2B5EF4-FFF2-40B4-BE49-F238E27FC236}">
                <a16:creationId xmlns:a16="http://schemas.microsoft.com/office/drawing/2014/main" id="{377A7519-3E93-DB84-635D-D26C10C6C57F}"/>
              </a:ext>
            </a:extLst>
          </p:cNvPr>
          <p:cNvSpPr txBox="1"/>
          <p:nvPr/>
        </p:nvSpPr>
        <p:spPr>
          <a:xfrm>
            <a:off x="7164241" y="4248234"/>
            <a:ext cx="4033957" cy="1092607"/>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ニコラス・ネグロポンテ（</a:t>
            </a:r>
            <a:r>
              <a:rPr lang="en-US" altLang="ja-JP" sz="1400" dirty="0">
                <a:latin typeface="Meiryo UI" panose="020B0604030504040204" pitchFamily="50" charset="-128"/>
                <a:ea typeface="Meiryo UI" panose="020B0604030504040204" pitchFamily="50" charset="-128"/>
              </a:rPr>
              <a:t>Nicholas Negroponte</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1943</a:t>
            </a:r>
            <a:r>
              <a:rPr lang="ja-JP" altLang="en-US" sz="1400" dirty="0">
                <a:latin typeface="Meiryo UI" panose="020B0604030504040204" pitchFamily="50" charset="-128"/>
                <a:ea typeface="Meiryo UI" panose="020B0604030504040204" pitchFamily="50" charset="-128"/>
              </a:rPr>
              <a:t>年</a:t>
            </a: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月</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日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）は、計算機科学者。マサチューセッツ工科大学</a:t>
            </a:r>
            <a:r>
              <a:rPr lang="en-US" altLang="ja-JP" sz="1400" dirty="0">
                <a:latin typeface="Meiryo UI" panose="020B0604030504040204" pitchFamily="50" charset="-128"/>
                <a:ea typeface="Meiryo UI" panose="020B0604030504040204" pitchFamily="50" charset="-128"/>
              </a:rPr>
              <a:t>(MIT)</a:t>
            </a:r>
            <a:r>
              <a:rPr lang="ja-JP" altLang="en-US" sz="1400" dirty="0">
                <a:latin typeface="Meiryo UI" panose="020B0604030504040204" pitchFamily="50" charset="-128"/>
                <a:ea typeface="Meiryo UI" panose="020B0604030504040204" pitchFamily="50" charset="-128"/>
              </a:rPr>
              <a:t>メディアラボの創設者・名誉会長として知られる。</a:t>
            </a:r>
            <a:endParaRPr lang="en-US" altLang="ja-JP" sz="1400" dirty="0">
              <a:latin typeface="Meiryo UI" panose="020B0604030504040204" pitchFamily="50" charset="-128"/>
              <a:ea typeface="Meiryo UI" panose="020B0604030504040204" pitchFamily="50" charset="-128"/>
            </a:endParaRPr>
          </a:p>
          <a:p>
            <a:pPr algn="r"/>
            <a:r>
              <a:rPr lang="ja-JP" altLang="en-US" sz="900" dirty="0">
                <a:latin typeface="Meiryo UI" panose="020B0604030504040204" pitchFamily="50" charset="-128"/>
                <a:ea typeface="Meiryo UI" panose="020B0604030504040204" pitchFamily="50" charset="-128"/>
              </a:rPr>
              <a:t>出典：</a:t>
            </a:r>
            <a:r>
              <a:rPr lang="en-US" altLang="ja-JP" sz="900" dirty="0">
                <a:latin typeface="Meiryo UI" panose="020B0604030504040204" pitchFamily="50" charset="-128"/>
                <a:ea typeface="Meiryo UI" panose="020B0604030504040204" pitchFamily="50" charset="-128"/>
              </a:rPr>
              <a:t>Wikipedia</a:t>
            </a:r>
            <a:endParaRPr lang="ja-JP" altLang="en-US" sz="9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9A3671CD-3B4E-A001-9F49-E922136AC507}"/>
              </a:ext>
            </a:extLst>
          </p:cNvPr>
          <p:cNvSpPr txBox="1"/>
          <p:nvPr/>
        </p:nvSpPr>
        <p:spPr>
          <a:xfrm>
            <a:off x="7258424" y="5540819"/>
            <a:ext cx="3530599" cy="2308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Author: Gin Kai, U.S. Naval Academy, Photographic Studio</a:t>
            </a:r>
            <a:endParaRPr lang="ja-JP" altLang="en-US" sz="9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554ABA0-FB81-E4CF-FC64-2316175A0314}"/>
              </a:ext>
            </a:extLst>
          </p:cNvPr>
          <p:cNvSpPr txBox="1"/>
          <p:nvPr/>
        </p:nvSpPr>
        <p:spPr>
          <a:xfrm>
            <a:off x="7258424" y="5363886"/>
            <a:ext cx="998071" cy="2308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CC BY-SA 3.0</a:t>
            </a:r>
            <a:endParaRPr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65411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6">
            <a:extLst>
              <a:ext uri="{FF2B5EF4-FFF2-40B4-BE49-F238E27FC236}">
                <a16:creationId xmlns:a16="http://schemas.microsoft.com/office/drawing/2014/main" id="{72D0976F-6461-FCB9-B9B1-1A5D30000C99}"/>
              </a:ext>
            </a:extLst>
          </p:cNvPr>
          <p:cNvGraphicFramePr>
            <a:graphicFrameLocks noGrp="1"/>
          </p:cNvGraphicFramePr>
          <p:nvPr>
            <p:extLst>
              <p:ext uri="{D42A27DB-BD31-4B8C-83A1-F6EECF244321}">
                <p14:modId xmlns:p14="http://schemas.microsoft.com/office/powerpoint/2010/main" val="1404887235"/>
              </p:ext>
            </p:extLst>
          </p:nvPr>
        </p:nvGraphicFramePr>
        <p:xfrm>
          <a:off x="9286832" y="3917614"/>
          <a:ext cx="2128602" cy="2247388"/>
        </p:xfrm>
        <a:graphic>
          <a:graphicData uri="http://schemas.openxmlformats.org/drawingml/2006/table">
            <a:tbl>
              <a:tblPr>
                <a:tableStyleId>{073A0DAA-6AF3-43AB-8588-CEC1D06C72B9}</a:tableStyleId>
              </a:tblPr>
              <a:tblGrid>
                <a:gridCol w="403668">
                  <a:extLst>
                    <a:ext uri="{9D8B030D-6E8A-4147-A177-3AD203B41FA5}">
                      <a16:colId xmlns:a16="http://schemas.microsoft.com/office/drawing/2014/main" val="3822963334"/>
                    </a:ext>
                  </a:extLst>
                </a:gridCol>
                <a:gridCol w="723239">
                  <a:extLst>
                    <a:ext uri="{9D8B030D-6E8A-4147-A177-3AD203B41FA5}">
                      <a16:colId xmlns:a16="http://schemas.microsoft.com/office/drawing/2014/main" val="810883184"/>
                    </a:ext>
                  </a:extLst>
                </a:gridCol>
                <a:gridCol w="1001695">
                  <a:extLst>
                    <a:ext uri="{9D8B030D-6E8A-4147-A177-3AD203B41FA5}">
                      <a16:colId xmlns:a16="http://schemas.microsoft.com/office/drawing/2014/main" val="1501301634"/>
                    </a:ext>
                  </a:extLst>
                </a:gridCol>
              </a:tblGrid>
              <a:tr h="172876">
                <a:tc gridSpan="2">
                  <a:txBody>
                    <a:bodyPr/>
                    <a:lstStyle/>
                    <a:p>
                      <a:pPr algn="l" fontAlgn="ctr"/>
                      <a:r>
                        <a:rPr lang="en-US" sz="900" u="none" strike="noStrike">
                          <a:effectLst/>
                          <a:latin typeface="Meiryo UI" panose="020B0604030504040204" pitchFamily="50" charset="-128"/>
                          <a:ea typeface="Meiryo UI" panose="020B0604030504040204" pitchFamily="50" charset="-128"/>
                        </a:rPr>
                        <a:t>Microsoft</a:t>
                      </a:r>
                      <a:r>
                        <a:rPr lang="ja-JP" altLang="en-US" sz="900" u="none" strike="noStrike">
                          <a:effectLst/>
                          <a:latin typeface="Meiryo UI" panose="020B0604030504040204" pitchFamily="50" charset="-128"/>
                          <a:ea typeface="Meiryo UI" panose="020B0604030504040204" pitchFamily="50" charset="-128"/>
                        </a:rPr>
                        <a:t>株</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hMerge="1">
                  <a:txBody>
                    <a:bodyPr/>
                    <a:lstStyle/>
                    <a:p>
                      <a:endParaRPr kumimoji="1" lang="ja-JP" altLang="en-US"/>
                    </a:p>
                  </a:txBody>
                  <a:tcPr/>
                </a:tc>
                <a:tc>
                  <a:txBody>
                    <a:bodyPr/>
                    <a:lstStyle/>
                    <a:p>
                      <a:pPr algn="l" fontAlgn="ctr"/>
                      <a:r>
                        <a:rPr lang="en-US" sz="900" u="none" strike="noStrike">
                          <a:effectLst/>
                          <a:latin typeface="Meiryo UI" panose="020B0604030504040204" pitchFamily="50" charset="-128"/>
                          <a:ea typeface="Meiryo UI" panose="020B0604030504040204" pitchFamily="50" charset="-128"/>
                        </a:rPr>
                        <a:t>GDP(</a:t>
                      </a:r>
                      <a:r>
                        <a:rPr lang="ja-JP" altLang="en-US" sz="900" u="none" strike="noStrike">
                          <a:effectLst/>
                          <a:latin typeface="Meiryo UI" panose="020B0604030504040204" pitchFamily="50" charset="-128"/>
                          <a:ea typeface="Meiryo UI" panose="020B0604030504040204" pitchFamily="50" charset="-128"/>
                        </a:rPr>
                        <a:t>名目）</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984593311"/>
                  </a:ext>
                </a:extLst>
              </a:tr>
              <a:tr h="172876">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日付</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終値</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アメリカ</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917808699"/>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1986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0.17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4,579.63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736671703"/>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1987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0.38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4,855.25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008537910"/>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1988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0.37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5,236.43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3795742846"/>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1989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0.6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5,641.60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860681364"/>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1990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5,963.13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3336445642"/>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2.32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6,158.13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325392629"/>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26.15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13,039.20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4046620075"/>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29.86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13,815.60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392475309"/>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35.6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14,474.25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2099456467"/>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19.44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14,769.85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1255598721"/>
                  </a:ext>
                </a:extLst>
              </a:tr>
              <a:tr h="172876">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2009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30.48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tc>
                  <a:txBody>
                    <a:bodyPr/>
                    <a:lstStyle/>
                    <a:p>
                      <a:pPr algn="r" fontAlgn="ctr"/>
                      <a:r>
                        <a:rPr lang="en-US" altLang="ja-JP" sz="900" u="none" strike="noStrike" dirty="0">
                          <a:effectLst/>
                          <a:latin typeface="Meiryo UI" panose="020B0604030504040204" pitchFamily="50" charset="-128"/>
                          <a:ea typeface="Meiryo UI" panose="020B0604030504040204" pitchFamily="50" charset="-128"/>
                        </a:rPr>
                        <a:t>14,478.05</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txBody>
                  <a:tcPr marL="3853" marR="3853" marT="3853" marB="0" anchor="ctr"/>
                </a:tc>
                <a:extLst>
                  <a:ext uri="{0D108BD9-81ED-4DB2-BD59-A6C34878D82A}">
                    <a16:rowId xmlns:a16="http://schemas.microsoft.com/office/drawing/2014/main" val="373352277"/>
                  </a:ext>
                </a:extLst>
              </a:tr>
            </a:tbl>
          </a:graphicData>
        </a:graphic>
      </p:graphicFrame>
      <p:sp>
        <p:nvSpPr>
          <p:cNvPr id="2" name="タイトル 1">
            <a:extLst>
              <a:ext uri="{FF2B5EF4-FFF2-40B4-BE49-F238E27FC236}">
                <a16:creationId xmlns:a16="http://schemas.microsoft.com/office/drawing/2014/main" id="{5A0B2B54-B436-8513-63D4-EB0B8AB30304}"/>
              </a:ext>
            </a:extLst>
          </p:cNvPr>
          <p:cNvSpPr>
            <a:spLocks noGrp="1"/>
          </p:cNvSpPr>
          <p:nvPr>
            <p:ph type="title"/>
          </p:nvPr>
        </p:nvSpPr>
        <p:spPr/>
        <p:txBody>
          <a:bodyPr/>
          <a:lstStyle/>
          <a:p>
            <a:r>
              <a:rPr kumimoji="1" lang="ja-JP" altLang="en-US" b="1" dirty="0"/>
              <a:t>重回帰分析を</a:t>
            </a:r>
            <a:r>
              <a:rPr kumimoji="1" lang="en-US" altLang="ja-JP" b="1" dirty="0"/>
              <a:t>EXCEL</a:t>
            </a:r>
            <a:r>
              <a:rPr kumimoji="1" lang="ja-JP" altLang="en-US" b="1" dirty="0"/>
              <a:t>で実施</a:t>
            </a:r>
          </a:p>
        </p:txBody>
      </p:sp>
      <p:sp>
        <p:nvSpPr>
          <p:cNvPr id="3" name="テキスト プレースホルダー 2">
            <a:extLst>
              <a:ext uri="{FF2B5EF4-FFF2-40B4-BE49-F238E27FC236}">
                <a16:creationId xmlns:a16="http://schemas.microsoft.com/office/drawing/2014/main" id="{4D2CB4F8-C836-E34C-394A-E514B8212D06}"/>
              </a:ext>
            </a:extLst>
          </p:cNvPr>
          <p:cNvSpPr>
            <a:spLocks noGrp="1"/>
          </p:cNvSpPr>
          <p:nvPr>
            <p:ph type="body" sz="quarter" idx="13"/>
          </p:nvPr>
        </p:nvSpPr>
        <p:spPr/>
        <p:txBody>
          <a:bodyPr/>
          <a:lstStyle/>
          <a:p>
            <a:r>
              <a:rPr kumimoji="1" lang="ja-JP" altLang="en-US" dirty="0"/>
              <a:t>２ｰ３．重回帰分析事例</a:t>
            </a:r>
          </a:p>
        </p:txBody>
      </p:sp>
      <p:sp>
        <p:nvSpPr>
          <p:cNvPr id="5" name="テキスト ボックス 4">
            <a:extLst>
              <a:ext uri="{FF2B5EF4-FFF2-40B4-BE49-F238E27FC236}">
                <a16:creationId xmlns:a16="http://schemas.microsoft.com/office/drawing/2014/main" id="{EC293C5B-C663-1685-5453-9CFA41695E1C}"/>
              </a:ext>
            </a:extLst>
          </p:cNvPr>
          <p:cNvSpPr txBox="1"/>
          <p:nvPr/>
        </p:nvSpPr>
        <p:spPr>
          <a:xfrm>
            <a:off x="253065" y="1913412"/>
            <a:ext cx="4200340" cy="738664"/>
          </a:xfrm>
          <a:prstGeom prst="rect">
            <a:avLst/>
          </a:prstGeom>
          <a:noFill/>
        </p:spPr>
        <p:txBody>
          <a:bodyPr wrap="square">
            <a:spAutoFit/>
          </a:bodyPr>
          <a:lstStyle/>
          <a:p>
            <a:pPr marL="342900" indent="-342900">
              <a:buFont typeface="+mj-lt"/>
              <a:buAutoNum type="arabicPeriod"/>
            </a:pPr>
            <a:r>
              <a:rPr lang="en-US" altLang="ja-JP" sz="1400" dirty="0">
                <a:latin typeface="Meiryo UI" panose="020B0604030504040204" pitchFamily="50" charset="-128"/>
                <a:ea typeface="Meiryo UI" panose="020B0604030504040204" pitchFamily="50" charset="-128"/>
              </a:rPr>
              <a:t>EXCEL</a:t>
            </a:r>
            <a:r>
              <a:rPr lang="ja-JP" altLang="en-US" sz="1400" dirty="0">
                <a:latin typeface="Meiryo UI" panose="020B0604030504040204" pitchFamily="50" charset="-128"/>
                <a:ea typeface="Meiryo UI" panose="020B0604030504040204" pitchFamily="50" charset="-128"/>
              </a:rPr>
              <a:t>のメニューよりデータを選択</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リボンからデータ分析を選択</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表示されたデータ分析リストから回帰分析を選択</a:t>
            </a:r>
            <a:endParaRPr lang="en-US" altLang="ja-JP" sz="14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6B0BEDB-5AE8-DE30-85F4-9E18C46BF77D}"/>
              </a:ext>
            </a:extLst>
          </p:cNvPr>
          <p:cNvSpPr txBox="1"/>
          <p:nvPr/>
        </p:nvSpPr>
        <p:spPr>
          <a:xfrm>
            <a:off x="442258" y="1021976"/>
            <a:ext cx="105544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重回帰分析は、</a:t>
            </a:r>
            <a:r>
              <a:rPr kumimoji="1" lang="en-US" altLang="ja-JP" sz="1600" dirty="0">
                <a:latin typeface="Meiryo UI" panose="020B0604030504040204" pitchFamily="50" charset="-128"/>
                <a:ea typeface="Meiryo UI" panose="020B0604030504040204" pitchFamily="50" charset="-128"/>
              </a:rPr>
              <a:t>EXCEL</a:t>
            </a:r>
            <a:r>
              <a:rPr kumimoji="1" lang="ja-JP" altLang="en-US" sz="1600" dirty="0">
                <a:latin typeface="Meiryo UI" panose="020B0604030504040204" pitchFamily="50" charset="-128"/>
                <a:ea typeface="Meiryo UI" panose="020B0604030504040204" pitchFamily="50" charset="-128"/>
              </a:rPr>
              <a:t>で簡単に実施することができます。</a:t>
            </a:r>
          </a:p>
        </p:txBody>
      </p:sp>
      <p:sp>
        <p:nvSpPr>
          <p:cNvPr id="31" name="テキスト ボックス 30">
            <a:extLst>
              <a:ext uri="{FF2B5EF4-FFF2-40B4-BE49-F238E27FC236}">
                <a16:creationId xmlns:a16="http://schemas.microsoft.com/office/drawing/2014/main" id="{5407F0BB-4B00-303E-1A85-4C96D3FE18B0}"/>
              </a:ext>
            </a:extLst>
          </p:cNvPr>
          <p:cNvSpPr txBox="1"/>
          <p:nvPr/>
        </p:nvSpPr>
        <p:spPr>
          <a:xfrm>
            <a:off x="253065" y="1559702"/>
            <a:ext cx="1870636"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操作方法</a:t>
            </a:r>
            <a:endParaRPr kumimoji="1" lang="ja-JP" altLang="en-US" b="1"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E8E5C856-7B28-F6F7-6D66-CDAC4FBD8E57}"/>
              </a:ext>
            </a:extLst>
          </p:cNvPr>
          <p:cNvPicPr>
            <a:picLocks noChangeAspect="1"/>
          </p:cNvPicPr>
          <p:nvPr/>
        </p:nvPicPr>
        <p:blipFill>
          <a:blip r:embed="rId3"/>
          <a:stretch>
            <a:fillRect/>
          </a:stretch>
        </p:blipFill>
        <p:spPr>
          <a:xfrm>
            <a:off x="475634" y="2789465"/>
            <a:ext cx="3523616" cy="1530604"/>
          </a:xfrm>
          <a:prstGeom prst="rect">
            <a:avLst/>
          </a:prstGeom>
        </p:spPr>
      </p:pic>
      <p:pic>
        <p:nvPicPr>
          <p:cNvPr id="14" name="図 13">
            <a:extLst>
              <a:ext uri="{FF2B5EF4-FFF2-40B4-BE49-F238E27FC236}">
                <a16:creationId xmlns:a16="http://schemas.microsoft.com/office/drawing/2014/main" id="{8C9193EA-A037-0285-F666-DFB015A7BA34}"/>
              </a:ext>
            </a:extLst>
          </p:cNvPr>
          <p:cNvPicPr>
            <a:picLocks noChangeAspect="1"/>
          </p:cNvPicPr>
          <p:nvPr/>
        </p:nvPicPr>
        <p:blipFill>
          <a:blip r:embed="rId4"/>
          <a:stretch>
            <a:fillRect/>
          </a:stretch>
        </p:blipFill>
        <p:spPr>
          <a:xfrm>
            <a:off x="4281676" y="2789465"/>
            <a:ext cx="3628648" cy="2773029"/>
          </a:xfrm>
          <a:prstGeom prst="rect">
            <a:avLst/>
          </a:prstGeom>
        </p:spPr>
      </p:pic>
      <p:sp>
        <p:nvSpPr>
          <p:cNvPr id="17" name="テキスト ボックス 16">
            <a:extLst>
              <a:ext uri="{FF2B5EF4-FFF2-40B4-BE49-F238E27FC236}">
                <a16:creationId xmlns:a16="http://schemas.microsoft.com/office/drawing/2014/main" id="{0C37082C-C8DD-8743-C1DF-48B161D00193}"/>
              </a:ext>
            </a:extLst>
          </p:cNvPr>
          <p:cNvSpPr txBox="1"/>
          <p:nvPr/>
        </p:nvSpPr>
        <p:spPr>
          <a:xfrm>
            <a:off x="4231152" y="1854765"/>
            <a:ext cx="5055680" cy="954107"/>
          </a:xfrm>
          <a:prstGeom prst="rect">
            <a:avLst/>
          </a:prstGeom>
          <a:noFill/>
        </p:spPr>
        <p:txBody>
          <a:bodyPr wrap="square">
            <a:spAutoFit/>
          </a:bodyPr>
          <a:lstStyle/>
          <a:p>
            <a:pPr marL="342900" indent="-342900">
              <a:buFont typeface="+mj-lt"/>
              <a:buAutoNum type="arabicPeriod" startAt="4"/>
            </a:pPr>
            <a:r>
              <a:rPr lang="ja-JP" altLang="en-US" sz="1400" dirty="0">
                <a:latin typeface="Meiryo UI" panose="020B0604030504040204" pitchFamily="50" charset="-128"/>
                <a:ea typeface="Meiryo UI" panose="020B0604030504040204" pitchFamily="50" charset="-128"/>
              </a:rPr>
              <a:t>入力</a:t>
            </a:r>
            <a:r>
              <a:rPr lang="en-US" altLang="ja-JP" sz="1400" dirty="0">
                <a:latin typeface="Meiryo UI" panose="020B0604030504040204" pitchFamily="50" charset="-128"/>
                <a:ea typeface="Meiryo UI" panose="020B0604030504040204" pitchFamily="50" charset="-128"/>
              </a:rPr>
              <a:t>Y</a:t>
            </a:r>
            <a:r>
              <a:rPr lang="ja-JP" altLang="en-US" sz="1400" dirty="0">
                <a:latin typeface="Meiryo UI" panose="020B0604030504040204" pitchFamily="50" charset="-128"/>
                <a:ea typeface="Meiryo UI" panose="020B0604030504040204" pitchFamily="50" charset="-128"/>
              </a:rPr>
              <a:t>範囲に目的変数の株価を指定</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startAt="4"/>
            </a:pPr>
            <a:r>
              <a:rPr lang="ja-JP" altLang="en-US" sz="1400" dirty="0">
                <a:latin typeface="Meiryo UI" panose="020B0604030504040204" pitchFamily="50" charset="-128"/>
                <a:ea typeface="Meiryo UI" panose="020B0604030504040204" pitchFamily="50" charset="-128"/>
              </a:rPr>
              <a:t>入力</a:t>
            </a:r>
            <a:r>
              <a:rPr lang="en-US" altLang="ja-JP" sz="1400" dirty="0">
                <a:latin typeface="Meiryo UI" panose="020B0604030504040204" pitchFamily="50" charset="-128"/>
                <a:ea typeface="Meiryo UI" panose="020B0604030504040204" pitchFamily="50" charset="-128"/>
              </a:rPr>
              <a:t>X</a:t>
            </a:r>
            <a:r>
              <a:rPr lang="ja-JP" altLang="en-US" sz="1400" dirty="0">
                <a:latin typeface="Meiryo UI" panose="020B0604030504040204" pitchFamily="50" charset="-128"/>
                <a:ea typeface="Meiryo UI" panose="020B0604030504040204" pitchFamily="50" charset="-128"/>
              </a:rPr>
              <a:t>範囲に説明変数の</a:t>
            </a:r>
            <a:r>
              <a:rPr lang="en-US" altLang="ja-JP" sz="1400" dirty="0">
                <a:latin typeface="Meiryo UI" panose="020B0604030504040204" pitchFamily="50" charset="-128"/>
                <a:ea typeface="Meiryo UI" panose="020B0604030504040204" pitchFamily="50" charset="-128"/>
              </a:rPr>
              <a:t>GDP(</a:t>
            </a:r>
            <a:r>
              <a:rPr lang="ja-JP" altLang="en-US" sz="1400" dirty="0">
                <a:latin typeface="Meiryo UI" panose="020B0604030504040204" pitchFamily="50" charset="-128"/>
                <a:ea typeface="Meiryo UI" panose="020B0604030504040204" pitchFamily="50" charset="-128"/>
              </a:rPr>
              <a:t>名目</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～プロセスを指定</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startAt="4"/>
            </a:pPr>
            <a:r>
              <a:rPr lang="ja-JP" altLang="en-US" sz="1400" dirty="0">
                <a:latin typeface="Meiryo UI" panose="020B0604030504040204" pitchFamily="50" charset="-128"/>
                <a:ea typeface="Meiryo UI" panose="020B0604030504040204" pitchFamily="50" charset="-128"/>
              </a:rPr>
              <a:t>最初の行がラベルを含んでいるのでラベルにチェック</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startAt="4"/>
            </a:pPr>
            <a:r>
              <a:rPr lang="ja-JP" altLang="en-US" sz="1400" dirty="0">
                <a:latin typeface="Meiryo UI" panose="020B0604030504040204" pitchFamily="50" charset="-128"/>
                <a:ea typeface="Meiryo UI" panose="020B0604030504040204" pitchFamily="50" charset="-128"/>
              </a:rPr>
              <a:t>出力先を設定（ここでは新規ワークシート）</a:t>
            </a:r>
            <a:endParaRPr lang="en-US" altLang="ja-JP" sz="1400" dirty="0">
              <a:latin typeface="Meiryo UI" panose="020B0604030504040204" pitchFamily="50" charset="-128"/>
              <a:ea typeface="Meiryo UI" panose="020B0604030504040204" pitchFamily="50" charset="-128"/>
            </a:endParaRPr>
          </a:p>
        </p:txBody>
      </p:sp>
      <p:sp>
        <p:nvSpPr>
          <p:cNvPr id="19" name="四角形: 角を丸くする 18">
            <a:extLst>
              <a:ext uri="{FF2B5EF4-FFF2-40B4-BE49-F238E27FC236}">
                <a16:creationId xmlns:a16="http://schemas.microsoft.com/office/drawing/2014/main" id="{356377DE-81FE-5E93-3469-C2B0A6D1F1E4}"/>
              </a:ext>
            </a:extLst>
          </p:cNvPr>
          <p:cNvSpPr/>
          <p:nvPr/>
        </p:nvSpPr>
        <p:spPr>
          <a:xfrm>
            <a:off x="9684689" y="4100266"/>
            <a:ext cx="790570" cy="2247387"/>
          </a:xfrm>
          <a:prstGeom prst="roundRect">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A0F6BAAF-272C-BC25-58F6-DD1628055EAD}"/>
              </a:ext>
            </a:extLst>
          </p:cNvPr>
          <p:cNvSpPr/>
          <p:nvPr/>
        </p:nvSpPr>
        <p:spPr>
          <a:xfrm>
            <a:off x="10527816" y="4110825"/>
            <a:ext cx="1472453" cy="2175674"/>
          </a:xfrm>
          <a:prstGeom prst="roundRect">
            <a:avLst>
              <a:gd name="adj" fmla="val 0"/>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4DF1DD4D-B42C-72CF-300E-28B4B52B3E60}"/>
              </a:ext>
            </a:extLst>
          </p:cNvPr>
          <p:cNvSpPr txBox="1"/>
          <p:nvPr/>
        </p:nvSpPr>
        <p:spPr>
          <a:xfrm>
            <a:off x="11467991" y="4946960"/>
            <a:ext cx="463924"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p>
        </p:txBody>
      </p:sp>
      <p:cxnSp>
        <p:nvCxnSpPr>
          <p:cNvPr id="33" name="コネクタ: カギ線 32">
            <a:extLst>
              <a:ext uri="{FF2B5EF4-FFF2-40B4-BE49-F238E27FC236}">
                <a16:creationId xmlns:a16="http://schemas.microsoft.com/office/drawing/2014/main" id="{58389FD8-08BB-570C-6A9B-5168AEBBDBDF}"/>
              </a:ext>
            </a:extLst>
          </p:cNvPr>
          <p:cNvCxnSpPr>
            <a:cxnSpLocks/>
            <a:stCxn id="19" idx="0"/>
          </p:cNvCxnSpPr>
          <p:nvPr/>
        </p:nvCxnSpPr>
        <p:spPr>
          <a:xfrm rot="16200000" flipV="1">
            <a:off x="7868100" y="1888392"/>
            <a:ext cx="899224" cy="3524524"/>
          </a:xfrm>
          <a:prstGeom prst="bentConnector2">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コネクタ: カギ線 34">
            <a:extLst>
              <a:ext uri="{FF2B5EF4-FFF2-40B4-BE49-F238E27FC236}">
                <a16:creationId xmlns:a16="http://schemas.microsoft.com/office/drawing/2014/main" id="{865D7B32-9E17-3902-2B77-12A166E2FCF7}"/>
              </a:ext>
            </a:extLst>
          </p:cNvPr>
          <p:cNvCxnSpPr>
            <a:cxnSpLocks/>
            <a:stCxn id="20" idx="0"/>
          </p:cNvCxnSpPr>
          <p:nvPr/>
        </p:nvCxnSpPr>
        <p:spPr>
          <a:xfrm rot="16200000" flipV="1">
            <a:off x="8564862" y="1411643"/>
            <a:ext cx="681825" cy="4716539"/>
          </a:xfrm>
          <a:prstGeom prst="bentConnector2">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608E9351-56CF-73F7-F76A-0386E3DF1137}"/>
              </a:ext>
            </a:extLst>
          </p:cNvPr>
          <p:cNvSpPr>
            <a:spLocks noGrp="1"/>
          </p:cNvSpPr>
          <p:nvPr>
            <p:ph type="sldNum" sz="quarter" idx="12"/>
          </p:nvPr>
        </p:nvSpPr>
        <p:spPr/>
        <p:txBody>
          <a:bodyPr/>
          <a:lstStyle/>
          <a:p>
            <a:fld id="{2977F5E9-0479-47A0-9E51-109E0858BCF2}" type="slidenum">
              <a:rPr kumimoji="1" lang="ja-JP" altLang="en-US" smtClean="0"/>
              <a:t>24</a:t>
            </a:fld>
            <a:endParaRPr kumimoji="1" lang="ja-JP" altLang="en-US"/>
          </a:p>
        </p:txBody>
      </p:sp>
    </p:spTree>
    <p:extLst>
      <p:ext uri="{BB962C8B-B14F-4D97-AF65-F5344CB8AC3E}">
        <p14:creationId xmlns:p14="http://schemas.microsoft.com/office/powerpoint/2010/main" val="612766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062E570-F713-C100-2EE6-2E335DC1CEB6}"/>
              </a:ext>
            </a:extLst>
          </p:cNvPr>
          <p:cNvPicPr>
            <a:picLocks noChangeAspect="1"/>
          </p:cNvPicPr>
          <p:nvPr/>
        </p:nvPicPr>
        <p:blipFill>
          <a:blip r:embed="rId3"/>
          <a:stretch>
            <a:fillRect/>
          </a:stretch>
        </p:blipFill>
        <p:spPr>
          <a:xfrm>
            <a:off x="2748612" y="1981401"/>
            <a:ext cx="6700838" cy="4510088"/>
          </a:xfrm>
          <a:prstGeom prst="rect">
            <a:avLst/>
          </a:prstGeom>
        </p:spPr>
      </p:pic>
      <p:sp>
        <p:nvSpPr>
          <p:cNvPr id="2" name="タイトル 1">
            <a:extLst>
              <a:ext uri="{FF2B5EF4-FFF2-40B4-BE49-F238E27FC236}">
                <a16:creationId xmlns:a16="http://schemas.microsoft.com/office/drawing/2014/main" id="{B11D2A27-F46D-50FB-4F37-F7CA2628CCFC}"/>
              </a:ext>
            </a:extLst>
          </p:cNvPr>
          <p:cNvSpPr>
            <a:spLocks noGrp="1"/>
          </p:cNvSpPr>
          <p:nvPr>
            <p:ph type="title"/>
          </p:nvPr>
        </p:nvSpPr>
        <p:spPr/>
        <p:txBody>
          <a:bodyPr/>
          <a:lstStyle/>
          <a:p>
            <a:r>
              <a:rPr kumimoji="1" lang="ja-JP" altLang="en-US" b="1" dirty="0"/>
              <a:t>重回帰分析結果（１回目）</a:t>
            </a:r>
          </a:p>
        </p:txBody>
      </p:sp>
      <p:sp>
        <p:nvSpPr>
          <p:cNvPr id="3" name="テキスト プレースホルダー 2">
            <a:extLst>
              <a:ext uri="{FF2B5EF4-FFF2-40B4-BE49-F238E27FC236}">
                <a16:creationId xmlns:a16="http://schemas.microsoft.com/office/drawing/2014/main" id="{CD475521-0C62-C871-9D05-A3246143CA08}"/>
              </a:ext>
            </a:extLst>
          </p:cNvPr>
          <p:cNvSpPr>
            <a:spLocks noGrp="1"/>
          </p:cNvSpPr>
          <p:nvPr>
            <p:ph type="body" sz="quarter" idx="13"/>
          </p:nvPr>
        </p:nvSpPr>
        <p:spPr/>
        <p:txBody>
          <a:bodyPr/>
          <a:lstStyle/>
          <a:p>
            <a:r>
              <a:rPr kumimoji="1" lang="ja-JP" altLang="en-US" dirty="0"/>
              <a:t>２ｰ３．重回帰分析事例</a:t>
            </a:r>
          </a:p>
        </p:txBody>
      </p:sp>
      <p:sp>
        <p:nvSpPr>
          <p:cNvPr id="8" name="テキスト ボックス 7">
            <a:extLst>
              <a:ext uri="{FF2B5EF4-FFF2-40B4-BE49-F238E27FC236}">
                <a16:creationId xmlns:a16="http://schemas.microsoft.com/office/drawing/2014/main" id="{9D7E091B-8F9D-CC3E-68D7-C46B578B9D74}"/>
              </a:ext>
            </a:extLst>
          </p:cNvPr>
          <p:cNvSpPr txBox="1"/>
          <p:nvPr/>
        </p:nvSpPr>
        <p:spPr>
          <a:xfrm>
            <a:off x="5190565" y="1776136"/>
            <a:ext cx="5943600" cy="369332"/>
          </a:xfrm>
          <a:prstGeom prst="rect">
            <a:avLst/>
          </a:prstGeom>
          <a:noFill/>
        </p:spPr>
        <p:txBody>
          <a:bodyPr wrap="square">
            <a:spAutoFit/>
          </a:bodyPr>
          <a:lstStyle/>
          <a:p>
            <a:r>
              <a:rPr lang="ja-JP" altLang="en-US" sz="900" b="1" dirty="0">
                <a:latin typeface="Meiryo UI" panose="020B0604030504040204" pitchFamily="50" charset="-128"/>
                <a:ea typeface="Meiryo UI" panose="020B0604030504040204" pitchFamily="50" charset="-128"/>
              </a:rPr>
              <a:t>重相関</a:t>
            </a:r>
            <a:r>
              <a:rPr lang="en-US" altLang="ja-JP" sz="900" b="1" dirty="0">
                <a:latin typeface="Meiryo UI" panose="020B0604030504040204" pitchFamily="50" charset="-128"/>
                <a:ea typeface="Meiryo UI" panose="020B0604030504040204" pitchFamily="50" charset="-128"/>
              </a:rPr>
              <a:t>R</a:t>
            </a:r>
            <a:r>
              <a:rPr lang="ja-JP" altLang="en-US" sz="900" dirty="0">
                <a:latin typeface="Meiryo UI" panose="020B0604030504040204" pitchFamily="50" charset="-128"/>
                <a:ea typeface="Meiryo UI" panose="020B0604030504040204" pitchFamily="50" charset="-128"/>
              </a:rPr>
              <a:t>：重相関係数。 実際に観測された目的変数の値と、回帰式をあてはめて計算した推定値（理論値）との相関係数。 重相関係数は、</a:t>
            </a:r>
            <a:r>
              <a:rPr lang="en-US" altLang="ja-JP" sz="900" dirty="0">
                <a:latin typeface="Meiryo UI" panose="020B0604030504040204" pitchFamily="50" charset="-128"/>
                <a:ea typeface="Meiryo UI" panose="020B0604030504040204" pitchFamily="50" charset="-128"/>
              </a:rPr>
              <a:t>0</a:t>
            </a:r>
            <a:r>
              <a:rPr lang="ja-JP" altLang="en-US" sz="900" dirty="0">
                <a:latin typeface="Meiryo UI" panose="020B0604030504040204" pitchFamily="50" charset="-128"/>
                <a:ea typeface="Meiryo UI" panose="020B0604030504040204" pitchFamily="50" charset="-128"/>
              </a:rPr>
              <a:t>から</a:t>
            </a:r>
            <a:r>
              <a:rPr lang="en-US" altLang="ja-JP" sz="900" dirty="0">
                <a:latin typeface="Meiryo UI" panose="020B0604030504040204" pitchFamily="50" charset="-128"/>
                <a:ea typeface="Meiryo UI" panose="020B0604030504040204" pitchFamily="50" charset="-128"/>
              </a:rPr>
              <a:t>1</a:t>
            </a:r>
            <a:r>
              <a:rPr lang="ja-JP" altLang="en-US" sz="900" dirty="0">
                <a:latin typeface="Meiryo UI" panose="020B0604030504040204" pitchFamily="50" charset="-128"/>
                <a:ea typeface="Meiryo UI" panose="020B0604030504040204" pitchFamily="50" charset="-128"/>
              </a:rPr>
              <a:t>の間の値を取り、</a:t>
            </a:r>
            <a:r>
              <a:rPr lang="en-US" altLang="ja-JP" sz="900" b="1" dirty="0">
                <a:latin typeface="Meiryo UI" panose="020B0604030504040204" pitchFamily="50" charset="-128"/>
                <a:ea typeface="Meiryo UI" panose="020B0604030504040204" pitchFamily="50" charset="-128"/>
              </a:rPr>
              <a:t>1</a:t>
            </a:r>
            <a:r>
              <a:rPr lang="ja-JP" altLang="en-US" sz="900" b="1" dirty="0">
                <a:latin typeface="Meiryo UI" panose="020B0604030504040204" pitchFamily="50" charset="-128"/>
                <a:ea typeface="Meiryo UI" panose="020B0604030504040204" pitchFamily="50" charset="-128"/>
              </a:rPr>
              <a:t>に近いほど分析の精度は高いと言える。</a:t>
            </a:r>
          </a:p>
        </p:txBody>
      </p:sp>
      <p:sp>
        <p:nvSpPr>
          <p:cNvPr id="10" name="テキスト ボックス 9">
            <a:extLst>
              <a:ext uri="{FF2B5EF4-FFF2-40B4-BE49-F238E27FC236}">
                <a16:creationId xmlns:a16="http://schemas.microsoft.com/office/drawing/2014/main" id="{AA07C20C-8DB6-3CB3-EAF5-9241BF9EF881}"/>
              </a:ext>
            </a:extLst>
          </p:cNvPr>
          <p:cNvSpPr txBox="1"/>
          <p:nvPr/>
        </p:nvSpPr>
        <p:spPr>
          <a:xfrm>
            <a:off x="5190565" y="2120943"/>
            <a:ext cx="6094878" cy="369332"/>
          </a:xfrm>
          <a:prstGeom prst="rect">
            <a:avLst/>
          </a:prstGeom>
          <a:noFill/>
        </p:spPr>
        <p:txBody>
          <a:bodyPr wrap="square">
            <a:spAutoFit/>
          </a:bodyPr>
          <a:lstStyle/>
          <a:p>
            <a:r>
              <a:rPr lang="ja-JP" altLang="en-US" sz="900" b="1" dirty="0">
                <a:latin typeface="Meiryo UI" panose="020B0604030504040204" pitchFamily="50" charset="-128"/>
                <a:ea typeface="Meiryo UI" panose="020B0604030504040204" pitchFamily="50" charset="-128"/>
              </a:rPr>
              <a:t>重決定</a:t>
            </a:r>
            <a:r>
              <a:rPr lang="en-US" altLang="ja-JP" sz="900" b="1" dirty="0">
                <a:latin typeface="Meiryo UI" panose="020B0604030504040204" pitchFamily="50" charset="-128"/>
                <a:ea typeface="Meiryo UI" panose="020B0604030504040204" pitchFamily="50" charset="-128"/>
              </a:rPr>
              <a:t>R2</a:t>
            </a:r>
            <a:r>
              <a:rPr lang="ja-JP" altLang="en-US" sz="900" dirty="0">
                <a:latin typeface="Meiryo UI" panose="020B0604030504040204" pitchFamily="50" charset="-128"/>
                <a:ea typeface="Meiryo UI" panose="020B0604030504040204" pitchFamily="50" charset="-128"/>
              </a:rPr>
              <a:t>：決定係数。 推定された回帰式の当てはまりの良さ（度合い）を表す。 決定係数は</a:t>
            </a:r>
            <a:r>
              <a:rPr lang="en-US" altLang="ja-JP" sz="900" dirty="0">
                <a:latin typeface="Meiryo UI" panose="020B0604030504040204" pitchFamily="50" charset="-128"/>
                <a:ea typeface="Meiryo UI" panose="020B0604030504040204" pitchFamily="50" charset="-128"/>
              </a:rPr>
              <a:t>0</a:t>
            </a:r>
            <a:r>
              <a:rPr lang="ja-JP" altLang="en-US" sz="900" dirty="0">
                <a:latin typeface="Meiryo UI" panose="020B0604030504040204" pitchFamily="50" charset="-128"/>
                <a:ea typeface="Meiryo UI" panose="020B0604030504040204" pitchFamily="50" charset="-128"/>
              </a:rPr>
              <a:t>から</a:t>
            </a:r>
            <a:r>
              <a:rPr lang="en-US" altLang="ja-JP" sz="900" dirty="0">
                <a:latin typeface="Meiryo UI" panose="020B0604030504040204" pitchFamily="50" charset="-128"/>
                <a:ea typeface="Meiryo UI" panose="020B0604030504040204" pitchFamily="50" charset="-128"/>
              </a:rPr>
              <a:t>1</a:t>
            </a:r>
            <a:r>
              <a:rPr lang="ja-JP" altLang="en-US" sz="900" dirty="0">
                <a:latin typeface="Meiryo UI" panose="020B0604030504040204" pitchFamily="50" charset="-128"/>
                <a:ea typeface="Meiryo UI" panose="020B0604030504040204" pitchFamily="50" charset="-128"/>
              </a:rPr>
              <a:t>までの値をとり、</a:t>
            </a:r>
            <a:r>
              <a:rPr lang="en-US" altLang="ja-JP" sz="900" b="1" dirty="0">
                <a:latin typeface="Meiryo UI" panose="020B0604030504040204" pitchFamily="50" charset="-128"/>
                <a:ea typeface="Meiryo UI" panose="020B0604030504040204" pitchFamily="50" charset="-128"/>
              </a:rPr>
              <a:t>1</a:t>
            </a:r>
            <a:r>
              <a:rPr lang="ja-JP" altLang="en-US" sz="900" b="1" dirty="0">
                <a:latin typeface="Meiryo UI" panose="020B0604030504040204" pitchFamily="50" charset="-128"/>
                <a:ea typeface="Meiryo UI" panose="020B0604030504040204" pitchFamily="50" charset="-128"/>
              </a:rPr>
              <a:t>に近いほど回帰式が実際のデータに当てはまっている</a:t>
            </a:r>
            <a:r>
              <a:rPr lang="ja-JP" altLang="en-US" sz="900" dirty="0">
                <a:latin typeface="Meiryo UI" panose="020B0604030504040204" pitchFamily="50" charset="-128"/>
                <a:ea typeface="Meiryo UI" panose="020B0604030504040204" pitchFamily="50" charset="-128"/>
              </a:rPr>
              <a:t>（説明変数が目的変数をよく説明している）ことを表す。</a:t>
            </a:r>
          </a:p>
        </p:txBody>
      </p:sp>
      <p:sp>
        <p:nvSpPr>
          <p:cNvPr id="14" name="テキスト ボックス 13">
            <a:extLst>
              <a:ext uri="{FF2B5EF4-FFF2-40B4-BE49-F238E27FC236}">
                <a16:creationId xmlns:a16="http://schemas.microsoft.com/office/drawing/2014/main" id="{19711172-527E-1FCF-8C05-D27353BD474E}"/>
              </a:ext>
            </a:extLst>
          </p:cNvPr>
          <p:cNvSpPr txBox="1"/>
          <p:nvPr/>
        </p:nvSpPr>
        <p:spPr>
          <a:xfrm>
            <a:off x="5190565" y="2915377"/>
            <a:ext cx="6094878" cy="507831"/>
          </a:xfrm>
          <a:prstGeom prst="rect">
            <a:avLst/>
          </a:prstGeom>
          <a:noFill/>
        </p:spPr>
        <p:txBody>
          <a:bodyPr wrap="square">
            <a:spAutoFit/>
          </a:bodyPr>
          <a:lstStyle/>
          <a:p>
            <a:r>
              <a:rPr lang="ja-JP" altLang="en-US" sz="900" b="1" dirty="0">
                <a:latin typeface="Meiryo UI" panose="020B0604030504040204" pitchFamily="50" charset="-128"/>
                <a:ea typeface="Meiryo UI" panose="020B0604030504040204" pitchFamily="50" charset="-128"/>
              </a:rPr>
              <a:t>有意</a:t>
            </a:r>
            <a:r>
              <a:rPr lang="en-US" altLang="ja-JP" sz="900" b="1" dirty="0">
                <a:latin typeface="Meiryo UI" panose="020B0604030504040204" pitchFamily="50" charset="-128"/>
                <a:ea typeface="Meiryo UI" panose="020B0604030504040204" pitchFamily="50" charset="-128"/>
              </a:rPr>
              <a:t>F</a:t>
            </a:r>
            <a:r>
              <a:rPr lang="ja-JP" altLang="en-US" sz="900" dirty="0">
                <a:latin typeface="Meiryo UI" panose="020B0604030504040204" pitchFamily="50" charset="-128"/>
                <a:ea typeface="Meiryo UI" panose="020B0604030504040204" pitchFamily="50" charset="-128"/>
              </a:rPr>
              <a:t>：モデル全体の有意性を検定するための値です。予測変数（独立変数）が結果（従属変数）に統計的に有意な影響を与えているかを判断するために使われます。</a:t>
            </a:r>
            <a:r>
              <a:rPr lang="en-US" altLang="ja-JP" sz="900" b="1" dirty="0">
                <a:latin typeface="Meiryo UI" panose="020B0604030504040204" pitchFamily="50" charset="-128"/>
                <a:ea typeface="Meiryo UI" panose="020B0604030504040204" pitchFamily="50" charset="-128"/>
              </a:rPr>
              <a:t>0.05</a:t>
            </a:r>
            <a:r>
              <a:rPr lang="ja-JP" altLang="en-US" sz="900" b="1" dirty="0">
                <a:latin typeface="Meiryo UI" panose="020B0604030504040204" pitchFamily="50" charset="-128"/>
                <a:ea typeface="Meiryo UI" panose="020B0604030504040204" pitchFamily="50" charset="-128"/>
              </a:rPr>
              <a:t>より小さい場合 → モデルが統計的に有意 </a:t>
            </a:r>
            <a:r>
              <a:rPr lang="ja-JP" altLang="en-US" sz="900" dirty="0">
                <a:latin typeface="Meiryo UI" panose="020B0604030504040204" pitchFamily="50" charset="-128"/>
                <a:ea typeface="Meiryo UI" panose="020B0604030504040204" pitchFamily="50" charset="-128"/>
              </a:rPr>
              <a:t>→ 独立変数が従属変数に影響を与えている可能性が高い。</a:t>
            </a:r>
          </a:p>
        </p:txBody>
      </p:sp>
      <p:sp>
        <p:nvSpPr>
          <p:cNvPr id="15" name="四角形: 角を丸くする 14">
            <a:extLst>
              <a:ext uri="{FF2B5EF4-FFF2-40B4-BE49-F238E27FC236}">
                <a16:creationId xmlns:a16="http://schemas.microsoft.com/office/drawing/2014/main" id="{DE3A7CFA-E010-EF31-1157-B2736EDCF8A5}"/>
              </a:ext>
            </a:extLst>
          </p:cNvPr>
          <p:cNvSpPr/>
          <p:nvPr/>
        </p:nvSpPr>
        <p:spPr>
          <a:xfrm>
            <a:off x="2724712" y="2448738"/>
            <a:ext cx="1894353" cy="197208"/>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96EDAB6-E729-4E9F-A535-43350410CF38}"/>
              </a:ext>
            </a:extLst>
          </p:cNvPr>
          <p:cNvSpPr/>
          <p:nvPr/>
        </p:nvSpPr>
        <p:spPr>
          <a:xfrm>
            <a:off x="6766560" y="3791144"/>
            <a:ext cx="732024" cy="450777"/>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09C985E-8921-F123-C7BD-07098D7B9CD4}"/>
              </a:ext>
            </a:extLst>
          </p:cNvPr>
          <p:cNvSpPr txBox="1"/>
          <p:nvPr/>
        </p:nvSpPr>
        <p:spPr>
          <a:xfrm>
            <a:off x="1402182" y="4005141"/>
            <a:ext cx="1339478" cy="261610"/>
          </a:xfrm>
          <a:prstGeom prst="rect">
            <a:avLst/>
          </a:prstGeom>
          <a:noFill/>
        </p:spPr>
        <p:txBody>
          <a:bodyPr wrap="square" rtlCol="0">
            <a:spAutoFit/>
          </a:bodyPr>
          <a:lstStyle/>
          <a:p>
            <a:r>
              <a:rPr kumimoji="1" lang="ja-JP" altLang="en-US" sz="1050" b="1" dirty="0">
                <a:latin typeface="Meiryo UI" panose="020B0604030504040204" pitchFamily="50" charset="-128"/>
                <a:ea typeface="Meiryo UI" panose="020B0604030504040204" pitchFamily="50" charset="-128"/>
              </a:rPr>
              <a:t>重回帰式の係数</a:t>
            </a:r>
          </a:p>
        </p:txBody>
      </p:sp>
      <p:sp>
        <p:nvSpPr>
          <p:cNvPr id="23" name="テキスト ボックス 22">
            <a:extLst>
              <a:ext uri="{FF2B5EF4-FFF2-40B4-BE49-F238E27FC236}">
                <a16:creationId xmlns:a16="http://schemas.microsoft.com/office/drawing/2014/main" id="{248E3F2A-C297-8A50-8834-B583FEEB963B}"/>
              </a:ext>
            </a:extLst>
          </p:cNvPr>
          <p:cNvSpPr txBox="1"/>
          <p:nvPr/>
        </p:nvSpPr>
        <p:spPr>
          <a:xfrm>
            <a:off x="8201609" y="3713221"/>
            <a:ext cx="3604909" cy="646331"/>
          </a:xfrm>
          <a:prstGeom prst="rect">
            <a:avLst/>
          </a:prstGeom>
          <a:noFill/>
        </p:spPr>
        <p:txBody>
          <a:bodyPr wrap="square">
            <a:spAutoFit/>
          </a:bodyPr>
          <a:lstStyle/>
          <a:p>
            <a:r>
              <a:rPr lang="en-US" altLang="ja-JP" sz="900" b="1" i="0" dirty="0">
                <a:effectLst/>
                <a:latin typeface="Meiryo UI" panose="020B0604030504040204" pitchFamily="50" charset="-128"/>
                <a:ea typeface="Meiryo UI" panose="020B0604030504040204" pitchFamily="50" charset="-128"/>
              </a:rPr>
              <a:t>P</a:t>
            </a:r>
            <a:r>
              <a:rPr lang="ja-JP" altLang="en-US" sz="900" b="1" i="0" dirty="0">
                <a:effectLst/>
                <a:latin typeface="Meiryo UI" panose="020B0604030504040204" pitchFamily="50" charset="-128"/>
                <a:ea typeface="Meiryo UI" panose="020B0604030504040204" pitchFamily="50" charset="-128"/>
              </a:rPr>
              <a:t>値（</a:t>
            </a:r>
            <a:r>
              <a:rPr lang="en-US" altLang="ja-JP" sz="900" b="1" i="0" dirty="0">
                <a:effectLst/>
                <a:latin typeface="Meiryo UI" panose="020B0604030504040204" pitchFamily="50" charset="-128"/>
                <a:ea typeface="Meiryo UI" panose="020B0604030504040204" pitchFamily="50" charset="-128"/>
              </a:rPr>
              <a:t>p-value</a:t>
            </a:r>
            <a:r>
              <a:rPr lang="ja-JP" altLang="en-US" sz="900" b="1" i="0" dirty="0">
                <a:effectLst/>
                <a:latin typeface="Meiryo UI" panose="020B0604030504040204" pitchFamily="50" charset="-128"/>
                <a:ea typeface="Meiryo UI" panose="020B0604030504040204" pitchFamily="50" charset="-128"/>
              </a:rPr>
              <a:t>）</a:t>
            </a:r>
            <a:r>
              <a:rPr lang="ja-JP" altLang="en-US" sz="900" b="0" i="0" dirty="0">
                <a:effectLst/>
                <a:latin typeface="Meiryo UI" panose="020B0604030504040204" pitchFamily="50" charset="-128"/>
                <a:ea typeface="Meiryo UI" panose="020B0604030504040204" pitchFamily="50" charset="-128"/>
              </a:rPr>
              <a:t>：統計学において仮説検定の結果を評価するための指標。具体的には、観測されたデータが帰無仮説（</a:t>
            </a:r>
            <a:r>
              <a:rPr lang="en-US" altLang="ja-JP" sz="900" b="0" i="0" dirty="0">
                <a:effectLst/>
                <a:latin typeface="Meiryo UI" panose="020B0604030504040204" pitchFamily="50" charset="-128"/>
                <a:ea typeface="Meiryo UI" panose="020B0604030504040204" pitchFamily="50" charset="-128"/>
              </a:rPr>
              <a:t>null hypothesis</a:t>
            </a:r>
            <a:r>
              <a:rPr lang="ja-JP" altLang="en-US" sz="900" b="0" i="0" dirty="0">
                <a:effectLst/>
                <a:latin typeface="Meiryo UI" panose="020B0604030504040204" pitchFamily="50" charset="-128"/>
                <a:ea typeface="Meiryo UI" panose="020B0604030504040204" pitchFamily="50" charset="-128"/>
              </a:rPr>
              <a:t>）を棄却するのに十分な証拠があるかどうかを示します。</a:t>
            </a:r>
            <a:endParaRPr lang="en-US" altLang="ja-JP" sz="900" b="0" i="0" dirty="0">
              <a:effectLst/>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P</a:t>
            </a:r>
            <a:r>
              <a:rPr lang="ja-JP" altLang="en-US" sz="900" dirty="0">
                <a:latin typeface="Meiryo UI" panose="020B0604030504040204" pitchFamily="50" charset="-128"/>
                <a:ea typeface="Meiryo UI" panose="020B0604030504040204" pitchFamily="50" charset="-128"/>
              </a:rPr>
              <a:t>値は目安として</a:t>
            </a:r>
            <a:r>
              <a:rPr lang="en-US" altLang="ja-JP" sz="900" b="1" dirty="0">
                <a:latin typeface="Meiryo UI" panose="020B0604030504040204" pitchFamily="50" charset="-128"/>
                <a:ea typeface="Meiryo UI" panose="020B0604030504040204" pitchFamily="50" charset="-128"/>
              </a:rPr>
              <a:t>0.05</a:t>
            </a:r>
            <a:r>
              <a:rPr lang="ja-JP" altLang="en-US" sz="900" b="1" dirty="0">
                <a:latin typeface="Meiryo UI" panose="020B0604030504040204" pitchFamily="50" charset="-128"/>
                <a:ea typeface="Meiryo UI" panose="020B0604030504040204" pitchFamily="50" charset="-128"/>
              </a:rPr>
              <a:t>以下だと説明変数として採用してよいと判断</a:t>
            </a:r>
            <a:r>
              <a:rPr lang="ja-JP" altLang="en-US" sz="900" dirty="0">
                <a:latin typeface="Meiryo UI" panose="020B0604030504040204" pitchFamily="50" charset="-128"/>
                <a:ea typeface="Meiryo UI" panose="020B0604030504040204" pitchFamily="50" charset="-128"/>
              </a:rPr>
              <a:t>します。</a:t>
            </a:r>
          </a:p>
        </p:txBody>
      </p:sp>
      <p:cxnSp>
        <p:nvCxnSpPr>
          <p:cNvPr id="25" name="直線矢印コネクタ 24">
            <a:extLst>
              <a:ext uri="{FF2B5EF4-FFF2-40B4-BE49-F238E27FC236}">
                <a16:creationId xmlns:a16="http://schemas.microsoft.com/office/drawing/2014/main" id="{79A9FE37-09D8-6654-28BE-53C69621A60D}"/>
              </a:ext>
            </a:extLst>
          </p:cNvPr>
          <p:cNvCxnSpPr>
            <a:cxnSpLocks/>
          </p:cNvCxnSpPr>
          <p:nvPr/>
        </p:nvCxnSpPr>
        <p:spPr>
          <a:xfrm flipH="1">
            <a:off x="6862131" y="4105636"/>
            <a:ext cx="1339478" cy="784830"/>
          </a:xfrm>
          <a:prstGeom prst="straightConnector1">
            <a:avLst/>
          </a:prstGeom>
          <a:ln w="12700">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9" name="直線矢印コネクタ 28">
            <a:extLst>
              <a:ext uri="{FF2B5EF4-FFF2-40B4-BE49-F238E27FC236}">
                <a16:creationId xmlns:a16="http://schemas.microsoft.com/office/drawing/2014/main" id="{36AB44C0-CFA6-FC2C-68C1-9008AB6B0E94}"/>
              </a:ext>
            </a:extLst>
          </p:cNvPr>
          <p:cNvCxnSpPr>
            <a:cxnSpLocks/>
            <a:stCxn id="6" idx="1"/>
            <a:endCxn id="15" idx="3"/>
          </p:cNvCxnSpPr>
          <p:nvPr/>
        </p:nvCxnSpPr>
        <p:spPr>
          <a:xfrm flipH="1" flipV="1">
            <a:off x="4619065" y="2547342"/>
            <a:ext cx="571500" cy="23228"/>
          </a:xfrm>
          <a:prstGeom prst="straightConnector1">
            <a:avLst/>
          </a:prstGeom>
          <a:ln w="12700">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1" name="直線矢印コネクタ 30">
            <a:extLst>
              <a:ext uri="{FF2B5EF4-FFF2-40B4-BE49-F238E27FC236}">
                <a16:creationId xmlns:a16="http://schemas.microsoft.com/office/drawing/2014/main" id="{960B84AC-4F4F-68EC-C18F-E79B4B96B508}"/>
              </a:ext>
            </a:extLst>
          </p:cNvPr>
          <p:cNvCxnSpPr>
            <a:cxnSpLocks/>
          </p:cNvCxnSpPr>
          <p:nvPr/>
        </p:nvCxnSpPr>
        <p:spPr>
          <a:xfrm flipH="1">
            <a:off x="7219784" y="3252849"/>
            <a:ext cx="363402" cy="460372"/>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1" name="四角形: 角を丸くする 40">
            <a:extLst>
              <a:ext uri="{FF2B5EF4-FFF2-40B4-BE49-F238E27FC236}">
                <a16:creationId xmlns:a16="http://schemas.microsoft.com/office/drawing/2014/main" id="{F01E470A-ECB8-B35A-D678-57DEC76DB456}"/>
              </a:ext>
            </a:extLst>
          </p:cNvPr>
          <p:cNvSpPr/>
          <p:nvPr/>
        </p:nvSpPr>
        <p:spPr>
          <a:xfrm>
            <a:off x="2758608" y="5540859"/>
            <a:ext cx="1407875" cy="216237"/>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3DC392F4-9B6F-97DF-BA90-B037A514EB84}"/>
              </a:ext>
            </a:extLst>
          </p:cNvPr>
          <p:cNvSpPr/>
          <p:nvPr/>
        </p:nvSpPr>
        <p:spPr>
          <a:xfrm>
            <a:off x="5785899" y="5583422"/>
            <a:ext cx="980662" cy="216239"/>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419BE503-F00E-6F23-2046-FFF8CDA2240C}"/>
              </a:ext>
            </a:extLst>
          </p:cNvPr>
          <p:cNvSpPr/>
          <p:nvPr/>
        </p:nvSpPr>
        <p:spPr>
          <a:xfrm>
            <a:off x="5762047" y="5154961"/>
            <a:ext cx="1004513" cy="216239"/>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A859F6D4-2979-4773-CC92-855F511BBE09}"/>
              </a:ext>
            </a:extLst>
          </p:cNvPr>
          <p:cNvCxnSpPr>
            <a:cxnSpLocks/>
          </p:cNvCxnSpPr>
          <p:nvPr/>
        </p:nvCxnSpPr>
        <p:spPr>
          <a:xfrm>
            <a:off x="2292724" y="4266751"/>
            <a:ext cx="1476194" cy="620871"/>
          </a:xfrm>
          <a:prstGeom prst="straightConnector1">
            <a:avLst/>
          </a:prstGeom>
          <a:ln w="12700">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E824E04F-F8A8-CA10-AC38-D58ECE0A222C}"/>
              </a:ext>
            </a:extLst>
          </p:cNvPr>
          <p:cNvSpPr/>
          <p:nvPr/>
        </p:nvSpPr>
        <p:spPr>
          <a:xfrm>
            <a:off x="2758609" y="6248231"/>
            <a:ext cx="1407874" cy="216237"/>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四角形: 角を丸くする 48">
            <a:extLst>
              <a:ext uri="{FF2B5EF4-FFF2-40B4-BE49-F238E27FC236}">
                <a16:creationId xmlns:a16="http://schemas.microsoft.com/office/drawing/2014/main" id="{FDF61913-D0AF-6470-7D2F-D644744E294E}"/>
              </a:ext>
            </a:extLst>
          </p:cNvPr>
          <p:cNvSpPr/>
          <p:nvPr/>
        </p:nvSpPr>
        <p:spPr>
          <a:xfrm>
            <a:off x="5790384" y="6248231"/>
            <a:ext cx="976176" cy="230589"/>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F74046D7-4948-5A31-61CE-6EA153DC0E17}"/>
              </a:ext>
            </a:extLst>
          </p:cNvPr>
          <p:cNvSpPr>
            <a:spLocks noGrp="1"/>
          </p:cNvSpPr>
          <p:nvPr>
            <p:ph type="sldNum" sz="quarter" idx="12"/>
          </p:nvPr>
        </p:nvSpPr>
        <p:spPr/>
        <p:txBody>
          <a:bodyPr/>
          <a:lstStyle/>
          <a:p>
            <a:fld id="{2977F5E9-0479-47A0-9E51-109E0858BCF2}"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CFD1B1C3-E15E-2CCE-F5A8-820FCCFE2560}"/>
              </a:ext>
            </a:extLst>
          </p:cNvPr>
          <p:cNvSpPr txBox="1"/>
          <p:nvPr/>
        </p:nvSpPr>
        <p:spPr>
          <a:xfrm>
            <a:off x="5190565" y="2455154"/>
            <a:ext cx="6096000" cy="230832"/>
          </a:xfrm>
          <a:prstGeom prst="rect">
            <a:avLst/>
          </a:prstGeom>
          <a:noFill/>
        </p:spPr>
        <p:txBody>
          <a:bodyPr wrap="square">
            <a:spAutoFit/>
          </a:bodyPr>
          <a:lstStyle/>
          <a:p>
            <a:r>
              <a:rPr lang="ja-JP" altLang="en-US" sz="900" b="1" dirty="0">
                <a:latin typeface="Meiryo UI" panose="020B0604030504040204" pitchFamily="50" charset="-128"/>
                <a:ea typeface="Meiryo UI" panose="020B0604030504040204" pitchFamily="50" charset="-128"/>
              </a:rPr>
              <a:t>補正</a:t>
            </a:r>
            <a:r>
              <a:rPr lang="en-US" altLang="ja-JP" sz="900" b="1" dirty="0">
                <a:latin typeface="Meiryo UI" panose="020B0604030504040204" pitchFamily="50" charset="-128"/>
                <a:ea typeface="Meiryo UI" panose="020B0604030504040204" pitchFamily="50" charset="-128"/>
              </a:rPr>
              <a:t>R2</a:t>
            </a:r>
            <a:r>
              <a:rPr lang="ja-JP" altLang="en-US" sz="900" dirty="0">
                <a:latin typeface="Meiryo UI" panose="020B0604030504040204" pitchFamily="50" charset="-128"/>
                <a:ea typeface="Meiryo UI" panose="020B0604030504040204" pitchFamily="50" charset="-128"/>
              </a:rPr>
              <a:t>：決定係数（</a:t>
            </a:r>
            <a:r>
              <a:rPr lang="en-US" altLang="ja-JP" sz="900" dirty="0">
                <a:latin typeface="Meiryo UI" panose="020B0604030504040204" pitchFamily="50" charset="-128"/>
                <a:ea typeface="Meiryo UI" panose="020B0604030504040204" pitchFamily="50" charset="-128"/>
              </a:rPr>
              <a:t>R2</a:t>
            </a:r>
            <a:r>
              <a:rPr lang="ja-JP" altLang="en-US" sz="900" dirty="0">
                <a:latin typeface="Meiryo UI" panose="020B0604030504040204" pitchFamily="50" charset="-128"/>
                <a:ea typeface="Meiryo UI" panose="020B0604030504040204" pitchFamily="50" charset="-128"/>
              </a:rPr>
              <a:t>）は説明変数を増やせば増やすほど値が上がる特徴がありますが、補正</a:t>
            </a:r>
            <a:r>
              <a:rPr lang="en-US" altLang="ja-JP" sz="900" dirty="0">
                <a:latin typeface="Meiryo UI" panose="020B0604030504040204" pitchFamily="50" charset="-128"/>
                <a:ea typeface="Meiryo UI" panose="020B0604030504040204" pitchFamily="50" charset="-128"/>
              </a:rPr>
              <a:t>R2</a:t>
            </a:r>
            <a:r>
              <a:rPr lang="ja-JP" altLang="en-US" sz="900" dirty="0">
                <a:latin typeface="Meiryo UI" panose="020B0604030504040204" pitchFamily="50" charset="-128"/>
                <a:ea typeface="Meiryo UI" panose="020B0604030504040204" pitchFamily="50" charset="-128"/>
              </a:rPr>
              <a:t>はその影響を調整します。</a:t>
            </a:r>
          </a:p>
        </p:txBody>
      </p:sp>
      <p:sp>
        <p:nvSpPr>
          <p:cNvPr id="11" name="テキスト ボックス 10">
            <a:extLst>
              <a:ext uri="{FF2B5EF4-FFF2-40B4-BE49-F238E27FC236}">
                <a16:creationId xmlns:a16="http://schemas.microsoft.com/office/drawing/2014/main" id="{ADBD76BA-0F15-36F9-6454-E88692189569}"/>
              </a:ext>
            </a:extLst>
          </p:cNvPr>
          <p:cNvSpPr txBox="1"/>
          <p:nvPr/>
        </p:nvSpPr>
        <p:spPr>
          <a:xfrm>
            <a:off x="255493" y="975412"/>
            <a:ext cx="10710584" cy="830997"/>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重相関</a:t>
            </a:r>
            <a:r>
              <a:rPr lang="en-US" altLang="ja-JP" sz="1600" dirty="0">
                <a:latin typeface="Meiryo UI" panose="020B0604030504040204" pitchFamily="50" charset="-128"/>
                <a:ea typeface="Meiryo UI" panose="020B0604030504040204" pitchFamily="50" charset="-128"/>
              </a:rPr>
              <a:t>R</a:t>
            </a:r>
            <a:r>
              <a:rPr lang="ja-JP" altLang="en-US" sz="1600" dirty="0">
                <a:latin typeface="Meiryo UI" panose="020B0604030504040204" pitchFamily="50" charset="-128"/>
                <a:ea typeface="Meiryo UI" panose="020B0604030504040204" pitchFamily="50" charset="-128"/>
              </a:rPr>
              <a:t>，重決定</a:t>
            </a:r>
            <a:r>
              <a:rPr lang="en-US" altLang="ja-JP" sz="1600" dirty="0">
                <a:latin typeface="Meiryo UI" panose="020B0604030504040204" pitchFamily="50" charset="-128"/>
                <a:ea typeface="Meiryo UI" panose="020B0604030504040204" pitchFamily="50" charset="-128"/>
              </a:rPr>
              <a:t>R2</a:t>
            </a:r>
            <a:r>
              <a:rPr lang="ja-JP" altLang="en-US" sz="1600" dirty="0">
                <a:latin typeface="Meiryo UI" panose="020B0604030504040204" pitchFamily="50" charset="-128"/>
                <a:ea typeface="Meiryo UI" panose="020B0604030504040204" pitchFamily="50" charset="-128"/>
              </a:rPr>
              <a:t>（補正</a:t>
            </a:r>
            <a:r>
              <a:rPr lang="en-US" altLang="ja-JP" sz="1600" dirty="0">
                <a:latin typeface="Meiryo UI" panose="020B0604030504040204" pitchFamily="50" charset="-128"/>
                <a:ea typeface="Meiryo UI" panose="020B0604030504040204" pitchFamily="50" charset="-128"/>
              </a:rPr>
              <a:t>R2</a:t>
            </a:r>
            <a:r>
              <a:rPr lang="ja-JP" altLang="en-US" sz="1600" dirty="0">
                <a:latin typeface="Meiryo UI" panose="020B0604030504040204" pitchFamily="50" charset="-128"/>
                <a:ea typeface="Meiryo UI" panose="020B0604030504040204" pitchFamily="50" charset="-128"/>
              </a:rPr>
              <a:t>）とも</a:t>
            </a:r>
            <a:r>
              <a:rPr lang="en-US" altLang="ja-JP" sz="1600" dirty="0">
                <a:latin typeface="Meiryo UI" panose="020B0604030504040204" pitchFamily="50" charset="-128"/>
                <a:ea typeface="Meiryo UI" panose="020B0604030504040204" pitchFamily="50" charset="-128"/>
              </a:rPr>
              <a:t>0.9</a:t>
            </a:r>
            <a:r>
              <a:rPr lang="ja-JP" altLang="en-US" sz="1600" dirty="0">
                <a:latin typeface="Meiryo UI" panose="020B0604030504040204" pitchFamily="50" charset="-128"/>
                <a:ea typeface="Meiryo UI" panose="020B0604030504040204" pitchFamily="50" charset="-128"/>
              </a:rPr>
              <a:t>以上で、優位</a:t>
            </a:r>
            <a:r>
              <a:rPr lang="en-US" altLang="ja-JP" sz="1600" dirty="0">
                <a:latin typeface="Meiryo UI" panose="020B0604030504040204" pitchFamily="50" charset="-128"/>
                <a:ea typeface="Meiryo UI" panose="020B0604030504040204" pitchFamily="50" charset="-128"/>
              </a:rPr>
              <a:t>F</a:t>
            </a:r>
            <a:r>
              <a:rPr lang="ja-JP" altLang="en-US" sz="1600" dirty="0">
                <a:latin typeface="Meiryo UI" panose="020B0604030504040204" pitchFamily="50" charset="-128"/>
                <a:ea typeface="Meiryo UI" panose="020B0604030504040204" pitchFamily="50" charset="-128"/>
              </a:rPr>
              <a:t>も</a:t>
            </a:r>
            <a:r>
              <a:rPr lang="en-US" altLang="ja-JP" sz="1600" dirty="0">
                <a:latin typeface="Meiryo UI" panose="020B0604030504040204" pitchFamily="50" charset="-128"/>
                <a:ea typeface="Meiryo UI" panose="020B0604030504040204" pitchFamily="50" charset="-128"/>
              </a:rPr>
              <a:t>0.05</a:t>
            </a:r>
            <a:r>
              <a:rPr lang="ja-JP" altLang="en-US" sz="1600" dirty="0">
                <a:latin typeface="Meiryo UI" panose="020B0604030504040204" pitchFamily="50" charset="-128"/>
                <a:ea typeface="Meiryo UI" panose="020B0604030504040204" pitchFamily="50" charset="-128"/>
              </a:rPr>
              <a:t>以下のため、この分析結果は有効であると判断します。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二つの</a:t>
            </a:r>
            <a:r>
              <a:rPr lang="en-US" altLang="ja-JP" sz="1600" dirty="0">
                <a:latin typeface="Meiryo UI" panose="020B0604030504040204" pitchFamily="50" charset="-128"/>
                <a:ea typeface="Meiryo UI" panose="020B0604030504040204" pitchFamily="50" charset="-128"/>
              </a:rPr>
              <a:t>GDP</a:t>
            </a:r>
            <a:r>
              <a:rPr lang="ja-JP" altLang="en-US" sz="1600" dirty="0">
                <a:latin typeface="Meiryo UI" panose="020B0604030504040204" pitchFamily="50" charset="-128"/>
                <a:ea typeface="Meiryo UI" panose="020B0604030504040204" pitchFamily="50" charset="-128"/>
              </a:rPr>
              <a:t>は、この式上で同じ意味合いになるため、</a:t>
            </a:r>
            <a:r>
              <a:rPr lang="en-US" altLang="ja-JP" sz="1600" dirty="0">
                <a:latin typeface="Meiryo UI" panose="020B0604030504040204" pitchFamily="50" charset="-128"/>
                <a:ea typeface="Meiryo UI" panose="020B0604030504040204" pitchFamily="50" charset="-128"/>
              </a:rPr>
              <a:t>P</a:t>
            </a:r>
            <a:r>
              <a:rPr lang="ja-JP" altLang="en-US" sz="1600" dirty="0">
                <a:latin typeface="Meiryo UI" panose="020B0604030504040204" pitchFamily="50" charset="-128"/>
                <a:ea typeface="Meiryo UI" panose="020B0604030504040204" pitchFamily="50" charset="-128"/>
              </a:rPr>
              <a:t>値の小さい</a:t>
            </a:r>
            <a:r>
              <a:rPr lang="en-US" altLang="ja-JP" sz="1600" dirty="0">
                <a:latin typeface="Meiryo UI" panose="020B0604030504040204" pitchFamily="50" charset="-128"/>
                <a:ea typeface="Meiryo UI" panose="020B0604030504040204" pitchFamily="50" charset="-128"/>
              </a:rPr>
              <a:t>GDP</a:t>
            </a:r>
            <a:r>
              <a:rPr lang="ja-JP" altLang="en-US" sz="1600" dirty="0">
                <a:latin typeface="Meiryo UI" panose="020B0604030504040204" pitchFamily="50" charset="-128"/>
                <a:ea typeface="Meiryo UI" panose="020B0604030504040204" pitchFamily="50" charset="-128"/>
              </a:rPr>
              <a:t>（名目）を残し、</a:t>
            </a:r>
            <a:r>
              <a:rPr lang="en-US" altLang="ja-JP" sz="1600" dirty="0">
                <a:latin typeface="Meiryo UI" panose="020B0604030504040204" pitchFamily="50" charset="-128"/>
                <a:ea typeface="Meiryo UI" panose="020B0604030504040204" pitchFamily="50" charset="-128"/>
              </a:rPr>
              <a:t>GDP</a:t>
            </a:r>
            <a:r>
              <a:rPr lang="ja-JP" altLang="en-US" sz="1600" dirty="0">
                <a:latin typeface="Meiryo UI" panose="020B0604030504040204" pitchFamily="50" charset="-128"/>
                <a:ea typeface="Meiryo UI" panose="020B0604030504040204" pitchFamily="50" charset="-128"/>
              </a:rPr>
              <a:t>（実質）を削除します。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プロセスも</a:t>
            </a:r>
            <a:r>
              <a:rPr lang="en-US" altLang="ja-JP" sz="1600" dirty="0">
                <a:latin typeface="Meiryo UI" panose="020B0604030504040204" pitchFamily="50" charset="-128"/>
                <a:ea typeface="Meiryo UI" panose="020B0604030504040204" pitchFamily="50" charset="-128"/>
              </a:rPr>
              <a:t>P</a:t>
            </a:r>
            <a:r>
              <a:rPr lang="ja-JP" altLang="en-US" sz="1600" dirty="0">
                <a:latin typeface="Meiryo UI" panose="020B0604030504040204" pitchFamily="50" charset="-128"/>
                <a:ea typeface="Meiryo UI" panose="020B0604030504040204" pitchFamily="50" charset="-128"/>
              </a:rPr>
              <a:t>値が大きいため、削除します。</a:t>
            </a:r>
            <a:endParaRPr lang="en-US" altLang="ja-JP"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36121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01A4F4B-E29E-F7C6-DB37-7E66D7290EC1}"/>
              </a:ext>
            </a:extLst>
          </p:cNvPr>
          <p:cNvPicPr>
            <a:picLocks noChangeAspect="1"/>
          </p:cNvPicPr>
          <p:nvPr/>
        </p:nvPicPr>
        <p:blipFill>
          <a:blip r:embed="rId3"/>
          <a:stretch>
            <a:fillRect/>
          </a:stretch>
        </p:blipFill>
        <p:spPr>
          <a:xfrm>
            <a:off x="2338387" y="2099897"/>
            <a:ext cx="7286625" cy="4062413"/>
          </a:xfrm>
          <a:prstGeom prst="rect">
            <a:avLst/>
          </a:prstGeom>
        </p:spPr>
      </p:pic>
      <p:sp>
        <p:nvSpPr>
          <p:cNvPr id="2" name="タイトル 1">
            <a:extLst>
              <a:ext uri="{FF2B5EF4-FFF2-40B4-BE49-F238E27FC236}">
                <a16:creationId xmlns:a16="http://schemas.microsoft.com/office/drawing/2014/main" id="{3D3E944E-8AD7-C3E3-4C58-F62C249254F3}"/>
              </a:ext>
            </a:extLst>
          </p:cNvPr>
          <p:cNvSpPr>
            <a:spLocks noGrp="1"/>
          </p:cNvSpPr>
          <p:nvPr>
            <p:ph type="title"/>
          </p:nvPr>
        </p:nvSpPr>
        <p:spPr/>
        <p:txBody>
          <a:bodyPr/>
          <a:lstStyle/>
          <a:p>
            <a:r>
              <a:rPr kumimoji="1" lang="ja-JP" altLang="en-US" b="1" dirty="0"/>
              <a:t>重回帰分析　２回目</a:t>
            </a:r>
          </a:p>
        </p:txBody>
      </p:sp>
      <p:sp>
        <p:nvSpPr>
          <p:cNvPr id="3" name="テキスト プレースホルダー 2">
            <a:extLst>
              <a:ext uri="{FF2B5EF4-FFF2-40B4-BE49-F238E27FC236}">
                <a16:creationId xmlns:a16="http://schemas.microsoft.com/office/drawing/2014/main" id="{594E6E42-C3B6-C8DF-79DA-A11DE55AF96F}"/>
              </a:ext>
            </a:extLst>
          </p:cNvPr>
          <p:cNvSpPr>
            <a:spLocks noGrp="1"/>
          </p:cNvSpPr>
          <p:nvPr>
            <p:ph type="body" sz="quarter" idx="13"/>
          </p:nvPr>
        </p:nvSpPr>
        <p:spPr/>
        <p:txBody>
          <a:bodyPr/>
          <a:lstStyle/>
          <a:p>
            <a:r>
              <a:rPr kumimoji="1" lang="ja-JP" altLang="en-US" dirty="0"/>
              <a:t>２ｰ３．重回帰分析事例</a:t>
            </a:r>
          </a:p>
        </p:txBody>
      </p:sp>
      <p:sp>
        <p:nvSpPr>
          <p:cNvPr id="5" name="テキスト ボックス 4">
            <a:extLst>
              <a:ext uri="{FF2B5EF4-FFF2-40B4-BE49-F238E27FC236}">
                <a16:creationId xmlns:a16="http://schemas.microsoft.com/office/drawing/2014/main" id="{E0ED0480-C8C6-B8AB-D35F-5A995EE5D4BF}"/>
              </a:ext>
            </a:extLst>
          </p:cNvPr>
          <p:cNvSpPr txBox="1"/>
          <p:nvPr/>
        </p:nvSpPr>
        <p:spPr>
          <a:xfrm>
            <a:off x="255493" y="1089018"/>
            <a:ext cx="10710584" cy="584775"/>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重相関</a:t>
            </a:r>
            <a:r>
              <a:rPr lang="en-US" altLang="ja-JP" sz="1600" dirty="0">
                <a:latin typeface="Meiryo UI" panose="020B0604030504040204" pitchFamily="50" charset="-128"/>
                <a:ea typeface="Meiryo UI" panose="020B0604030504040204" pitchFamily="50" charset="-128"/>
              </a:rPr>
              <a:t>R</a:t>
            </a:r>
            <a:r>
              <a:rPr lang="ja-JP" altLang="en-US" sz="1600" dirty="0">
                <a:latin typeface="Meiryo UI" panose="020B0604030504040204" pitchFamily="50" charset="-128"/>
                <a:ea typeface="Meiryo UI" panose="020B0604030504040204" pitchFamily="50" charset="-128"/>
              </a:rPr>
              <a:t>，重決定</a:t>
            </a:r>
            <a:r>
              <a:rPr lang="en-US" altLang="ja-JP" sz="1600" dirty="0">
                <a:latin typeface="Meiryo UI" panose="020B0604030504040204" pitchFamily="50" charset="-128"/>
                <a:ea typeface="Meiryo UI" panose="020B0604030504040204" pitchFamily="50" charset="-128"/>
              </a:rPr>
              <a:t>R2</a:t>
            </a:r>
            <a:r>
              <a:rPr lang="ja-JP" altLang="en-US" sz="1600" dirty="0">
                <a:latin typeface="Meiryo UI" panose="020B0604030504040204" pitchFamily="50" charset="-128"/>
                <a:ea typeface="Meiryo UI" panose="020B0604030504040204" pitchFamily="50" charset="-128"/>
              </a:rPr>
              <a:t>（補正</a:t>
            </a:r>
            <a:r>
              <a:rPr lang="en-US" altLang="ja-JP" sz="1600" dirty="0">
                <a:latin typeface="Meiryo UI" panose="020B0604030504040204" pitchFamily="50" charset="-128"/>
                <a:ea typeface="Meiryo UI" panose="020B0604030504040204" pitchFamily="50" charset="-128"/>
              </a:rPr>
              <a:t>R2</a:t>
            </a:r>
            <a:r>
              <a:rPr lang="ja-JP" altLang="en-US" sz="1600" dirty="0">
                <a:latin typeface="Meiryo UI" panose="020B0604030504040204" pitchFamily="50" charset="-128"/>
                <a:ea typeface="Meiryo UI" panose="020B0604030504040204" pitchFamily="50" charset="-128"/>
              </a:rPr>
              <a:t>）とも</a:t>
            </a:r>
            <a:r>
              <a:rPr lang="en-US" altLang="ja-JP" sz="1600" dirty="0">
                <a:latin typeface="Meiryo UI" panose="020B0604030504040204" pitchFamily="50" charset="-128"/>
                <a:ea typeface="Meiryo UI" panose="020B0604030504040204" pitchFamily="50" charset="-128"/>
              </a:rPr>
              <a:t>0.9</a:t>
            </a:r>
            <a:r>
              <a:rPr lang="ja-JP" altLang="en-US" sz="1600" dirty="0">
                <a:latin typeface="Meiryo UI" panose="020B0604030504040204" pitchFamily="50" charset="-128"/>
                <a:ea typeface="Meiryo UI" panose="020B0604030504040204" pitchFamily="50" charset="-128"/>
              </a:rPr>
              <a:t>以上で、優位</a:t>
            </a:r>
            <a:r>
              <a:rPr lang="en-US" altLang="ja-JP" sz="1600" dirty="0">
                <a:latin typeface="Meiryo UI" panose="020B0604030504040204" pitchFamily="50" charset="-128"/>
                <a:ea typeface="Meiryo UI" panose="020B0604030504040204" pitchFamily="50" charset="-128"/>
              </a:rPr>
              <a:t>F</a:t>
            </a:r>
            <a:r>
              <a:rPr lang="ja-JP" altLang="en-US" sz="1600" dirty="0">
                <a:latin typeface="Meiryo UI" panose="020B0604030504040204" pitchFamily="50" charset="-128"/>
                <a:ea typeface="Meiryo UI" panose="020B0604030504040204" pitchFamily="50" charset="-128"/>
              </a:rPr>
              <a:t>も</a:t>
            </a:r>
            <a:r>
              <a:rPr lang="en-US" altLang="ja-JP" sz="1600" dirty="0">
                <a:latin typeface="Meiryo UI" panose="020B0604030504040204" pitchFamily="50" charset="-128"/>
                <a:ea typeface="Meiryo UI" panose="020B0604030504040204" pitchFamily="50" charset="-128"/>
              </a:rPr>
              <a:t>0.05</a:t>
            </a:r>
            <a:r>
              <a:rPr lang="ja-JP" altLang="en-US" sz="1600" dirty="0">
                <a:latin typeface="Meiryo UI" panose="020B0604030504040204" pitchFamily="50" charset="-128"/>
                <a:ea typeface="Meiryo UI" panose="020B0604030504040204" pitchFamily="50" charset="-128"/>
              </a:rPr>
              <a:t>以下のため、この分析結果は有効であると判断します。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係数の</a:t>
            </a:r>
            <a:r>
              <a:rPr lang="en-US" altLang="ja-JP" sz="1600" dirty="0">
                <a:latin typeface="Meiryo UI" panose="020B0604030504040204" pitchFamily="50" charset="-128"/>
                <a:ea typeface="Meiryo UI" panose="020B0604030504040204" pitchFamily="50" charset="-128"/>
              </a:rPr>
              <a:t>P</a:t>
            </a:r>
            <a:r>
              <a:rPr lang="ja-JP" altLang="en-US" sz="1600" dirty="0">
                <a:latin typeface="Meiryo UI" panose="020B0604030504040204" pitchFamily="50" charset="-128"/>
                <a:ea typeface="Meiryo UI" panose="020B0604030504040204" pitchFamily="50" charset="-128"/>
              </a:rPr>
              <a:t>値も全て</a:t>
            </a:r>
            <a:r>
              <a:rPr lang="en-US" altLang="ja-JP" sz="1600" dirty="0">
                <a:latin typeface="Meiryo UI" panose="020B0604030504040204" pitchFamily="50" charset="-128"/>
                <a:ea typeface="Meiryo UI" panose="020B0604030504040204" pitchFamily="50" charset="-128"/>
              </a:rPr>
              <a:t>0.05</a:t>
            </a:r>
            <a:r>
              <a:rPr lang="ja-JP" altLang="en-US" sz="1600" dirty="0">
                <a:latin typeface="Meiryo UI" panose="020B0604030504040204" pitchFamily="50" charset="-128"/>
                <a:ea typeface="Meiryo UI" panose="020B0604030504040204" pitchFamily="50" charset="-128"/>
              </a:rPr>
              <a:t>以下なので、これで回帰式を作成します。</a:t>
            </a:r>
            <a:endParaRPr lang="en-US" altLang="ja-JP" sz="16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97E5DE7-30E1-9141-CFEF-ED8F6D1208EA}"/>
                  </a:ext>
                </a:extLst>
              </p:cNvPr>
              <p:cNvSpPr txBox="1"/>
              <p:nvPr/>
            </p:nvSpPr>
            <p:spPr>
              <a:xfrm>
                <a:off x="4709831" y="2905780"/>
                <a:ext cx="6626039" cy="492443"/>
              </a:xfrm>
              <a:prstGeom prst="rect">
                <a:avLst/>
              </a:prstGeom>
              <a:noFill/>
            </p:spPr>
            <p:txBody>
              <a:bodyPr wrap="square" lIns="0" tIns="0" rIns="0" bIns="0" rtlCol="0">
                <a:spAutoFit/>
              </a:bodyPr>
              <a:lstStyle/>
              <a:p>
                <a14:m>
                  <m:oMath xmlns:m="http://schemas.openxmlformats.org/officeDocument/2006/math">
                    <m:r>
                      <a:rPr kumimoji="1" lang="ja-JP" altLang="en-US" sz="1600" i="1" smtClean="0">
                        <a:latin typeface="Cambria Math" panose="02040503050406030204" pitchFamily="18" charset="0"/>
                      </a:rPr>
                      <m:t>𝑦</m:t>
                    </m:r>
                    <m:r>
                      <a:rPr kumimoji="1" lang="en-US" altLang="ja-JP" sz="1600" b="0" i="1" smtClean="0">
                        <a:latin typeface="Cambria Math" panose="02040503050406030204" pitchFamily="18" charset="0"/>
                      </a:rPr>
                      <m:t>(</m:t>
                    </m:r>
                    <m:r>
                      <a:rPr lang="ja-JP" altLang="en-US" sz="1600" i="1" smtClean="0">
                        <a:latin typeface="Cambria Math" panose="02040503050406030204" pitchFamily="18" charset="0"/>
                      </a:rPr>
                      <m:t>株価</m:t>
                    </m:r>
                    <m:r>
                      <a:rPr lang="en-US" altLang="ja-JP" sz="1600" i="1">
                        <a:latin typeface="Cambria Math" panose="02040503050406030204" pitchFamily="18" charset="0"/>
                      </a:rPr>
                      <m:t>)</m:t>
                    </m:r>
                    <m:r>
                      <a:rPr lang="ja-JP" altLang="en-US" sz="1600" i="1" smtClean="0">
                        <a:latin typeface="Cambria Math" panose="02040503050406030204" pitchFamily="18" charset="0"/>
                      </a:rPr>
                      <m:t>＝</m:t>
                    </m:r>
                    <m:r>
                      <a:rPr lang="en-US" altLang="ja-JP" sz="1600">
                        <a:latin typeface="Cambria Math" panose="02040503050406030204" pitchFamily="18" charset="0"/>
                      </a:rPr>
                      <m:t>−159.7419</m:t>
                    </m:r>
                    <m:r>
                      <a:rPr kumimoji="1" lang="ja-JP" altLang="en-US" sz="1600" i="0">
                        <a:latin typeface="Cambria Math" panose="02040503050406030204" pitchFamily="18" charset="0"/>
                      </a:rPr>
                      <m:t>+</m:t>
                    </m:r>
                    <m:r>
                      <a:rPr lang="en-US" altLang="ja-JP" sz="1600">
                        <a:latin typeface="Cambria Math" panose="02040503050406030204" pitchFamily="18" charset="0"/>
                      </a:rPr>
                      <m:t>0.006974</m:t>
                    </m:r>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𝑥</m:t>
                        </m:r>
                      </m:e>
                      <m:sub>
                        <m:r>
                          <a:rPr kumimoji="1" lang="ja-JP" altLang="en-US" sz="1600" i="0">
                            <a:latin typeface="Cambria Math" panose="02040503050406030204" pitchFamily="18" charset="0"/>
                          </a:rPr>
                          <m:t>1</m:t>
                        </m:r>
                      </m:sub>
                    </m:sSub>
                    <m:r>
                      <a:rPr lang="en-US" altLang="ja-JP" sz="1600" i="1" smtClean="0">
                        <a:latin typeface="Cambria Math" panose="02040503050406030204" pitchFamily="18" charset="0"/>
                      </a:rPr>
                      <m:t>(</m:t>
                    </m:r>
                    <m:r>
                      <m:rPr>
                        <m:sty m:val="p"/>
                      </m:rPr>
                      <a:rPr lang="en-US" altLang="ja-JP" sz="1600" i="1">
                        <a:latin typeface="Cambria Math" panose="02040503050406030204" pitchFamily="18" charset="0"/>
                      </a:rPr>
                      <m:t>GDP</m:t>
                    </m:r>
                    <m:r>
                      <a:rPr lang="ja-JP" altLang="en-US" sz="1600" i="1" smtClean="0">
                        <a:latin typeface="Cambria Math" panose="02040503050406030204" pitchFamily="18" charset="0"/>
                      </a:rPr>
                      <m:t>名目</m:t>
                    </m:r>
                    <m:r>
                      <a:rPr lang="en-US" altLang="ja-JP" sz="1600" i="1">
                        <a:latin typeface="Cambria Math" panose="02040503050406030204" pitchFamily="18" charset="0"/>
                      </a:rPr>
                      <m:t>)</m:t>
                    </m:r>
                    <m:r>
                      <a:rPr kumimoji="1" lang="ja-JP" altLang="en-US" sz="1600" i="0">
                        <a:latin typeface="Cambria Math" panose="02040503050406030204" pitchFamily="18" charset="0"/>
                      </a:rPr>
                      <m:t>+</m:t>
                    </m:r>
                    <m:r>
                      <a:rPr lang="en-US" altLang="ja-JP" sz="1600">
                        <a:latin typeface="Cambria Math" panose="02040503050406030204" pitchFamily="18" charset="0"/>
                      </a:rPr>
                      <m:t>0.896831</m:t>
                    </m:r>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𝑥</m:t>
                        </m:r>
                      </m:e>
                      <m:sub>
                        <m:r>
                          <a:rPr kumimoji="1" lang="ja-JP" altLang="en-US" sz="1600" i="0">
                            <a:latin typeface="Cambria Math" panose="02040503050406030204" pitchFamily="18" charset="0"/>
                          </a:rPr>
                          <m:t>2</m:t>
                        </m:r>
                      </m:sub>
                    </m:sSub>
                  </m:oMath>
                </a14:m>
                <a:r>
                  <a:rPr kumimoji="1" lang="en-US" altLang="ja-JP" sz="1600" dirty="0"/>
                  <a:t>(</a:t>
                </a:r>
                <a:r>
                  <a:rPr kumimoji="1" lang="ja-JP" altLang="en-US" sz="1600" dirty="0"/>
                  <a:t>為替</a:t>
                </a:r>
                <a:r>
                  <a:rPr kumimoji="1" lang="en-US" altLang="ja-JP" sz="1600" dirty="0"/>
                  <a:t>)</a:t>
                </a:r>
                <a:r>
                  <a:rPr kumimoji="1" lang="ja-JP" altLang="en-US" sz="1600" dirty="0"/>
                  <a:t> </a:t>
                </a:r>
                <a:endParaRPr kumimoji="1" lang="en-US" altLang="ja-JP" sz="1600" dirty="0"/>
              </a:p>
              <a:p>
                <a:r>
                  <a:rPr lang="ja-JP" altLang="en-US" sz="1600" dirty="0"/>
                  <a:t>　　　　　</a:t>
                </a:r>
                <a14:m>
                  <m:oMath xmlns:m="http://schemas.openxmlformats.org/officeDocument/2006/math">
                    <m:r>
                      <a:rPr kumimoji="1" lang="ja-JP" altLang="en-US" sz="1600" i="0">
                        <a:latin typeface="Cambria Math" panose="02040503050406030204" pitchFamily="18" charset="0"/>
                      </a:rPr>
                      <m:t>+</m:t>
                    </m:r>
                    <m:r>
                      <m:rPr>
                        <m:nor/>
                      </m:rPr>
                      <a:rPr lang="en-US" altLang="ja-JP" sz="1600" dirty="0">
                        <a:latin typeface="Cambria Math" panose="02040503050406030204" pitchFamily="18" charset="0"/>
                        <a:ea typeface="Cambria Math" panose="02040503050406030204" pitchFamily="18" charset="0"/>
                      </a:rPr>
                      <m:t>0.000000009218</m:t>
                    </m:r>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𝑥</m:t>
                        </m:r>
                      </m:e>
                      <m:sub>
                        <m:r>
                          <a:rPr kumimoji="1" lang="ja-JP" altLang="en-US" sz="1600" i="0">
                            <a:latin typeface="Cambria Math" panose="02040503050406030204" pitchFamily="18" charset="0"/>
                          </a:rPr>
                          <m:t>3</m:t>
                        </m:r>
                      </m:sub>
                    </m:sSub>
                  </m:oMath>
                </a14:m>
                <a:r>
                  <a:rPr kumimoji="1" lang="en-US" altLang="ja-JP" sz="1600" dirty="0"/>
                  <a:t>(</a:t>
                </a:r>
                <a:r>
                  <a:rPr kumimoji="1" lang="ja-JP" altLang="en-US" sz="1600" dirty="0"/>
                  <a:t>回線速度</a:t>
                </a:r>
                <a:r>
                  <a:rPr kumimoji="1" lang="en-US" altLang="ja-JP" sz="1600" dirty="0"/>
                  <a:t>)</a:t>
                </a:r>
                <a:endParaRPr kumimoji="1" lang="ja-JP" altLang="en-US" dirty="0"/>
              </a:p>
            </p:txBody>
          </p:sp>
        </mc:Choice>
        <mc:Fallback xmlns="">
          <p:sp>
            <p:nvSpPr>
              <p:cNvPr id="6" name="テキスト ボックス 5">
                <a:extLst>
                  <a:ext uri="{FF2B5EF4-FFF2-40B4-BE49-F238E27FC236}">
                    <a16:creationId xmlns:a16="http://schemas.microsoft.com/office/drawing/2014/main" id="{C97E5DE7-30E1-9141-CFEF-ED8F6D1208EA}"/>
                  </a:ext>
                </a:extLst>
              </p:cNvPr>
              <p:cNvSpPr txBox="1">
                <a:spLocks noRot="1" noChangeAspect="1" noMove="1" noResize="1" noEditPoints="1" noAdjustHandles="1" noChangeArrowheads="1" noChangeShapeType="1" noTextEdit="1"/>
              </p:cNvSpPr>
              <p:nvPr/>
            </p:nvSpPr>
            <p:spPr>
              <a:xfrm>
                <a:off x="4709831" y="2905780"/>
                <a:ext cx="6626039" cy="492443"/>
              </a:xfrm>
              <a:prstGeom prst="rect">
                <a:avLst/>
              </a:prstGeom>
              <a:blipFill>
                <a:blip r:embed="rId4"/>
                <a:stretch>
                  <a:fillRect l="-1104" t="-13750" b="-25000"/>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37FE6379-DB3D-F850-6407-6C179E1150B8}"/>
              </a:ext>
            </a:extLst>
          </p:cNvPr>
          <p:cNvSpPr>
            <a:spLocks noGrp="1"/>
          </p:cNvSpPr>
          <p:nvPr>
            <p:ph type="sldNum" sz="quarter" idx="12"/>
          </p:nvPr>
        </p:nvSpPr>
        <p:spPr/>
        <p:txBody>
          <a:bodyPr/>
          <a:lstStyle/>
          <a:p>
            <a:fld id="{2977F5E9-0479-47A0-9E51-109E0858BCF2}" type="slidenum">
              <a:rPr kumimoji="1" lang="ja-JP" altLang="en-US" smtClean="0"/>
              <a:t>26</a:t>
            </a:fld>
            <a:endParaRPr kumimoji="1" lang="ja-JP" altLang="en-US"/>
          </a:p>
        </p:txBody>
      </p:sp>
    </p:spTree>
    <p:extLst>
      <p:ext uri="{BB962C8B-B14F-4D97-AF65-F5344CB8AC3E}">
        <p14:creationId xmlns:p14="http://schemas.microsoft.com/office/powerpoint/2010/main" val="4020653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CF8A55-6427-765F-45CB-66E70ED2FEA3}"/>
              </a:ext>
            </a:extLst>
          </p:cNvPr>
          <p:cNvSpPr>
            <a:spLocks noGrp="1"/>
          </p:cNvSpPr>
          <p:nvPr>
            <p:ph type="title"/>
          </p:nvPr>
        </p:nvSpPr>
        <p:spPr/>
        <p:txBody>
          <a:bodyPr/>
          <a:lstStyle/>
          <a:p>
            <a:r>
              <a:rPr kumimoji="1" lang="ja-JP" altLang="en-US" b="1" dirty="0"/>
              <a:t>重回帰式を使ったシミュレーション</a:t>
            </a:r>
          </a:p>
        </p:txBody>
      </p:sp>
      <p:sp>
        <p:nvSpPr>
          <p:cNvPr id="3" name="テキスト プレースホルダー 2">
            <a:extLst>
              <a:ext uri="{FF2B5EF4-FFF2-40B4-BE49-F238E27FC236}">
                <a16:creationId xmlns:a16="http://schemas.microsoft.com/office/drawing/2014/main" id="{9C0A660B-B4A3-FEDB-99F3-F34A039331C1}"/>
              </a:ext>
            </a:extLst>
          </p:cNvPr>
          <p:cNvSpPr>
            <a:spLocks noGrp="1"/>
          </p:cNvSpPr>
          <p:nvPr>
            <p:ph type="body" sz="quarter" idx="13"/>
          </p:nvPr>
        </p:nvSpPr>
        <p:spPr/>
        <p:txBody>
          <a:bodyPr/>
          <a:lstStyle/>
          <a:p>
            <a:r>
              <a:rPr kumimoji="1" lang="ja-JP" altLang="en-US" dirty="0"/>
              <a:t>２ｰ３．重回帰分析事例</a:t>
            </a:r>
          </a:p>
        </p:txBody>
      </p:sp>
      <p:pic>
        <p:nvPicPr>
          <p:cNvPr id="8" name="図 7">
            <a:extLst>
              <a:ext uri="{FF2B5EF4-FFF2-40B4-BE49-F238E27FC236}">
                <a16:creationId xmlns:a16="http://schemas.microsoft.com/office/drawing/2014/main" id="{ED0D0573-F8B3-AD29-125C-283C6C30886A}"/>
              </a:ext>
            </a:extLst>
          </p:cNvPr>
          <p:cNvPicPr>
            <a:picLocks noChangeAspect="1"/>
          </p:cNvPicPr>
          <p:nvPr/>
        </p:nvPicPr>
        <p:blipFill>
          <a:blip r:embed="rId3"/>
          <a:stretch>
            <a:fillRect/>
          </a:stretch>
        </p:blipFill>
        <p:spPr>
          <a:xfrm>
            <a:off x="5360465" y="1593085"/>
            <a:ext cx="5962405" cy="2828789"/>
          </a:xfrm>
          <a:prstGeom prst="rect">
            <a:avLst/>
          </a:prstGeom>
        </p:spPr>
      </p:pic>
      <p:sp>
        <p:nvSpPr>
          <p:cNvPr id="9" name="テキスト ボックス 8">
            <a:extLst>
              <a:ext uri="{FF2B5EF4-FFF2-40B4-BE49-F238E27FC236}">
                <a16:creationId xmlns:a16="http://schemas.microsoft.com/office/drawing/2014/main" id="{E3EF0A1B-A3EC-4421-06DA-2C6ED66577CF}"/>
              </a:ext>
            </a:extLst>
          </p:cNvPr>
          <p:cNvSpPr txBox="1"/>
          <p:nvPr/>
        </p:nvSpPr>
        <p:spPr>
          <a:xfrm>
            <a:off x="341218" y="1129827"/>
            <a:ext cx="12245229"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米国の</a:t>
            </a:r>
            <a:r>
              <a:rPr kumimoji="1" lang="en-US" altLang="ja-JP" sz="1600" dirty="0">
                <a:latin typeface="Meiryo UI" panose="020B0604030504040204" pitchFamily="50" charset="-128"/>
                <a:ea typeface="Meiryo UI" panose="020B0604030504040204" pitchFamily="50" charset="-128"/>
              </a:rPr>
              <a:t>GDP(</a:t>
            </a:r>
            <a:r>
              <a:rPr kumimoji="1" lang="ja-JP" altLang="en-US" sz="1600" dirty="0">
                <a:latin typeface="Meiryo UI" panose="020B0604030504040204" pitchFamily="50" charset="-128"/>
                <a:ea typeface="Meiryo UI" panose="020B0604030504040204" pitchFamily="50" charset="-128"/>
              </a:rPr>
              <a:t>名目</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の回帰直線は、</a:t>
            </a:r>
            <a:r>
              <a:rPr kumimoji="1" lang="en-US" altLang="ja-JP" sz="1600" dirty="0">
                <a:latin typeface="Meiryo UI" panose="020B0604030504040204" pitchFamily="50" charset="-128"/>
                <a:ea typeface="Meiryo UI" panose="020B0604030504040204" pitchFamily="50" charset="-128"/>
              </a:rPr>
              <a:t>EXCEL</a:t>
            </a:r>
            <a:r>
              <a:rPr kumimoji="1" lang="ja-JP" altLang="en-US" sz="1600" dirty="0">
                <a:latin typeface="Meiryo UI" panose="020B0604030504040204" pitchFamily="50" charset="-128"/>
                <a:ea typeface="Meiryo UI" panose="020B0604030504040204" pitchFamily="50" charset="-128"/>
              </a:rPr>
              <a:t>を用いて、傾きは</a:t>
            </a:r>
            <a:r>
              <a:rPr kumimoji="1" lang="en-US" altLang="ja-JP" sz="1600" dirty="0">
                <a:latin typeface="Meiryo UI" panose="020B0604030504040204" pitchFamily="50" charset="-128"/>
                <a:ea typeface="Meiryo UI" panose="020B0604030504040204" pitchFamily="50" charset="-128"/>
              </a:rPr>
              <a:t>SLOPE()</a:t>
            </a:r>
            <a:r>
              <a:rPr kumimoji="1" lang="ja-JP" altLang="en-US" sz="1600" dirty="0">
                <a:latin typeface="Meiryo UI" panose="020B0604030504040204" pitchFamily="50" charset="-128"/>
                <a:ea typeface="Meiryo UI" panose="020B0604030504040204" pitchFamily="50" charset="-128"/>
              </a:rPr>
              <a:t>関数で、切片は</a:t>
            </a:r>
            <a:r>
              <a:rPr kumimoji="1" lang="en-US" altLang="ja-JP" sz="1600" dirty="0">
                <a:latin typeface="Meiryo UI" panose="020B0604030504040204" pitchFamily="50" charset="-128"/>
                <a:ea typeface="Meiryo UI" panose="020B0604030504040204" pitchFamily="50" charset="-128"/>
              </a:rPr>
              <a:t>INTERCEPT()</a:t>
            </a:r>
            <a:r>
              <a:rPr kumimoji="1" lang="ja-JP" altLang="en-US" sz="1600" dirty="0">
                <a:latin typeface="Meiryo UI" panose="020B0604030504040204" pitchFamily="50" charset="-128"/>
                <a:ea typeface="Meiryo UI" panose="020B0604030504040204" pitchFamily="50" charset="-128"/>
              </a:rPr>
              <a:t>関数で求めます。</a:t>
            </a:r>
          </a:p>
          <a:p>
            <a:endParaRPr kumimoji="1" lang="ja-JP" altLang="en-US" sz="16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0A01778-6006-94AA-150A-BBA552575BC5}"/>
                  </a:ext>
                </a:extLst>
              </p:cNvPr>
              <p:cNvSpPr txBox="1"/>
              <p:nvPr/>
            </p:nvSpPr>
            <p:spPr>
              <a:xfrm>
                <a:off x="644618" y="1546299"/>
                <a:ext cx="4584794" cy="83093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ja-JP" altLang="en-US" i="1" smtClean="0">
                          <a:latin typeface="Cambria Math" panose="02040503050406030204" pitchFamily="18" charset="0"/>
                        </a:rPr>
                        <m:t>𝑦</m:t>
                      </m:r>
                      <m:r>
                        <a:rPr lang="en-US" altLang="ja-JP" i="1">
                          <a:latin typeface="Cambria Math" panose="02040503050406030204" pitchFamily="18" charset="0"/>
                        </a:rPr>
                        <m:t>(</m:t>
                      </m:r>
                      <m:r>
                        <m:rPr>
                          <m:sty m:val="p"/>
                        </m:rPr>
                        <a:rPr lang="en-US" altLang="ja-JP" i="1" smtClean="0">
                          <a:latin typeface="Cambria Math" panose="02040503050406030204" pitchFamily="18" charset="0"/>
                        </a:rPr>
                        <m:t>GDP</m:t>
                      </m:r>
                      <m:r>
                        <a:rPr lang="ja-JP" altLang="en-US" i="1">
                          <a:latin typeface="Cambria Math" panose="02040503050406030204" pitchFamily="18" charset="0"/>
                        </a:rPr>
                        <m:t>名目</m:t>
                      </m:r>
                      <m:r>
                        <a:rPr lang="en-US" altLang="ja-JP" i="1" smtClean="0">
                          <a:latin typeface="Cambria Math" panose="02040503050406030204" pitchFamily="18" charset="0"/>
                        </a:rPr>
                        <m:t>)</m:t>
                      </m:r>
                      <m:r>
                        <a:rPr kumimoji="1" lang="ja-JP" altLang="en-US" i="0">
                          <a:latin typeface="Cambria Math" panose="02040503050406030204" pitchFamily="18" charset="0"/>
                        </a:rPr>
                        <m:t>=</m:t>
                      </m:r>
                      <m:r>
                        <m:rPr>
                          <m:nor/>
                        </m:rPr>
                        <a:rPr lang="en-US" altLang="ja-JP" dirty="0"/>
                        <m:t>573.7248725</m:t>
                      </m:r>
                      <m:r>
                        <a:rPr kumimoji="1" lang="ja-JP" altLang="en-US" i="1">
                          <a:latin typeface="Cambria Math" panose="02040503050406030204" pitchFamily="18" charset="0"/>
                        </a:rPr>
                        <m:t>𝑥</m:t>
                      </m:r>
                      <m:r>
                        <a:rPr lang="en-US" altLang="ja-JP" i="1" smtClean="0">
                          <a:latin typeface="Cambria Math" panose="02040503050406030204" pitchFamily="18" charset="0"/>
                        </a:rPr>
                        <m:t>(</m:t>
                      </m:r>
                      <m:r>
                        <a:rPr lang="ja-JP" altLang="en-US" i="1">
                          <a:latin typeface="Cambria Math" panose="02040503050406030204" pitchFamily="18" charset="0"/>
                        </a:rPr>
                        <m:t>西暦</m:t>
                      </m:r>
                      <m:r>
                        <a:rPr lang="en-US" altLang="ja-JP" i="1" smtClean="0">
                          <a:latin typeface="Cambria Math" panose="02040503050406030204" pitchFamily="18" charset="0"/>
                        </a:rPr>
                        <m:t>)</m:t>
                      </m:r>
                      <m:r>
                        <m:rPr>
                          <m:nor/>
                        </m:rPr>
                        <a:rPr lang="en-US" altLang="ja-JP" dirty="0"/>
                        <m:t>−1136719.776</m:t>
                      </m:r>
                    </m:oMath>
                  </m:oMathPara>
                </a14:m>
                <a:endParaRPr lang="en-US" altLang="ja-JP" dirty="0"/>
              </a:p>
              <a:p>
                <a:endParaRPr kumimoji="1" lang="ja-JP" altLang="en-US" dirty="0"/>
              </a:p>
            </p:txBody>
          </p:sp>
        </mc:Choice>
        <mc:Fallback xmlns="">
          <p:sp>
            <p:nvSpPr>
              <p:cNvPr id="16" name="テキスト ボックス 15">
                <a:extLst>
                  <a:ext uri="{FF2B5EF4-FFF2-40B4-BE49-F238E27FC236}">
                    <a16:creationId xmlns:a16="http://schemas.microsoft.com/office/drawing/2014/main" id="{20A01778-6006-94AA-150A-BBA552575BC5}"/>
                  </a:ext>
                </a:extLst>
              </p:cNvPr>
              <p:cNvSpPr txBox="1">
                <a:spLocks noRot="1" noChangeAspect="1" noMove="1" noResize="1" noEditPoints="1" noAdjustHandles="1" noChangeArrowheads="1" noChangeShapeType="1" noTextEdit="1"/>
              </p:cNvSpPr>
              <p:nvPr/>
            </p:nvSpPr>
            <p:spPr>
              <a:xfrm>
                <a:off x="644618" y="1546299"/>
                <a:ext cx="4584794" cy="830933"/>
              </a:xfrm>
              <a:prstGeom prst="rect">
                <a:avLst/>
              </a:prstGeom>
              <a:blipFill>
                <a:blip r:embed="rId4"/>
                <a:stretch>
                  <a:fillRect l="-1862" t="-3676"/>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1CFBAB5D-9EEE-3F9A-EF1A-F495AC761B9B}"/>
              </a:ext>
            </a:extLst>
          </p:cNvPr>
          <p:cNvSpPr txBox="1"/>
          <p:nvPr/>
        </p:nvSpPr>
        <p:spPr>
          <a:xfrm>
            <a:off x="478136" y="4799553"/>
            <a:ext cx="6978257" cy="461665"/>
          </a:xfrm>
          <a:prstGeom prst="rect">
            <a:avLst/>
          </a:prstGeom>
          <a:noFill/>
        </p:spPr>
        <p:txBody>
          <a:bodyPr wrap="square">
            <a:spAutoFit/>
          </a:bodyPr>
          <a:lstStyle/>
          <a:p>
            <a:pPr marL="285750" indent="-2857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GDP</a:t>
            </a:r>
            <a:r>
              <a:rPr lang="ja-JP" altLang="en-US" sz="1200" dirty="0">
                <a:latin typeface="Meiryo UI" panose="020B0604030504040204" pitchFamily="50" charset="-128"/>
                <a:ea typeface="Meiryo UI" panose="020B0604030504040204" pitchFamily="50" charset="-128"/>
              </a:rPr>
              <a:t>を弱気で、為替は円高が続くと読んでいます。</a:t>
            </a:r>
            <a:endParaRPr lang="en-US" altLang="ja-JP" sz="12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回線速度は</a:t>
            </a:r>
            <a:r>
              <a:rPr lang="en-US" altLang="ja-JP" sz="1200" dirty="0">
                <a:latin typeface="Meiryo UI" panose="020B0604030504040204" pitchFamily="50" charset="-128"/>
                <a:ea typeface="Meiryo UI" panose="020B0604030504040204" pitchFamily="50" charset="-128"/>
              </a:rPr>
              <a:t>2030</a:t>
            </a:r>
            <a:r>
              <a:rPr lang="ja-JP" altLang="en-US" sz="1200" dirty="0">
                <a:latin typeface="Meiryo UI" panose="020B0604030504040204" pitchFamily="50" charset="-128"/>
                <a:ea typeface="Meiryo UI" panose="020B0604030504040204" pitchFamily="50" charset="-128"/>
              </a:rPr>
              <a:t>年に</a:t>
            </a:r>
            <a:r>
              <a:rPr lang="en-US" altLang="ja-JP" sz="1200" dirty="0">
                <a:latin typeface="Meiryo UI" panose="020B0604030504040204" pitchFamily="50" charset="-128"/>
                <a:ea typeface="Meiryo UI" panose="020B0604030504040204" pitchFamily="50" charset="-128"/>
              </a:rPr>
              <a:t>6G</a:t>
            </a:r>
            <a:r>
              <a:rPr lang="ja-JP" altLang="en-US" sz="1200" dirty="0">
                <a:latin typeface="Meiryo UI" panose="020B0604030504040204" pitchFamily="50" charset="-128"/>
                <a:ea typeface="Meiryo UI" panose="020B0604030504040204" pitchFamily="50" charset="-128"/>
              </a:rPr>
              <a:t>がリリースされるものの設備が間に合わず、</a:t>
            </a:r>
            <a:r>
              <a:rPr lang="en-US" altLang="ja-JP" sz="1200" dirty="0">
                <a:latin typeface="Meiryo UI" panose="020B0604030504040204" pitchFamily="50" charset="-128"/>
                <a:ea typeface="Meiryo UI" panose="020B0604030504040204" pitchFamily="50" charset="-128"/>
              </a:rPr>
              <a:t>100Gbps</a:t>
            </a:r>
            <a:r>
              <a:rPr lang="ja-JP" altLang="en-US" sz="1200" dirty="0">
                <a:latin typeface="Meiryo UI" panose="020B0604030504040204" pitchFamily="50" charset="-128"/>
                <a:ea typeface="Meiryo UI" panose="020B0604030504040204" pitchFamily="50" charset="-128"/>
              </a:rPr>
              <a:t>はでないと想定しています。</a:t>
            </a:r>
            <a:endParaRPr lang="en-US" altLang="ja-JP" sz="1200" dirty="0">
              <a:latin typeface="Meiryo UI" panose="020B0604030504040204" pitchFamily="50" charset="-128"/>
              <a:ea typeface="Meiryo UI" panose="020B0604030504040204" pitchFamily="50" charset="-128"/>
            </a:endParaRPr>
          </a:p>
        </p:txBody>
      </p:sp>
      <p:graphicFrame>
        <p:nvGraphicFramePr>
          <p:cNvPr id="21" name="表 20">
            <a:extLst>
              <a:ext uri="{FF2B5EF4-FFF2-40B4-BE49-F238E27FC236}">
                <a16:creationId xmlns:a16="http://schemas.microsoft.com/office/drawing/2014/main" id="{3D3B37C7-17D7-265F-2759-2F094D9962BE}"/>
              </a:ext>
            </a:extLst>
          </p:cNvPr>
          <p:cNvGraphicFramePr>
            <a:graphicFrameLocks noGrp="1"/>
          </p:cNvGraphicFramePr>
          <p:nvPr/>
        </p:nvGraphicFramePr>
        <p:xfrm>
          <a:off x="407915" y="3720946"/>
          <a:ext cx="4612340" cy="1049770"/>
        </p:xfrm>
        <a:graphic>
          <a:graphicData uri="http://schemas.openxmlformats.org/drawingml/2006/table">
            <a:tbl>
              <a:tblPr>
                <a:tableStyleId>{5940675A-B579-460E-94D1-54222C63F5DA}</a:tableStyleId>
              </a:tblPr>
              <a:tblGrid>
                <a:gridCol w="463198">
                  <a:extLst>
                    <a:ext uri="{9D8B030D-6E8A-4147-A177-3AD203B41FA5}">
                      <a16:colId xmlns:a16="http://schemas.microsoft.com/office/drawing/2014/main" val="1655093221"/>
                    </a:ext>
                  </a:extLst>
                </a:gridCol>
                <a:gridCol w="1032393">
                  <a:extLst>
                    <a:ext uri="{9D8B030D-6E8A-4147-A177-3AD203B41FA5}">
                      <a16:colId xmlns:a16="http://schemas.microsoft.com/office/drawing/2014/main" val="1610350266"/>
                    </a:ext>
                  </a:extLst>
                </a:gridCol>
                <a:gridCol w="1481373">
                  <a:extLst>
                    <a:ext uri="{9D8B030D-6E8A-4147-A177-3AD203B41FA5}">
                      <a16:colId xmlns:a16="http://schemas.microsoft.com/office/drawing/2014/main" val="1968107893"/>
                    </a:ext>
                  </a:extLst>
                </a:gridCol>
                <a:gridCol w="764127">
                  <a:extLst>
                    <a:ext uri="{9D8B030D-6E8A-4147-A177-3AD203B41FA5}">
                      <a16:colId xmlns:a16="http://schemas.microsoft.com/office/drawing/2014/main" val="673654799"/>
                    </a:ext>
                  </a:extLst>
                </a:gridCol>
                <a:gridCol w="871249">
                  <a:extLst>
                    <a:ext uri="{9D8B030D-6E8A-4147-A177-3AD203B41FA5}">
                      <a16:colId xmlns:a16="http://schemas.microsoft.com/office/drawing/2014/main" val="2233109316"/>
                    </a:ext>
                  </a:extLst>
                </a:gridCol>
              </a:tblGrid>
              <a:tr h="224155">
                <a:tc>
                  <a:txBody>
                    <a:bodyPr/>
                    <a:lstStyle/>
                    <a:p>
                      <a:pPr algn="ctr" fontAlgn="ctr"/>
                      <a:r>
                        <a:rPr lang="ja-JP" altLang="en-US" sz="1100" b="0" u="none" strike="noStrike" dirty="0">
                          <a:solidFill>
                            <a:srgbClr val="000000"/>
                          </a:solidFill>
                          <a:effectLst/>
                          <a:latin typeface="Meiryo UI" panose="020B0604030504040204" pitchFamily="50" charset="-128"/>
                          <a:ea typeface="Meiryo UI" panose="020B0604030504040204" pitchFamily="50" charset="-128"/>
                        </a:rPr>
                        <a:t>年</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ja-JP" altLang="en-US" sz="1100" b="0" u="none" strike="noStrike" dirty="0">
                          <a:solidFill>
                            <a:srgbClr val="000000"/>
                          </a:solidFill>
                          <a:effectLst/>
                          <a:latin typeface="Meiryo UI" panose="020B0604030504040204" pitchFamily="50" charset="-128"/>
                          <a:ea typeface="Meiryo UI" panose="020B0604030504040204" pitchFamily="50" charset="-128"/>
                        </a:rPr>
                        <a:t>株価 </a:t>
                      </a:r>
                      <a:r>
                        <a:rPr lang="en-US" altLang="ja-JP" sz="1100" b="0" u="none" strike="noStrike" dirty="0">
                          <a:solidFill>
                            <a:srgbClr val="000000"/>
                          </a:solidFill>
                          <a:effectLst/>
                          <a:latin typeface="Meiryo UI" panose="020B0604030504040204" pitchFamily="50" charset="-128"/>
                          <a:ea typeface="Meiryo UI" panose="020B0604030504040204" pitchFamily="50" charset="-128"/>
                        </a:rPr>
                        <a:t>USD</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b="0" u="none" strike="noStrike" dirty="0">
                          <a:solidFill>
                            <a:srgbClr val="000000"/>
                          </a:solidFill>
                          <a:effectLst/>
                          <a:latin typeface="Meiryo UI" panose="020B0604030504040204" pitchFamily="50" charset="-128"/>
                          <a:ea typeface="Meiryo UI" panose="020B0604030504040204" pitchFamily="50" charset="-128"/>
                        </a:rPr>
                        <a:t>GDP(</a:t>
                      </a:r>
                      <a:r>
                        <a:rPr lang="ja-JP" altLang="en-US" sz="1100" b="0" u="none" strike="noStrike" dirty="0">
                          <a:solidFill>
                            <a:srgbClr val="000000"/>
                          </a:solidFill>
                          <a:effectLst/>
                          <a:latin typeface="Meiryo UI" panose="020B0604030504040204" pitchFamily="50" charset="-128"/>
                          <a:ea typeface="Meiryo UI" panose="020B0604030504040204" pitchFamily="50" charset="-128"/>
                        </a:rPr>
                        <a:t>名目</a:t>
                      </a:r>
                      <a:r>
                        <a:rPr lang="en-US" altLang="ja-JP" sz="1100" b="0" u="none" strike="noStrike" dirty="0">
                          <a:solidFill>
                            <a:srgbClr val="000000"/>
                          </a:solidFill>
                          <a:effectLst/>
                          <a:latin typeface="Meiryo UI" panose="020B0604030504040204" pitchFamily="50" charset="-128"/>
                          <a:ea typeface="Meiryo UI" panose="020B0604030504040204" pitchFamily="50" charset="-128"/>
                        </a:rPr>
                        <a:t>)10</a:t>
                      </a:r>
                      <a:r>
                        <a:rPr lang="ja-JP" altLang="en-US" sz="1100" b="0" u="none" strike="noStrike" dirty="0">
                          <a:solidFill>
                            <a:srgbClr val="000000"/>
                          </a:solidFill>
                          <a:effectLst/>
                          <a:latin typeface="Meiryo UI" panose="020B0604030504040204" pitchFamily="50" charset="-128"/>
                          <a:ea typeface="Meiryo UI" panose="020B0604030504040204" pitchFamily="50" charset="-128"/>
                        </a:rPr>
                        <a:t>億</a:t>
                      </a:r>
                      <a:r>
                        <a:rPr lang="en-US" altLang="ja-JP" sz="1100" b="0" u="none" strike="noStrike" dirty="0">
                          <a:solidFill>
                            <a:srgbClr val="000000"/>
                          </a:solidFill>
                          <a:effectLst/>
                          <a:latin typeface="Meiryo UI" panose="020B0604030504040204" pitchFamily="50" charset="-128"/>
                          <a:ea typeface="Meiryo UI" panose="020B0604030504040204" pitchFamily="50" charset="-128"/>
                        </a:rPr>
                        <a:t>USD</a:t>
                      </a:r>
                      <a:r>
                        <a:rPr lang="ja-JP" altLang="en-US" sz="1100" b="0" u="none" strike="noStrike" dirty="0">
                          <a:solidFill>
                            <a:srgbClr val="000000"/>
                          </a:solidFill>
                          <a:effectLst/>
                          <a:latin typeface="Meiryo UI" panose="020B0604030504040204" pitchFamily="50" charset="-128"/>
                          <a:ea typeface="Meiryo UI" panose="020B0604030504040204" pitchFamily="50" charset="-128"/>
                        </a:rPr>
                        <a:t>　</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b="0" u="none" strike="noStrike" dirty="0">
                          <a:solidFill>
                            <a:srgbClr val="000000"/>
                          </a:solidFill>
                          <a:effectLst/>
                          <a:latin typeface="Meiryo UI" panose="020B0604030504040204" pitchFamily="50" charset="-128"/>
                          <a:ea typeface="Meiryo UI" panose="020B0604030504040204" pitchFamily="50" charset="-128"/>
                        </a:rPr>
                        <a:t>JPY/USD</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ja-JP" altLang="en-US" sz="1100" b="0" u="none" strike="noStrike" dirty="0">
                          <a:solidFill>
                            <a:srgbClr val="000000"/>
                          </a:solidFill>
                          <a:effectLst/>
                          <a:latin typeface="Meiryo UI" panose="020B0604030504040204" pitchFamily="50" charset="-128"/>
                          <a:ea typeface="Meiryo UI" panose="020B0604030504040204" pitchFamily="50" charset="-128"/>
                        </a:rPr>
                        <a:t>回線速度</a:t>
                      </a:r>
                      <a:endParaRPr lang="en-US" altLang="ja-JP" sz="1100" b="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1100" b="0" u="none" strike="noStrike" dirty="0">
                          <a:solidFill>
                            <a:srgbClr val="000000"/>
                          </a:solidFill>
                          <a:effectLst/>
                          <a:latin typeface="Meiryo UI" panose="020B0604030504040204" pitchFamily="50" charset="-128"/>
                          <a:ea typeface="Meiryo UI" panose="020B0604030504040204" pitchFamily="50" charset="-128"/>
                        </a:rPr>
                        <a:t>Gbps</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385632427"/>
                  </a:ext>
                </a:extLst>
              </a:tr>
              <a:tr h="243580">
                <a:tc>
                  <a:txBody>
                    <a:bodyPr/>
                    <a:lstStyle/>
                    <a:p>
                      <a:pPr algn="r" fontAlgn="ctr"/>
                      <a:r>
                        <a:rPr lang="en-US" altLang="ja-JP" sz="1100" b="1" u="none" strike="noStrike" dirty="0">
                          <a:effectLst/>
                          <a:latin typeface="Meiryo UI" panose="020B0604030504040204" pitchFamily="50" charset="-128"/>
                          <a:ea typeface="Meiryo UI" panose="020B0604030504040204" pitchFamily="50" charset="-128"/>
                        </a:rPr>
                        <a:t>2035</a:t>
                      </a:r>
                      <a:endParaRPr lang="en-US" altLang="ja-JP" sz="1100" b="1"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1" u="none" strike="noStrike" dirty="0">
                          <a:effectLst/>
                          <a:latin typeface="Meiryo UI" panose="020B0604030504040204" pitchFamily="50" charset="-128"/>
                          <a:ea typeface="Meiryo UI" panose="020B0604030504040204" pitchFamily="50" charset="-128"/>
                        </a:rPr>
                        <a:t>1102.454486</a:t>
                      </a:r>
                      <a:endParaRPr lang="en-US" altLang="ja-JP" sz="1100" b="1"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1" u="none" strike="noStrike" dirty="0">
                          <a:solidFill>
                            <a:srgbClr val="000000"/>
                          </a:solidFill>
                          <a:effectLst/>
                          <a:latin typeface="Meiryo UI" panose="020B0604030504040204" pitchFamily="50" charset="-128"/>
                          <a:ea typeface="Meiryo UI" panose="020B0604030504040204" pitchFamily="50" charset="-128"/>
                        </a:rPr>
                        <a:t>30810.34</a:t>
                      </a:r>
                      <a:endParaRPr lang="en-US" altLang="ja-JP" sz="1100" b="1"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1" u="none" strike="noStrike" dirty="0">
                          <a:solidFill>
                            <a:srgbClr val="000000"/>
                          </a:solidFill>
                          <a:effectLst/>
                          <a:latin typeface="Meiryo UI" panose="020B0604030504040204" pitchFamily="50" charset="-128"/>
                          <a:ea typeface="Meiryo UI" panose="020B0604030504040204" pitchFamily="50" charset="-128"/>
                        </a:rPr>
                        <a:t>140</a:t>
                      </a:r>
                      <a:endParaRPr lang="en-US" altLang="ja-JP" sz="1100" b="1"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1" u="none" strike="noStrike" dirty="0">
                          <a:solidFill>
                            <a:srgbClr val="000000"/>
                          </a:solidFill>
                          <a:effectLst/>
                          <a:latin typeface="Meiryo UI" panose="020B0604030504040204" pitchFamily="50" charset="-128"/>
                          <a:ea typeface="Meiryo UI" panose="020B0604030504040204" pitchFamily="50" charset="-128"/>
                        </a:rPr>
                        <a:t>100</a:t>
                      </a:r>
                      <a:endParaRPr lang="en-US" altLang="ja-JP" sz="1100" b="1"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508389436"/>
                  </a:ext>
                </a:extLst>
              </a:tr>
              <a:tr h="241992">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2030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621.571768</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u="none" strike="noStrike">
                          <a:solidFill>
                            <a:srgbClr val="000000"/>
                          </a:solidFill>
                          <a:effectLst/>
                          <a:latin typeface="Meiryo UI" panose="020B0604030504040204" pitchFamily="50" charset="-128"/>
                          <a:ea typeface="Meiryo UI" panose="020B0604030504040204" pitchFamily="50" charset="-128"/>
                        </a:rPr>
                        <a:t>27941.71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u="none" strike="noStrike">
                          <a:solidFill>
                            <a:srgbClr val="000000"/>
                          </a:solidFill>
                          <a:effectLst/>
                          <a:latin typeface="Meiryo UI" panose="020B0604030504040204" pitchFamily="50" charset="-128"/>
                          <a:ea typeface="Meiryo UI" panose="020B0604030504040204" pitchFamily="50" charset="-128"/>
                        </a:rPr>
                        <a:t>140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u="none" strike="noStrike">
                          <a:solidFill>
                            <a:srgbClr val="000000"/>
                          </a:solidFill>
                          <a:effectLst/>
                          <a:latin typeface="Meiryo UI" panose="020B0604030504040204" pitchFamily="50" charset="-128"/>
                          <a:ea typeface="Meiryo UI" panose="020B0604030504040204" pitchFamily="50" charset="-128"/>
                        </a:rPr>
                        <a:t>50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152547543"/>
                  </a:ext>
                </a:extLst>
              </a:tr>
              <a:tr h="224155">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2025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325.0391418</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u="none" strike="noStrike" dirty="0">
                          <a:solidFill>
                            <a:srgbClr val="000000"/>
                          </a:solidFill>
                          <a:effectLst/>
                          <a:latin typeface="Meiryo UI" panose="020B0604030504040204" pitchFamily="50" charset="-128"/>
                          <a:ea typeface="Meiryo UI" panose="020B0604030504040204" pitchFamily="50" charset="-128"/>
                        </a:rPr>
                        <a:t>25073.09</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u="none" strike="noStrike" dirty="0">
                          <a:solidFill>
                            <a:srgbClr val="000000"/>
                          </a:solidFill>
                          <a:effectLst/>
                          <a:latin typeface="Meiryo UI" panose="020B0604030504040204" pitchFamily="50" charset="-128"/>
                          <a:ea typeface="Meiryo UI" panose="020B0604030504040204" pitchFamily="50" charset="-128"/>
                        </a:rPr>
                        <a:t>140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u="none" strike="noStrike" dirty="0">
                          <a:solidFill>
                            <a:srgbClr val="000000"/>
                          </a:solidFill>
                          <a:effectLst/>
                          <a:latin typeface="Meiryo UI" panose="020B0604030504040204" pitchFamily="50" charset="-128"/>
                          <a:ea typeface="Meiryo UI" panose="020B0604030504040204" pitchFamily="50" charset="-128"/>
                        </a:rPr>
                        <a:t>20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53417083"/>
                  </a:ext>
                </a:extLst>
              </a:tr>
            </a:tbl>
          </a:graphicData>
        </a:graphic>
      </p:graphicFrame>
      <p:sp>
        <p:nvSpPr>
          <p:cNvPr id="22" name="テキスト ボックス 21">
            <a:extLst>
              <a:ext uri="{FF2B5EF4-FFF2-40B4-BE49-F238E27FC236}">
                <a16:creationId xmlns:a16="http://schemas.microsoft.com/office/drawing/2014/main" id="{98444AD0-B0C1-78C4-3A17-6ED7FA873521}"/>
              </a:ext>
            </a:extLst>
          </p:cNvPr>
          <p:cNvSpPr txBox="1"/>
          <p:nvPr/>
        </p:nvSpPr>
        <p:spPr>
          <a:xfrm>
            <a:off x="899692" y="3430499"/>
            <a:ext cx="961977" cy="260008"/>
          </a:xfrm>
          <a:prstGeom prst="rect">
            <a:avLst/>
          </a:prstGeom>
          <a:noFill/>
          <a:ln w="12700">
            <a:solidFill>
              <a:schemeClr val="bg1">
                <a:lumMod val="50000"/>
              </a:schemeClr>
            </a:solidFill>
          </a:ln>
        </p:spPr>
        <p:txBody>
          <a:bodyPr wrap="square" rtlCol="0">
            <a:spAutoFit/>
          </a:bodyPr>
          <a:lstStyle/>
          <a:p>
            <a:pPr algn="ctr"/>
            <a:r>
              <a:rPr lang="ja-JP" altLang="en-US" sz="1100" dirty="0">
                <a:latin typeface="Meiryo UI" panose="020B0604030504040204" pitchFamily="50" charset="-128"/>
                <a:ea typeface="Meiryo UI" panose="020B0604030504040204" pitchFamily="50" charset="-128"/>
              </a:rPr>
              <a:t>目的変数</a:t>
            </a:r>
            <a:endParaRPr kumimoji="1" lang="ja-JP" altLang="en-US" sz="11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82101BC9-4924-F56E-1D2A-7CB90A103FE0}"/>
              </a:ext>
            </a:extLst>
          </p:cNvPr>
          <p:cNvSpPr txBox="1"/>
          <p:nvPr/>
        </p:nvSpPr>
        <p:spPr>
          <a:xfrm>
            <a:off x="1911527" y="3429000"/>
            <a:ext cx="3108727" cy="261507"/>
          </a:xfrm>
          <a:prstGeom prst="rect">
            <a:avLst/>
          </a:prstGeom>
          <a:noFill/>
          <a:ln w="12700">
            <a:solidFill>
              <a:schemeClr val="bg1">
                <a:lumMod val="50000"/>
              </a:schemeClr>
            </a:solidFill>
          </a:ln>
        </p:spPr>
        <p:txBody>
          <a:bodyPr wrap="square" rtlCol="0">
            <a:spAutoFit/>
          </a:bodyPr>
          <a:lstStyle/>
          <a:p>
            <a:pPr algn="ctr"/>
            <a:r>
              <a:rPr lang="ja-JP" altLang="en-US" sz="1100" dirty="0">
                <a:latin typeface="Meiryo UI" panose="020B0604030504040204" pitchFamily="50" charset="-128"/>
                <a:ea typeface="Meiryo UI" panose="020B0604030504040204" pitchFamily="50" charset="-128"/>
              </a:rPr>
              <a:t>説明変数</a:t>
            </a:r>
            <a:endParaRPr kumimoji="1" lang="ja-JP" altLang="en-US" sz="11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9E029AE4-31FE-4C00-EA49-A4ABF651E0EF}"/>
              </a:ext>
            </a:extLst>
          </p:cNvPr>
          <p:cNvSpPr txBox="1"/>
          <p:nvPr/>
        </p:nvSpPr>
        <p:spPr>
          <a:xfrm>
            <a:off x="341218" y="2172888"/>
            <a:ext cx="4497200"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上記で計算された</a:t>
            </a:r>
            <a:r>
              <a:rPr kumimoji="1" lang="en-US" altLang="ja-JP" sz="1400" dirty="0">
                <a:latin typeface="Meiryo UI" panose="020B0604030504040204" pitchFamily="50" charset="-128"/>
                <a:ea typeface="Meiryo UI" panose="020B0604030504040204" pitchFamily="50" charset="-128"/>
              </a:rPr>
              <a:t>GDP(</a:t>
            </a:r>
            <a:r>
              <a:rPr kumimoji="1" lang="ja-JP" altLang="en-US" sz="1400" dirty="0">
                <a:latin typeface="Meiryo UI" panose="020B0604030504040204" pitchFamily="50" charset="-128"/>
                <a:ea typeface="Meiryo UI" panose="020B0604030504040204" pitchFamily="50" charset="-128"/>
              </a:rPr>
              <a:t>名目</a:t>
            </a:r>
            <a:r>
              <a:rPr kumimoji="1"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と為替，回線速度を下記のように設定し、前述した重回帰式で株価をシミュレーションします。</a:t>
            </a:r>
            <a:endParaRPr kumimoji="1" lang="ja-JP" altLang="en-US" sz="14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90FE7A6B-52D4-EC69-D297-06845DD693C1}"/>
              </a:ext>
            </a:extLst>
          </p:cNvPr>
          <p:cNvSpPr txBox="1"/>
          <p:nvPr/>
        </p:nvSpPr>
        <p:spPr>
          <a:xfrm>
            <a:off x="165846" y="5346509"/>
            <a:ext cx="11409830" cy="584775"/>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マネクリで</a:t>
            </a:r>
            <a:r>
              <a:rPr lang="en-US" altLang="ja-JP" sz="1600" b="1" dirty="0">
                <a:latin typeface="Meiryo UI" panose="020B0604030504040204" pitchFamily="50" charset="-128"/>
                <a:ea typeface="Meiryo UI" panose="020B0604030504040204" pitchFamily="50" charset="-128"/>
              </a:rPr>
              <a:t>3035</a:t>
            </a:r>
            <a:r>
              <a:rPr lang="ja-JP" altLang="en-US" sz="1600" b="1" dirty="0">
                <a:latin typeface="Meiryo UI" panose="020B0604030504040204" pitchFamily="50" charset="-128"/>
                <a:ea typeface="Meiryo UI" panose="020B0604030504040204" pitchFamily="50" charset="-128"/>
              </a:rPr>
              <a:t>年に</a:t>
            </a:r>
            <a:r>
              <a:rPr lang="en-US" altLang="ja-JP" sz="1600" b="1" dirty="0">
                <a:latin typeface="Meiryo UI" panose="020B0604030504040204" pitchFamily="50" charset="-128"/>
                <a:ea typeface="Meiryo UI" panose="020B0604030504040204" pitchFamily="50" charset="-128"/>
              </a:rPr>
              <a:t>1,620USD</a:t>
            </a:r>
            <a:r>
              <a:rPr lang="ja-JP" altLang="en-US" sz="1600" b="1" dirty="0">
                <a:latin typeface="Meiryo UI" panose="020B0604030504040204" pitchFamily="50" charset="-128"/>
                <a:ea typeface="Meiryo UI" panose="020B0604030504040204" pitchFamily="50" charset="-128"/>
              </a:rPr>
              <a:t>とシミュレーションされているものに比べ、控えめな数字になりましたが、米国の</a:t>
            </a:r>
            <a:r>
              <a:rPr lang="en-US" altLang="ja-JP" sz="1600" b="1" dirty="0">
                <a:latin typeface="Meiryo UI" panose="020B0604030504040204" pitchFamily="50" charset="-128"/>
                <a:ea typeface="Meiryo UI" panose="020B0604030504040204" pitchFamily="50" charset="-128"/>
              </a:rPr>
              <a:t>GDP</a:t>
            </a:r>
            <a:r>
              <a:rPr lang="ja-JP" altLang="en-US" sz="1600" b="1" dirty="0">
                <a:latin typeface="Meiryo UI" panose="020B0604030504040204" pitchFamily="50" charset="-128"/>
                <a:ea typeface="Meiryo UI" panose="020B0604030504040204" pitchFamily="50" charset="-128"/>
              </a:rPr>
              <a:t>が上がり続け（景気）、</a:t>
            </a:r>
            <a:r>
              <a:rPr lang="en-US" altLang="ja-JP" sz="1600" b="1" dirty="0">
                <a:latin typeface="Meiryo UI" panose="020B0604030504040204" pitchFamily="50" charset="-128"/>
                <a:ea typeface="Meiryo UI" panose="020B0604030504040204" pitchFamily="50" charset="-128"/>
              </a:rPr>
              <a:t>6G</a:t>
            </a:r>
            <a:r>
              <a:rPr lang="ja-JP" altLang="en-US" sz="1600" b="1" dirty="0">
                <a:latin typeface="Meiryo UI" panose="020B0604030504040204" pitchFamily="50" charset="-128"/>
                <a:ea typeface="Meiryo UI" panose="020B0604030504040204" pitchFamily="50" charset="-128"/>
              </a:rPr>
              <a:t>がリリースされれば変革が起き（テクノロジー）、マイクロソフト株は上がり続けると予測しました。</a:t>
            </a:r>
          </a:p>
        </p:txBody>
      </p:sp>
      <p:sp>
        <p:nvSpPr>
          <p:cNvPr id="29" name="テキスト ボックス 28">
            <a:extLst>
              <a:ext uri="{FF2B5EF4-FFF2-40B4-BE49-F238E27FC236}">
                <a16:creationId xmlns:a16="http://schemas.microsoft.com/office/drawing/2014/main" id="{39E69F1F-4298-0F1D-FD49-FE55E491A9D6}"/>
              </a:ext>
            </a:extLst>
          </p:cNvPr>
          <p:cNvSpPr txBox="1"/>
          <p:nvPr/>
        </p:nvSpPr>
        <p:spPr>
          <a:xfrm>
            <a:off x="273423" y="6146651"/>
            <a:ext cx="8467165" cy="400110"/>
          </a:xfrm>
          <a:prstGeom prst="rect">
            <a:avLst/>
          </a:prstGeom>
          <a:noFill/>
        </p:spPr>
        <p:txBody>
          <a:bodyPr wrap="square">
            <a:spAutoFit/>
          </a:bodyPr>
          <a:lstStyle/>
          <a:p>
            <a:r>
              <a:rPr lang="ja-JP" altLang="en-US" sz="2000" b="1" dirty="0">
                <a:solidFill>
                  <a:schemeClr val="bg1">
                    <a:lumMod val="50000"/>
                  </a:schemeClr>
                </a:solidFill>
              </a:rPr>
              <a:t>☛ </a:t>
            </a:r>
            <a:r>
              <a:rPr lang="ja-JP" altLang="en-US" sz="1600" b="1" dirty="0">
                <a:solidFill>
                  <a:schemeClr val="bg1">
                    <a:lumMod val="50000"/>
                  </a:schemeClr>
                </a:solidFill>
              </a:rPr>
              <a:t>投資家ウォーレン・バフェット氏「</a:t>
            </a:r>
            <a:r>
              <a:rPr lang="en-US" altLang="ja-JP" sz="1600" b="1" dirty="0">
                <a:solidFill>
                  <a:schemeClr val="bg1">
                    <a:lumMod val="50000"/>
                  </a:schemeClr>
                </a:solidFill>
              </a:rPr>
              <a:t>10</a:t>
            </a:r>
            <a:r>
              <a:rPr lang="ja-JP" altLang="en-US" sz="1600" b="1" dirty="0">
                <a:solidFill>
                  <a:schemeClr val="bg1">
                    <a:lumMod val="50000"/>
                  </a:schemeClr>
                </a:solidFill>
              </a:rPr>
              <a:t>年待てないなら株を買ってはいけない」</a:t>
            </a:r>
          </a:p>
        </p:txBody>
      </p:sp>
      <p:sp>
        <p:nvSpPr>
          <p:cNvPr id="4" name="スライド番号プレースホルダー 3">
            <a:extLst>
              <a:ext uri="{FF2B5EF4-FFF2-40B4-BE49-F238E27FC236}">
                <a16:creationId xmlns:a16="http://schemas.microsoft.com/office/drawing/2014/main" id="{26B609DB-5C95-4373-AAE8-A313F1006BDF}"/>
              </a:ext>
            </a:extLst>
          </p:cNvPr>
          <p:cNvSpPr>
            <a:spLocks noGrp="1"/>
          </p:cNvSpPr>
          <p:nvPr>
            <p:ph type="sldNum" sz="quarter" idx="12"/>
          </p:nvPr>
        </p:nvSpPr>
        <p:spPr/>
        <p:txBody>
          <a:bodyPr/>
          <a:lstStyle/>
          <a:p>
            <a:fld id="{2977F5E9-0479-47A0-9E51-109E0858BCF2}" type="slidenum">
              <a:rPr kumimoji="1" lang="ja-JP" altLang="en-US" smtClean="0"/>
              <a:t>27</a:t>
            </a:fld>
            <a:endParaRPr kumimoji="1" lang="ja-JP" altLang="en-US"/>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6E0F3E0-E641-F5DF-675A-3A5CDF19F88A}"/>
                  </a:ext>
                </a:extLst>
              </p:cNvPr>
              <p:cNvSpPr txBox="1"/>
              <p:nvPr/>
            </p:nvSpPr>
            <p:spPr>
              <a:xfrm>
                <a:off x="435460" y="2839562"/>
                <a:ext cx="4584794" cy="369332"/>
              </a:xfrm>
              <a:prstGeom prst="rect">
                <a:avLst/>
              </a:prstGeom>
              <a:noFill/>
            </p:spPr>
            <p:txBody>
              <a:bodyPr wrap="square" lIns="0" tIns="0" rIns="0" bIns="0" rtlCol="0">
                <a:spAutoFit/>
              </a:bodyPr>
              <a:lstStyle/>
              <a:p>
                <a14:m>
                  <m:oMath xmlns:m="http://schemas.openxmlformats.org/officeDocument/2006/math">
                    <m:r>
                      <a:rPr kumimoji="1" lang="ja-JP" altLang="en-US" sz="1200" i="1" smtClean="0">
                        <a:latin typeface="Cambria Math" panose="02040503050406030204" pitchFamily="18" charset="0"/>
                      </a:rPr>
                      <m:t>𝑦</m:t>
                    </m:r>
                    <m:r>
                      <a:rPr kumimoji="1" lang="en-US" altLang="ja-JP" sz="1200" b="0" i="1" smtClean="0">
                        <a:latin typeface="Cambria Math" panose="02040503050406030204" pitchFamily="18" charset="0"/>
                      </a:rPr>
                      <m:t>(</m:t>
                    </m:r>
                    <m:r>
                      <a:rPr lang="ja-JP" altLang="en-US" sz="1200" i="1" smtClean="0">
                        <a:latin typeface="Cambria Math" panose="02040503050406030204" pitchFamily="18" charset="0"/>
                      </a:rPr>
                      <m:t>株価</m:t>
                    </m:r>
                    <m:r>
                      <a:rPr lang="en-US" altLang="ja-JP" sz="1200" i="1">
                        <a:latin typeface="Cambria Math" panose="02040503050406030204" pitchFamily="18" charset="0"/>
                      </a:rPr>
                      <m:t>)</m:t>
                    </m:r>
                    <m:r>
                      <a:rPr lang="ja-JP" altLang="en-US" sz="1200" i="1" smtClean="0">
                        <a:latin typeface="Cambria Math" panose="02040503050406030204" pitchFamily="18" charset="0"/>
                      </a:rPr>
                      <m:t>＝</m:t>
                    </m:r>
                    <m:r>
                      <a:rPr lang="en-US" altLang="ja-JP" sz="1200">
                        <a:latin typeface="Cambria Math" panose="02040503050406030204" pitchFamily="18" charset="0"/>
                      </a:rPr>
                      <m:t>−159.7419</m:t>
                    </m:r>
                    <m:r>
                      <a:rPr kumimoji="1" lang="ja-JP" altLang="en-US" sz="1200" i="0">
                        <a:latin typeface="Cambria Math" panose="02040503050406030204" pitchFamily="18" charset="0"/>
                      </a:rPr>
                      <m:t>+</m:t>
                    </m:r>
                    <m:r>
                      <a:rPr lang="en-US" altLang="ja-JP" sz="1200">
                        <a:latin typeface="Cambria Math" panose="02040503050406030204" pitchFamily="18" charset="0"/>
                      </a:rPr>
                      <m:t>0.006974</m:t>
                    </m:r>
                    <m:sSub>
                      <m:sSubPr>
                        <m:ctrlPr>
                          <a:rPr kumimoji="1" lang="ja-JP" altLang="en-US" sz="1200" i="1">
                            <a:solidFill>
                              <a:srgbClr val="836967"/>
                            </a:solidFill>
                            <a:latin typeface="Cambria Math" panose="02040503050406030204" pitchFamily="18" charset="0"/>
                          </a:rPr>
                        </m:ctrlPr>
                      </m:sSubPr>
                      <m:e>
                        <m:r>
                          <a:rPr kumimoji="1" lang="ja-JP" altLang="en-US" sz="1200" i="1">
                            <a:latin typeface="Cambria Math" panose="02040503050406030204" pitchFamily="18" charset="0"/>
                          </a:rPr>
                          <m:t>𝑥</m:t>
                        </m:r>
                      </m:e>
                      <m:sub>
                        <m:r>
                          <a:rPr kumimoji="1" lang="ja-JP" altLang="en-US" sz="1200" i="0">
                            <a:latin typeface="Cambria Math" panose="02040503050406030204" pitchFamily="18" charset="0"/>
                          </a:rPr>
                          <m:t>1</m:t>
                        </m:r>
                      </m:sub>
                    </m:sSub>
                    <m:r>
                      <a:rPr lang="en-US" altLang="ja-JP" sz="1200" i="1" smtClean="0">
                        <a:latin typeface="Cambria Math" panose="02040503050406030204" pitchFamily="18" charset="0"/>
                      </a:rPr>
                      <m:t>(</m:t>
                    </m:r>
                    <m:r>
                      <m:rPr>
                        <m:sty m:val="p"/>
                      </m:rPr>
                      <a:rPr lang="en-US" altLang="ja-JP" sz="1200" i="1">
                        <a:latin typeface="Cambria Math" panose="02040503050406030204" pitchFamily="18" charset="0"/>
                      </a:rPr>
                      <m:t>GDP</m:t>
                    </m:r>
                    <m:r>
                      <a:rPr lang="ja-JP" altLang="en-US" sz="1200" i="1" smtClean="0">
                        <a:latin typeface="Cambria Math" panose="02040503050406030204" pitchFamily="18" charset="0"/>
                      </a:rPr>
                      <m:t>名目</m:t>
                    </m:r>
                    <m:r>
                      <a:rPr lang="en-US" altLang="ja-JP" sz="1200" i="1">
                        <a:latin typeface="Cambria Math" panose="02040503050406030204" pitchFamily="18" charset="0"/>
                      </a:rPr>
                      <m:t>)</m:t>
                    </m:r>
                    <m:r>
                      <a:rPr kumimoji="1" lang="ja-JP" altLang="en-US" sz="1200" i="0">
                        <a:latin typeface="Cambria Math" panose="02040503050406030204" pitchFamily="18" charset="0"/>
                      </a:rPr>
                      <m:t>+</m:t>
                    </m:r>
                    <m:r>
                      <a:rPr lang="en-US" altLang="ja-JP" sz="1200">
                        <a:latin typeface="Cambria Math" panose="02040503050406030204" pitchFamily="18" charset="0"/>
                      </a:rPr>
                      <m:t>0.896831</m:t>
                    </m:r>
                    <m:sSub>
                      <m:sSubPr>
                        <m:ctrlPr>
                          <a:rPr kumimoji="1" lang="ja-JP" altLang="en-US" sz="1200" i="1">
                            <a:solidFill>
                              <a:srgbClr val="836967"/>
                            </a:solidFill>
                            <a:latin typeface="Cambria Math" panose="02040503050406030204" pitchFamily="18" charset="0"/>
                          </a:rPr>
                        </m:ctrlPr>
                      </m:sSubPr>
                      <m:e>
                        <m:r>
                          <a:rPr kumimoji="1" lang="ja-JP" altLang="en-US" sz="1200" i="1">
                            <a:latin typeface="Cambria Math" panose="02040503050406030204" pitchFamily="18" charset="0"/>
                          </a:rPr>
                          <m:t>𝑥</m:t>
                        </m:r>
                      </m:e>
                      <m:sub>
                        <m:r>
                          <a:rPr kumimoji="1" lang="ja-JP" altLang="en-US" sz="1200" i="0">
                            <a:latin typeface="Cambria Math" panose="02040503050406030204" pitchFamily="18" charset="0"/>
                          </a:rPr>
                          <m:t>2</m:t>
                        </m:r>
                      </m:sub>
                    </m:sSub>
                  </m:oMath>
                </a14:m>
                <a:r>
                  <a:rPr kumimoji="1" lang="en-US" altLang="ja-JP" sz="1200" dirty="0"/>
                  <a:t>(</a:t>
                </a:r>
                <a:r>
                  <a:rPr kumimoji="1" lang="ja-JP" altLang="en-US" sz="1200" dirty="0"/>
                  <a:t>為替</a:t>
                </a:r>
                <a:r>
                  <a:rPr kumimoji="1" lang="en-US" altLang="ja-JP" sz="1200" dirty="0"/>
                  <a:t>)</a:t>
                </a:r>
                <a:r>
                  <a:rPr kumimoji="1" lang="ja-JP" altLang="en-US" sz="1200" dirty="0"/>
                  <a:t> </a:t>
                </a:r>
                <a:endParaRPr kumimoji="1" lang="en-US" altLang="ja-JP" sz="1200" dirty="0"/>
              </a:p>
              <a:p>
                <a:r>
                  <a:rPr lang="ja-JP" altLang="en-US" sz="1200" dirty="0"/>
                  <a:t>　　　　　</a:t>
                </a:r>
                <a14:m>
                  <m:oMath xmlns:m="http://schemas.openxmlformats.org/officeDocument/2006/math">
                    <m:r>
                      <a:rPr kumimoji="1" lang="ja-JP" altLang="en-US" sz="1200" i="0">
                        <a:latin typeface="Cambria Math" panose="02040503050406030204" pitchFamily="18" charset="0"/>
                      </a:rPr>
                      <m:t>+</m:t>
                    </m:r>
                    <m:r>
                      <m:rPr>
                        <m:nor/>
                      </m:rPr>
                      <a:rPr lang="en-US" altLang="ja-JP" sz="1200" dirty="0">
                        <a:latin typeface="Cambria Math" panose="02040503050406030204" pitchFamily="18" charset="0"/>
                        <a:ea typeface="Cambria Math" panose="02040503050406030204" pitchFamily="18" charset="0"/>
                      </a:rPr>
                      <m:t>0.000000009218</m:t>
                    </m:r>
                    <m:sSub>
                      <m:sSubPr>
                        <m:ctrlPr>
                          <a:rPr kumimoji="1" lang="ja-JP" altLang="en-US" sz="1200" i="1">
                            <a:solidFill>
                              <a:srgbClr val="836967"/>
                            </a:solidFill>
                            <a:latin typeface="Cambria Math" panose="02040503050406030204" pitchFamily="18" charset="0"/>
                          </a:rPr>
                        </m:ctrlPr>
                      </m:sSubPr>
                      <m:e>
                        <m:r>
                          <a:rPr kumimoji="1" lang="ja-JP" altLang="en-US" sz="1200" i="1">
                            <a:latin typeface="Cambria Math" panose="02040503050406030204" pitchFamily="18" charset="0"/>
                          </a:rPr>
                          <m:t>𝑥</m:t>
                        </m:r>
                      </m:e>
                      <m:sub>
                        <m:r>
                          <a:rPr kumimoji="1" lang="ja-JP" altLang="en-US" sz="1200" i="0">
                            <a:latin typeface="Cambria Math" panose="02040503050406030204" pitchFamily="18" charset="0"/>
                          </a:rPr>
                          <m:t>3</m:t>
                        </m:r>
                      </m:sub>
                    </m:sSub>
                  </m:oMath>
                </a14:m>
                <a:r>
                  <a:rPr kumimoji="1" lang="en-US" altLang="ja-JP" sz="1200" dirty="0"/>
                  <a:t>(</a:t>
                </a:r>
                <a:r>
                  <a:rPr kumimoji="1" lang="ja-JP" altLang="en-US" sz="1200" dirty="0"/>
                  <a:t>回線速度</a:t>
                </a:r>
                <a:r>
                  <a:rPr kumimoji="1" lang="en-US" altLang="ja-JP" sz="1200" dirty="0"/>
                  <a:t>)</a:t>
                </a:r>
                <a:endParaRPr kumimoji="1" lang="ja-JP" altLang="en-US" sz="1200" dirty="0"/>
              </a:p>
            </p:txBody>
          </p:sp>
        </mc:Choice>
        <mc:Fallback xmlns="">
          <p:sp>
            <p:nvSpPr>
              <p:cNvPr id="5" name="テキスト ボックス 4">
                <a:extLst>
                  <a:ext uri="{FF2B5EF4-FFF2-40B4-BE49-F238E27FC236}">
                    <a16:creationId xmlns:a16="http://schemas.microsoft.com/office/drawing/2014/main" id="{E6E0F3E0-E641-F5DF-675A-3A5CDF19F88A}"/>
                  </a:ext>
                </a:extLst>
              </p:cNvPr>
              <p:cNvSpPr txBox="1">
                <a:spLocks noRot="1" noChangeAspect="1" noMove="1" noResize="1" noEditPoints="1" noAdjustHandles="1" noChangeArrowheads="1" noChangeShapeType="1" noTextEdit="1"/>
              </p:cNvSpPr>
              <p:nvPr/>
            </p:nvSpPr>
            <p:spPr>
              <a:xfrm>
                <a:off x="435460" y="2839562"/>
                <a:ext cx="4584794" cy="369332"/>
              </a:xfrm>
              <a:prstGeom prst="rect">
                <a:avLst/>
              </a:prstGeom>
              <a:blipFill>
                <a:blip r:embed="rId5"/>
                <a:stretch>
                  <a:fillRect l="-1195" t="-13333" r="-531" b="-2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69646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03788-F239-B7A9-D364-8AEC782E2431}"/>
              </a:ext>
            </a:extLst>
          </p:cNvPr>
          <p:cNvSpPr>
            <a:spLocks noGrp="1"/>
          </p:cNvSpPr>
          <p:nvPr>
            <p:ph type="title"/>
          </p:nvPr>
        </p:nvSpPr>
        <p:spPr/>
        <p:txBody>
          <a:bodyPr/>
          <a:lstStyle/>
          <a:p>
            <a:r>
              <a:rPr lang="ja-JP" altLang="en-US" dirty="0" err="1"/>
              <a:t>けん</a:t>
            </a:r>
            <a:r>
              <a:rPr lang="ja-JP" altLang="en-US" dirty="0"/>
              <a:t>しん</a:t>
            </a:r>
            <a:r>
              <a:rPr lang="en-US" altLang="ja-JP" dirty="0"/>
              <a:t>BANK</a:t>
            </a:r>
            <a:r>
              <a:rPr kumimoji="1" lang="ja-JP" altLang="en-US" b="1" dirty="0" err="1"/>
              <a:t>の有</a:t>
            </a:r>
            <a:r>
              <a:rPr kumimoji="1" lang="ja-JP" altLang="en-US" b="1" dirty="0"/>
              <a:t>識者にアドバイスをもらう</a:t>
            </a:r>
          </a:p>
        </p:txBody>
      </p:sp>
      <p:sp>
        <p:nvSpPr>
          <p:cNvPr id="3" name="テキスト プレースホルダー 2">
            <a:extLst>
              <a:ext uri="{FF2B5EF4-FFF2-40B4-BE49-F238E27FC236}">
                <a16:creationId xmlns:a16="http://schemas.microsoft.com/office/drawing/2014/main" id="{611BB925-CB94-3770-9007-2F5DBCA38EE0}"/>
              </a:ext>
            </a:extLst>
          </p:cNvPr>
          <p:cNvSpPr>
            <a:spLocks noGrp="1"/>
          </p:cNvSpPr>
          <p:nvPr>
            <p:ph type="body" sz="quarter" idx="13"/>
          </p:nvPr>
        </p:nvSpPr>
        <p:spPr/>
        <p:txBody>
          <a:bodyPr/>
          <a:lstStyle/>
          <a:p>
            <a:r>
              <a:rPr kumimoji="1" lang="ja-JP" altLang="en-US" dirty="0"/>
              <a:t>２ｰ３．重回帰分析事例</a:t>
            </a:r>
          </a:p>
        </p:txBody>
      </p:sp>
      <p:sp>
        <p:nvSpPr>
          <p:cNvPr id="4" name="テキスト ボックス 3">
            <a:extLst>
              <a:ext uri="{FF2B5EF4-FFF2-40B4-BE49-F238E27FC236}">
                <a16:creationId xmlns:a16="http://schemas.microsoft.com/office/drawing/2014/main" id="{50249B2A-42FC-6655-EC52-E5514CEAEC04}"/>
              </a:ext>
            </a:extLst>
          </p:cNvPr>
          <p:cNvSpPr txBox="1"/>
          <p:nvPr/>
        </p:nvSpPr>
        <p:spPr>
          <a:xfrm>
            <a:off x="273423" y="1396253"/>
            <a:ext cx="8337177" cy="2554545"/>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資金証券部からのコメント</a:t>
            </a:r>
            <a:endParaRPr lang="en-US" altLang="ja-JP" sz="1600" b="1" dirty="0">
              <a:latin typeface="Meiryo UI" panose="020B0604030504040204" pitchFamily="50" charset="-128"/>
              <a:ea typeface="Meiryo UI" panose="020B0604030504040204" pitchFamily="50" charset="-128"/>
            </a:endParaRPr>
          </a:p>
          <a:p>
            <a:endParaRPr kumimoji="1"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将来の株価を予想するなら、経済シナリオを想定するのがよい。</a:t>
            </a:r>
            <a:endParaRPr kumimoji="1"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予想しやすいファクターとして、</a:t>
            </a:r>
            <a:r>
              <a:rPr lang="en-US" altLang="ja-JP" sz="1600" dirty="0">
                <a:latin typeface="Meiryo UI" panose="020B0604030504040204" pitchFamily="50" charset="-128"/>
                <a:ea typeface="Meiryo UI" panose="020B0604030504040204" pitchFamily="50" charset="-128"/>
              </a:rPr>
              <a:t>GDP</a:t>
            </a:r>
            <a:r>
              <a:rPr lang="ja-JP" altLang="en-US" sz="1600" dirty="0">
                <a:latin typeface="Meiryo UI" panose="020B0604030504040204" pitchFamily="50" charset="-128"/>
                <a:ea typeface="Meiryo UI" panose="020B0604030504040204" pitchFamily="50" charset="-128"/>
              </a:rPr>
              <a:t>，流れ込み可能性資産，テクノロジーなどがある。</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分析した結果を見ると</a:t>
            </a:r>
            <a:endParaRPr lang="en-US" altLang="ja-JP" sz="16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GDP</a:t>
            </a:r>
            <a:r>
              <a:rPr lang="ja-JP" altLang="en-US" sz="1600" dirty="0">
                <a:latin typeface="Meiryo UI" panose="020B0604030504040204" pitchFamily="50" charset="-128"/>
                <a:ea typeface="Meiryo UI" panose="020B0604030504040204" pitchFamily="50" charset="-128"/>
              </a:rPr>
              <a:t>や為替レートは経済時系列データの中でも単位根過程</a:t>
            </a:r>
            <a:r>
              <a:rPr lang="en-US" altLang="ja-JP" sz="1600" baseline="30000" dirty="0">
                <a:latin typeface="Meiryo UI" panose="020B0604030504040204" pitchFamily="50" charset="-128"/>
                <a:ea typeface="Meiryo UI" panose="020B0604030504040204" pitchFamily="50" charset="-128"/>
              </a:rPr>
              <a:t>※</a:t>
            </a:r>
            <a:r>
              <a:rPr lang="ja-JP" altLang="en-US" sz="1600" baseline="30000" dirty="0">
                <a:latin typeface="Meiryo UI" panose="020B0604030504040204" pitchFamily="50" charset="-128"/>
                <a:ea typeface="Meiryo UI" panose="020B0604030504040204" pitchFamily="50" charset="-128"/>
              </a:rPr>
              <a:t>１</a:t>
            </a:r>
            <a:r>
              <a:rPr lang="ja-JP" altLang="en-US" sz="1600" dirty="0">
                <a:latin typeface="Meiryo UI" panose="020B0604030504040204" pitchFamily="50" charset="-128"/>
                <a:ea typeface="Meiryo UI" panose="020B0604030504040204" pitchFamily="50" charset="-128"/>
              </a:rPr>
              <a:t>が疑われ、そのまま回帰をすると、見せかけの回帰が起こる可能性があるので結果の解決にあたっては注意が必要。</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解析結果を予測に使う場合、データの一部を検証に使った方がよい。オーバーフィッティング（過学習）にも注意が必要</a:t>
            </a:r>
            <a:r>
              <a:rPr lang="en-US" altLang="ja-JP" sz="1600" baseline="300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6DD7E3E4-6F0F-A3BF-1797-45C6D86F2552}"/>
              </a:ext>
            </a:extLst>
          </p:cNvPr>
          <p:cNvSpPr txBox="1"/>
          <p:nvPr/>
        </p:nvSpPr>
        <p:spPr>
          <a:xfrm>
            <a:off x="445433" y="4174074"/>
            <a:ext cx="6405843" cy="830997"/>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１．原系列が非定常であり、その差分系列が定常であるような時系列を単位根過程という</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例えば、「時系列データが時間とともに安定せず、どんどん変化していく性質」を持ったデータ</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２．</a:t>
            </a:r>
            <a:r>
              <a:rPr lang="en-US" altLang="ja-JP" sz="1200" dirty="0">
                <a:latin typeface="Meiryo UI" panose="020B0604030504040204" pitchFamily="50" charset="-128"/>
                <a:ea typeface="Meiryo UI" panose="020B0604030504040204" pitchFamily="50" charset="-128"/>
              </a:rPr>
              <a:t>AI</a:t>
            </a:r>
            <a:r>
              <a:rPr lang="ja-JP" altLang="en-US" sz="1200" dirty="0">
                <a:latin typeface="Meiryo UI" panose="020B0604030504040204" pitchFamily="50" charset="-128"/>
                <a:ea typeface="Meiryo UI" panose="020B0604030504040204" pitchFamily="50" charset="-128"/>
              </a:rPr>
              <a:t>基礎コースの機械学習の基礎と展望の中で学びます</a:t>
            </a:r>
          </a:p>
        </p:txBody>
      </p:sp>
      <p:sp>
        <p:nvSpPr>
          <p:cNvPr id="10" name="スライド番号プレースホルダー 9">
            <a:extLst>
              <a:ext uri="{FF2B5EF4-FFF2-40B4-BE49-F238E27FC236}">
                <a16:creationId xmlns:a16="http://schemas.microsoft.com/office/drawing/2014/main" id="{6D9CBD86-C5FA-09A5-1F10-5950B09E8FF9}"/>
              </a:ext>
            </a:extLst>
          </p:cNvPr>
          <p:cNvSpPr>
            <a:spLocks noGrp="1"/>
          </p:cNvSpPr>
          <p:nvPr>
            <p:ph type="sldNum" sz="quarter" idx="12"/>
          </p:nvPr>
        </p:nvSpPr>
        <p:spPr/>
        <p:txBody>
          <a:bodyPr/>
          <a:lstStyle/>
          <a:p>
            <a:fld id="{2977F5E9-0479-47A0-9E51-109E0858BCF2}" type="slidenum">
              <a:rPr kumimoji="1" lang="ja-JP" altLang="en-US" smtClean="0"/>
              <a:t>28</a:t>
            </a:fld>
            <a:endParaRPr kumimoji="1" lang="ja-JP" altLang="en-US" dirty="0"/>
          </a:p>
        </p:txBody>
      </p:sp>
      <p:pic>
        <p:nvPicPr>
          <p:cNvPr id="14" name="図 13" descr="挿絵 が含まれている画像&#10;&#10;AI によって生成されたコンテンツは間違っている可能性があります。">
            <a:extLst>
              <a:ext uri="{FF2B5EF4-FFF2-40B4-BE49-F238E27FC236}">
                <a16:creationId xmlns:a16="http://schemas.microsoft.com/office/drawing/2014/main" id="{5F0BE582-C1ED-8231-00A2-332946B64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016" y="2242749"/>
            <a:ext cx="1526367" cy="2022624"/>
          </a:xfrm>
          <a:prstGeom prst="rect">
            <a:avLst/>
          </a:prstGeom>
        </p:spPr>
      </p:pic>
      <p:sp>
        <p:nvSpPr>
          <p:cNvPr id="6" name="テキスト ボックス 5">
            <a:extLst>
              <a:ext uri="{FF2B5EF4-FFF2-40B4-BE49-F238E27FC236}">
                <a16:creationId xmlns:a16="http://schemas.microsoft.com/office/drawing/2014/main" id="{989B46CF-20AD-67EA-F07A-056D8513F674}"/>
              </a:ext>
            </a:extLst>
          </p:cNvPr>
          <p:cNvSpPr txBox="1"/>
          <p:nvPr/>
        </p:nvSpPr>
        <p:spPr>
          <a:xfrm>
            <a:off x="445433" y="5376350"/>
            <a:ext cx="10515599" cy="738664"/>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流れ込み可能性資産：通貨や資産が市場や投資先へ流れ込む可能性のある資産を指します。市場が活性化する状況で、こうした資産がどのように資金や価格変動を促すかが注目されることがあります。例えば、金融緩和が進む際に「余剰流動性相場」と呼ばれる状況が生じることがあります。これにより市場に流れ込む資金量が増加し、資産価格が上昇する現象が見られることもあります。</a:t>
            </a:r>
          </a:p>
        </p:txBody>
      </p:sp>
    </p:spTree>
    <p:extLst>
      <p:ext uri="{BB962C8B-B14F-4D97-AF65-F5344CB8AC3E}">
        <p14:creationId xmlns:p14="http://schemas.microsoft.com/office/powerpoint/2010/main" val="3706407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FF608B32-EE7A-C87C-BCE7-AD2DA9D86F97}"/>
              </a:ext>
            </a:extLst>
          </p:cNvPr>
          <p:cNvGraphicFramePr>
            <a:graphicFrameLocks/>
          </p:cNvGraphicFramePr>
          <p:nvPr/>
        </p:nvGraphicFramePr>
        <p:xfrm>
          <a:off x="838200" y="1880578"/>
          <a:ext cx="8796559" cy="4780198"/>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a:extLst>
              <a:ext uri="{FF2B5EF4-FFF2-40B4-BE49-F238E27FC236}">
                <a16:creationId xmlns:a16="http://schemas.microsoft.com/office/drawing/2014/main" id="{1A7AB951-64C4-67AB-BF52-91C188262D91}"/>
              </a:ext>
            </a:extLst>
          </p:cNvPr>
          <p:cNvSpPr txBox="1"/>
          <p:nvPr/>
        </p:nvSpPr>
        <p:spPr>
          <a:xfrm>
            <a:off x="693270" y="1172977"/>
            <a:ext cx="10279529" cy="769441"/>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資金証券部が老後の投資（積立）シミュレーションを作成。</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このシミュレーション通りにいけば、より早めに投資を始めることによって老後資金が増えることになる。</a:t>
            </a:r>
            <a:endParaRPr lang="en-US" altLang="ja-JP" sz="16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ただし、今回はマイクロソフト社に一切のショックを与えておらず、リスクを考慮していないため、必ずこの通りになるとは限らない。（あくまで重回帰分析の中での結果）</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B21DCB75-0F06-98CF-3FE5-255B59C001D6}"/>
              </a:ext>
            </a:extLst>
          </p:cNvPr>
          <p:cNvSpPr txBox="1"/>
          <p:nvPr/>
        </p:nvSpPr>
        <p:spPr>
          <a:xfrm>
            <a:off x="460188" y="484094"/>
            <a:ext cx="1452283"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（続き）</a:t>
            </a:r>
          </a:p>
        </p:txBody>
      </p:sp>
      <p:sp>
        <p:nvSpPr>
          <p:cNvPr id="10" name="テキスト プレースホルダー 9">
            <a:extLst>
              <a:ext uri="{FF2B5EF4-FFF2-40B4-BE49-F238E27FC236}">
                <a16:creationId xmlns:a16="http://schemas.microsoft.com/office/drawing/2014/main" id="{343ABEDF-4F0E-922A-5196-145A924C81CA}"/>
              </a:ext>
            </a:extLst>
          </p:cNvPr>
          <p:cNvSpPr>
            <a:spLocks noGrp="1"/>
          </p:cNvSpPr>
          <p:nvPr>
            <p:ph type="body" sz="quarter" idx="13"/>
          </p:nvPr>
        </p:nvSpPr>
        <p:spPr/>
        <p:txBody>
          <a:bodyPr/>
          <a:lstStyle/>
          <a:p>
            <a:r>
              <a:rPr lang="ja-JP" altLang="en-US" dirty="0"/>
              <a:t>２ｰ３．重回帰分析事例</a:t>
            </a:r>
          </a:p>
          <a:p>
            <a:endParaRPr lang="ja-JP" altLang="en-US" dirty="0"/>
          </a:p>
        </p:txBody>
      </p:sp>
      <p:sp>
        <p:nvSpPr>
          <p:cNvPr id="12" name="スライド番号プレースホルダー 11">
            <a:extLst>
              <a:ext uri="{FF2B5EF4-FFF2-40B4-BE49-F238E27FC236}">
                <a16:creationId xmlns:a16="http://schemas.microsoft.com/office/drawing/2014/main" id="{A0E362D0-DE0D-1E76-82E5-21851BA7A29A}"/>
              </a:ext>
            </a:extLst>
          </p:cNvPr>
          <p:cNvSpPr>
            <a:spLocks noGrp="1"/>
          </p:cNvSpPr>
          <p:nvPr>
            <p:ph type="sldNum" sz="quarter" idx="12"/>
          </p:nvPr>
        </p:nvSpPr>
        <p:spPr/>
        <p:txBody>
          <a:bodyPr/>
          <a:lstStyle/>
          <a:p>
            <a:fld id="{2977F5E9-0479-47A0-9E51-109E0858BCF2}" type="slidenum">
              <a:rPr kumimoji="1" lang="ja-JP" altLang="en-US" smtClean="0"/>
              <a:t>29</a:t>
            </a:fld>
            <a:endParaRPr kumimoji="1" lang="ja-JP" altLang="en-US"/>
          </a:p>
        </p:txBody>
      </p:sp>
      <p:pic>
        <p:nvPicPr>
          <p:cNvPr id="14" name="図 13" descr="ロゴ&#10;&#10;AI によって生成されたコンテンツは間違っている可能性があります。">
            <a:extLst>
              <a:ext uri="{FF2B5EF4-FFF2-40B4-BE49-F238E27FC236}">
                <a16:creationId xmlns:a16="http://schemas.microsoft.com/office/drawing/2014/main" id="{F165E053-BFA6-45B1-8AFA-56C41BD560C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26916" y="3400428"/>
            <a:ext cx="1585738" cy="1497912"/>
          </a:xfrm>
          <a:prstGeom prst="rect">
            <a:avLst/>
          </a:prstGeom>
        </p:spPr>
      </p:pic>
    </p:spTree>
    <p:extLst>
      <p:ext uri="{BB962C8B-B14F-4D97-AF65-F5344CB8AC3E}">
        <p14:creationId xmlns:p14="http://schemas.microsoft.com/office/powerpoint/2010/main" val="2150420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F0ECAAB-5EAC-B22E-2992-0FC4952D8755}"/>
              </a:ext>
            </a:extLst>
          </p:cNvPr>
          <p:cNvSpPr>
            <a:spLocks noGrp="1"/>
          </p:cNvSpPr>
          <p:nvPr>
            <p:ph type="sldNum" sz="quarter" idx="12"/>
          </p:nvPr>
        </p:nvSpPr>
        <p:spPr/>
        <p:txBody>
          <a:bodyPr/>
          <a:lstStyle/>
          <a:p>
            <a:fld id="{2977F5E9-0479-47A0-9E51-109E0858BCF2}" type="slidenum">
              <a:rPr kumimoji="1" lang="ja-JP" altLang="en-US" smtClean="0"/>
              <a:t>3</a:t>
            </a:fld>
            <a:endParaRPr kumimoji="1" lang="ja-JP" altLang="en-US"/>
          </a:p>
        </p:txBody>
      </p:sp>
      <p:graphicFrame>
        <p:nvGraphicFramePr>
          <p:cNvPr id="5" name="表 4">
            <a:extLst>
              <a:ext uri="{FF2B5EF4-FFF2-40B4-BE49-F238E27FC236}">
                <a16:creationId xmlns:a16="http://schemas.microsoft.com/office/drawing/2014/main" id="{5ACC1C72-E191-86ED-B68F-6BB538708A6A}"/>
              </a:ext>
            </a:extLst>
          </p:cNvPr>
          <p:cNvGraphicFramePr>
            <a:graphicFrameLocks noGrp="1"/>
          </p:cNvGraphicFramePr>
          <p:nvPr>
            <p:extLst>
              <p:ext uri="{D42A27DB-BD31-4B8C-83A1-F6EECF244321}">
                <p14:modId xmlns:p14="http://schemas.microsoft.com/office/powerpoint/2010/main" val="370616936"/>
              </p:ext>
            </p:extLst>
          </p:nvPr>
        </p:nvGraphicFramePr>
        <p:xfrm>
          <a:off x="838201" y="1771525"/>
          <a:ext cx="10515599" cy="2931160"/>
        </p:xfrm>
        <a:graphic>
          <a:graphicData uri="http://schemas.openxmlformats.org/drawingml/2006/table">
            <a:tbl>
              <a:tblPr firstRow="1" bandRow="1">
                <a:tableStyleId>{5940675A-B579-460E-94D1-54222C63F5DA}</a:tableStyleId>
              </a:tblPr>
              <a:tblGrid>
                <a:gridCol w="1292412">
                  <a:extLst>
                    <a:ext uri="{9D8B030D-6E8A-4147-A177-3AD203B41FA5}">
                      <a16:colId xmlns:a16="http://schemas.microsoft.com/office/drawing/2014/main" val="3459647240"/>
                    </a:ext>
                  </a:extLst>
                </a:gridCol>
                <a:gridCol w="2103718">
                  <a:extLst>
                    <a:ext uri="{9D8B030D-6E8A-4147-A177-3AD203B41FA5}">
                      <a16:colId xmlns:a16="http://schemas.microsoft.com/office/drawing/2014/main" val="813940154"/>
                    </a:ext>
                  </a:extLst>
                </a:gridCol>
                <a:gridCol w="3538071">
                  <a:extLst>
                    <a:ext uri="{9D8B030D-6E8A-4147-A177-3AD203B41FA5}">
                      <a16:colId xmlns:a16="http://schemas.microsoft.com/office/drawing/2014/main" val="270529275"/>
                    </a:ext>
                  </a:extLst>
                </a:gridCol>
                <a:gridCol w="3581398">
                  <a:extLst>
                    <a:ext uri="{9D8B030D-6E8A-4147-A177-3AD203B41FA5}">
                      <a16:colId xmlns:a16="http://schemas.microsoft.com/office/drawing/2014/main" val="964386042"/>
                    </a:ext>
                  </a:extLst>
                </a:gridCol>
              </a:tblGrid>
              <a:tr h="370840">
                <a:tc>
                  <a:txBody>
                    <a:bodyPr/>
                    <a:lstStyle/>
                    <a:p>
                      <a:r>
                        <a:rPr kumimoji="1" lang="ja-JP" altLang="en-US" sz="1400" dirty="0">
                          <a:latin typeface="Meiryo UI" panose="020B0604030504040204" pitchFamily="50" charset="-128"/>
                          <a:ea typeface="Meiryo UI" panose="020B0604030504040204" pitchFamily="50" charset="-128"/>
                        </a:rPr>
                        <a:t>版数</a:t>
                      </a:r>
                    </a:p>
                  </a:txBody>
                  <a:tcPr/>
                </a:tc>
                <a:tc>
                  <a:txBody>
                    <a:bodyPr/>
                    <a:lstStyle/>
                    <a:p>
                      <a:r>
                        <a:rPr kumimoji="1" lang="ja-JP" altLang="en-US" sz="1400" dirty="0">
                          <a:latin typeface="Meiryo UI" panose="020B0604030504040204" pitchFamily="50" charset="-128"/>
                          <a:ea typeface="Meiryo UI" panose="020B0604030504040204" pitchFamily="50" charset="-128"/>
                        </a:rPr>
                        <a:t>日付</a:t>
                      </a:r>
                    </a:p>
                  </a:txBody>
                  <a:tcPr/>
                </a:tc>
                <a:tc>
                  <a:txBody>
                    <a:bodyPr/>
                    <a:lstStyle/>
                    <a:p>
                      <a:r>
                        <a:rPr kumimoji="1" lang="ja-JP" altLang="en-US" sz="1400" dirty="0">
                          <a:latin typeface="Meiryo UI" panose="020B0604030504040204" pitchFamily="50" charset="-128"/>
                          <a:ea typeface="Meiryo UI" panose="020B0604030504040204" pitchFamily="50" charset="-128"/>
                        </a:rPr>
                        <a:t>内容</a:t>
                      </a:r>
                    </a:p>
                  </a:txBody>
                  <a:tcPr/>
                </a:tc>
                <a:tc>
                  <a:txBody>
                    <a:bodyPr/>
                    <a:lstStyle/>
                    <a:p>
                      <a:r>
                        <a:rPr kumimoji="1" lang="ja-JP" altLang="en-US" sz="1400" dirty="0">
                          <a:latin typeface="Meiryo UI" panose="020B0604030504040204" pitchFamily="50" charset="-128"/>
                          <a:ea typeface="Meiryo UI" panose="020B0604030504040204" pitchFamily="50" charset="-128"/>
                        </a:rPr>
                        <a:t>担当者（信州大学</a:t>
                      </a:r>
                      <a:r>
                        <a:rPr kumimoji="1" lang="en-US" altLang="ja-JP" sz="1400" dirty="0">
                          <a:latin typeface="Meiryo UI" panose="020B0604030504040204" pitchFamily="50" charset="-128"/>
                          <a:ea typeface="Meiryo UI" panose="020B0604030504040204" pitchFamily="50" charset="-128"/>
                        </a:rPr>
                        <a:t>SOAR</a:t>
                      </a:r>
                      <a:r>
                        <a:rPr kumimoji="1" lang="ja-JP" altLang="en-US" sz="1400" dirty="0">
                          <a:latin typeface="Meiryo UI" panose="020B0604030504040204" pitchFamily="50" charset="-128"/>
                          <a:ea typeface="Meiryo UI" panose="020B0604030504040204" pitchFamily="50" charset="-128"/>
                        </a:rPr>
                        <a:t>より）</a:t>
                      </a:r>
                    </a:p>
                  </a:txBody>
                  <a:tcPr/>
                </a:tc>
                <a:extLst>
                  <a:ext uri="{0D108BD9-81ED-4DB2-BD59-A6C34878D82A}">
                    <a16:rowId xmlns:a16="http://schemas.microsoft.com/office/drawing/2014/main" val="3095904838"/>
                  </a:ext>
                </a:extLst>
              </a:tr>
              <a:tr h="370840">
                <a:tc>
                  <a:txBody>
                    <a:bodyPr/>
                    <a:lstStyle/>
                    <a:p>
                      <a:r>
                        <a:rPr kumimoji="1" lang="en-US" altLang="ja-JP" sz="1400" dirty="0">
                          <a:latin typeface="Meiryo UI" panose="020B0604030504040204" pitchFamily="50" charset="-128"/>
                          <a:ea typeface="Meiryo UI" panose="020B0604030504040204" pitchFamily="50" charset="-128"/>
                        </a:rPr>
                        <a:t>0.90</a:t>
                      </a:r>
                      <a:r>
                        <a:rPr kumimoji="1" lang="ja-JP" altLang="en-US" sz="1400" dirty="0">
                          <a:latin typeface="Meiryo UI" panose="020B0604030504040204" pitchFamily="50" charset="-128"/>
                          <a:ea typeface="Meiryo UI" panose="020B0604030504040204" pitchFamily="50" charset="-128"/>
                        </a:rPr>
                        <a:t>版</a:t>
                      </a:r>
                    </a:p>
                  </a:txBody>
                  <a:tcPr/>
                </a:tc>
                <a:tc>
                  <a:txBody>
                    <a:bodyPr/>
                    <a:lstStyle/>
                    <a:p>
                      <a:r>
                        <a:rPr kumimoji="1" lang="en-US" altLang="ja-JP" sz="1400" dirty="0">
                          <a:latin typeface="Meiryo UI" panose="020B0604030504040204" pitchFamily="50" charset="-128"/>
                          <a:ea typeface="Meiryo UI" panose="020B0604030504040204" pitchFamily="50" charset="-128"/>
                        </a:rPr>
                        <a:t>2025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4</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日</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文科省のカリキュラムに従い、データサイエンス応用基礎（学術図書出版社）の記述レベルに合わせてドラフト</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「総合知」の観点より企業人が読んでいる書籍のエッセンスを付与</a:t>
                      </a:r>
                      <a:endParaRPr kumimoji="1" lang="en-US" altLang="ja-JP" sz="14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教育・学生支援機構</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教授（特定雇用）</a:t>
                      </a:r>
                      <a:endParaRPr kumimoji="1"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杉浦 友佳</a:t>
                      </a:r>
                    </a:p>
                  </a:txBody>
                  <a:tcPr/>
                </a:tc>
                <a:extLst>
                  <a:ext uri="{0D108BD9-81ED-4DB2-BD59-A6C34878D82A}">
                    <a16:rowId xmlns:a16="http://schemas.microsoft.com/office/drawing/2014/main" val="2164951178"/>
                  </a:ext>
                </a:extLst>
              </a:tr>
              <a:tr h="370840">
                <a:tc>
                  <a:txBody>
                    <a:bodyPr/>
                    <a:lstStyle/>
                    <a:p>
                      <a:r>
                        <a:rPr kumimoji="1" lang="en-US" altLang="ja-JP" sz="1400" dirty="0">
                          <a:latin typeface="Meiryo UI" panose="020B0604030504040204" pitchFamily="50" charset="-128"/>
                          <a:ea typeface="Meiryo UI" panose="020B0604030504040204" pitchFamily="50" charset="-128"/>
                        </a:rPr>
                        <a:t>1.00</a:t>
                      </a:r>
                      <a:r>
                        <a:rPr kumimoji="1" lang="ja-JP" altLang="en-US" sz="1400" dirty="0">
                          <a:latin typeface="Meiryo UI" panose="020B0604030504040204" pitchFamily="50" charset="-128"/>
                          <a:ea typeface="Meiryo UI" panose="020B0604030504040204" pitchFamily="50" charset="-128"/>
                        </a:rPr>
                        <a:t>版</a:t>
                      </a:r>
                    </a:p>
                  </a:txBody>
                  <a:tcPr/>
                </a:tc>
                <a:tc>
                  <a:txBody>
                    <a:bodyPr/>
                    <a:lstStyle/>
                    <a:p>
                      <a:r>
                        <a:rPr kumimoji="1" lang="en-US" altLang="ja-JP" sz="1400" dirty="0">
                          <a:latin typeface="Meiryo UI" panose="020B0604030504040204" pitchFamily="50" charset="-128"/>
                          <a:ea typeface="Meiryo UI" panose="020B0604030504040204" pitchFamily="50" charset="-128"/>
                        </a:rPr>
                        <a:t>2025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25</a:t>
                      </a:r>
                      <a:r>
                        <a:rPr kumimoji="1" lang="ja-JP" altLang="en-US" sz="1400" dirty="0">
                          <a:latin typeface="Meiryo UI" panose="020B0604030504040204" pitchFamily="50" charset="-128"/>
                          <a:ea typeface="Meiryo UI" panose="020B0604030504040204" pitchFamily="50" charset="-128"/>
                        </a:rPr>
                        <a:t>日</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誤記など加筆</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修正</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信州大学の人社系学生のレベルに合わせて修正</a:t>
                      </a:r>
                    </a:p>
                  </a:txBody>
                  <a:tcPr/>
                </a:tc>
                <a:tc>
                  <a:txBody>
                    <a:bodyPr/>
                    <a:lstStyle/>
                    <a:p>
                      <a:r>
                        <a:rPr kumimoji="1" lang="ja-JP" altLang="en-US" sz="1200" dirty="0">
                          <a:latin typeface="Meiryo UI" panose="020B0604030504040204" pitchFamily="50" charset="-128"/>
                          <a:ea typeface="Meiryo UI" panose="020B0604030504040204" pitchFamily="50" charset="-128"/>
                        </a:rPr>
                        <a:t>教育・学生支援機構　</a:t>
                      </a:r>
                    </a:p>
                    <a:p>
                      <a:r>
                        <a:rPr kumimoji="1" lang="ja-JP" altLang="en-US" sz="1200" dirty="0">
                          <a:latin typeface="Meiryo UI" panose="020B0604030504040204" pitchFamily="50" charset="-128"/>
                          <a:ea typeface="Meiryo UI" panose="020B0604030504040204" pitchFamily="50" charset="-128"/>
                        </a:rPr>
                        <a:t>助教（特定雇用）　</a:t>
                      </a:r>
                      <a:endParaRPr kumimoji="1"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太田家　健佑</a:t>
                      </a:r>
                      <a:endParaRPr kumimoji="1" lang="en-US" altLang="ja-JP"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687268058"/>
                  </a:ext>
                </a:extLst>
              </a:tr>
              <a:tr h="370840">
                <a:tc>
                  <a:txBody>
                    <a:bodyPr/>
                    <a:lstStyle/>
                    <a:p>
                      <a:r>
                        <a:rPr kumimoji="1" lang="en-US" altLang="ja-JP" sz="1400" dirty="0">
                          <a:latin typeface="Meiryo UI" panose="020B0604030504040204" pitchFamily="50" charset="-128"/>
                          <a:ea typeface="Meiryo UI" panose="020B0604030504040204" pitchFamily="50" charset="-128"/>
                        </a:rPr>
                        <a:t>1.10</a:t>
                      </a:r>
                      <a:r>
                        <a:rPr kumimoji="1" lang="ja-JP" altLang="en-US" sz="1400" dirty="0">
                          <a:latin typeface="Meiryo UI" panose="020B0604030504040204" pitchFamily="50" charset="-128"/>
                          <a:ea typeface="Meiryo UI" panose="020B0604030504040204" pitchFamily="50" charset="-128"/>
                        </a:rPr>
                        <a:t>版</a:t>
                      </a:r>
                    </a:p>
                  </a:txBody>
                  <a:tcPr/>
                </a:tc>
                <a:tc>
                  <a:txBody>
                    <a:bodyPr/>
                    <a:lstStyle/>
                    <a:p>
                      <a:r>
                        <a:rPr kumimoji="1" lang="en-US" altLang="ja-JP" sz="1400" dirty="0">
                          <a:latin typeface="Meiryo UI" panose="020B0604030504040204" pitchFamily="50" charset="-128"/>
                          <a:ea typeface="Meiryo UI" panose="020B0604030504040204" pitchFamily="50" charset="-128"/>
                        </a:rPr>
                        <a:t>2025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7</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31</a:t>
                      </a:r>
                      <a:r>
                        <a:rPr kumimoji="1" lang="ja-JP" altLang="en-US" sz="1400" dirty="0">
                          <a:latin typeface="Meiryo UI" panose="020B0604030504040204" pitchFamily="50" charset="-128"/>
                          <a:ea typeface="Meiryo UI" panose="020B0604030504040204" pitchFamily="50" charset="-128"/>
                        </a:rPr>
                        <a:t>日</a:t>
                      </a:r>
                    </a:p>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企業研修としてアテストし、教材や教え方に合わせて修正</a:t>
                      </a:r>
                    </a:p>
                  </a:txBody>
                  <a:tcPr/>
                </a:tc>
                <a:tc>
                  <a:txBody>
                    <a:bodyPr/>
                    <a:lstStyle/>
                    <a:p>
                      <a:r>
                        <a:rPr kumimoji="1" lang="ja-JP" altLang="en-US" sz="1200" dirty="0">
                          <a:latin typeface="Meiryo UI" panose="020B0604030504040204" pitchFamily="50" charset="-128"/>
                          <a:ea typeface="Meiryo UI" panose="020B0604030504040204" pitchFamily="50" charset="-128"/>
                        </a:rPr>
                        <a:t>教育・学生支援機構</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教授（特定雇用）</a:t>
                      </a:r>
                      <a:endParaRPr kumimoji="1"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杉浦 友佳</a:t>
                      </a:r>
                    </a:p>
                  </a:txBody>
                  <a:tcPr/>
                </a:tc>
                <a:extLst>
                  <a:ext uri="{0D108BD9-81ED-4DB2-BD59-A6C34878D82A}">
                    <a16:rowId xmlns:a16="http://schemas.microsoft.com/office/drawing/2014/main" val="3749048919"/>
                  </a:ext>
                </a:extLst>
              </a:tr>
            </a:tbl>
          </a:graphicData>
        </a:graphic>
      </p:graphicFrame>
      <p:sp>
        <p:nvSpPr>
          <p:cNvPr id="3" name="テキスト ボックス 2">
            <a:extLst>
              <a:ext uri="{FF2B5EF4-FFF2-40B4-BE49-F238E27FC236}">
                <a16:creationId xmlns:a16="http://schemas.microsoft.com/office/drawing/2014/main" id="{25B66CD2-5F64-A403-AC7D-00D5510607F7}"/>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変更履歴</a:t>
            </a:r>
          </a:p>
        </p:txBody>
      </p:sp>
    </p:spTree>
    <p:extLst>
      <p:ext uri="{BB962C8B-B14F-4D97-AF65-F5344CB8AC3E}">
        <p14:creationId xmlns:p14="http://schemas.microsoft.com/office/powerpoint/2010/main" val="4275541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p:cNvGraphicFramePr>
            <a:graphicFrameLocks noGrp="1"/>
          </p:cNvGraphicFramePr>
          <p:nvPr/>
        </p:nvGraphicFramePr>
        <p:xfrm>
          <a:off x="568856" y="1540148"/>
          <a:ext cx="10287000" cy="1674495"/>
        </p:xfrm>
        <a:graphic>
          <a:graphicData uri="http://schemas.openxmlformats.org/drawingml/2006/table">
            <a:tbl>
              <a:tblPr>
                <a:tableStyleId>{5C22544A-7EE6-4342-B048-85BDC9FD1C3A}</a:tableStyleId>
              </a:tblPr>
              <a:tblGrid>
                <a:gridCol w="10287000">
                  <a:extLst>
                    <a:ext uri="{9D8B030D-6E8A-4147-A177-3AD203B41FA5}">
                      <a16:colId xmlns:a16="http://schemas.microsoft.com/office/drawing/2014/main" val="2491711372"/>
                    </a:ext>
                  </a:extLst>
                </a:gridCol>
              </a:tblGrid>
              <a:tr h="550984">
                <a:tc>
                  <a:txBody>
                    <a:bodyPr/>
                    <a:lstStyle/>
                    <a:p>
                      <a:pPr marL="285750" indent="-285750" algn="l" fontAlgn="ctr">
                        <a:buFont typeface="Arial" panose="020B0604020202020204" pitchFamily="34" charset="0"/>
                        <a:buChar char="•"/>
                      </a:pPr>
                      <a:r>
                        <a:rPr lang="ja-JP" altLang="en-US" sz="1800" u="none" strike="noStrike" dirty="0">
                          <a:effectLst/>
                          <a:latin typeface="Meiryo UI" panose="020B0604030504040204" pitchFamily="50" charset="-128"/>
                          <a:ea typeface="Meiryo UI" panose="020B0604030504040204" pitchFamily="50" charset="-128"/>
                        </a:rPr>
                        <a:t>投資するにあたり分散投資は大事であり、一つの銘柄に特化して運用するよりも、リスク（相関の低い銘柄）を考慮して、</a:t>
                      </a:r>
                      <a:r>
                        <a:rPr lang="ja-JP" altLang="en-US" sz="1800" b="1" u="none" strike="noStrike" dirty="0">
                          <a:effectLst/>
                          <a:latin typeface="Meiryo UI" panose="020B0604030504040204" pitchFamily="50" charset="-128"/>
                          <a:ea typeface="Meiryo UI" panose="020B0604030504040204" pitchFamily="50" charset="-128"/>
                        </a:rPr>
                        <a:t>ポートフォリオを形成することが重要</a:t>
                      </a:r>
                      <a:r>
                        <a:rPr lang="ja-JP" altLang="en-US" sz="1800" u="none" strike="noStrike" dirty="0">
                          <a:effectLst/>
                          <a:latin typeface="Meiryo UI" panose="020B0604030504040204" pitchFamily="50" charset="-128"/>
                          <a:ea typeface="Meiryo UI" panose="020B0604030504040204" pitchFamily="50" charset="-128"/>
                        </a:rPr>
                        <a:t>です。</a:t>
                      </a:r>
                      <a:endParaRPr lang="ja-JP" altLang="en-US" sz="18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bg1"/>
                    </a:solidFill>
                  </a:tcPr>
                </a:tc>
                <a:extLst>
                  <a:ext uri="{0D108BD9-81ED-4DB2-BD59-A6C34878D82A}">
                    <a16:rowId xmlns:a16="http://schemas.microsoft.com/office/drawing/2014/main" val="3674258853"/>
                  </a:ext>
                </a:extLst>
              </a:tr>
              <a:tr h="550984">
                <a:tc>
                  <a:txBody>
                    <a:bodyPr/>
                    <a:lstStyle/>
                    <a:p>
                      <a:pPr marL="285750" indent="-285750" algn="l" fontAlgn="ctr">
                        <a:buFont typeface="Arial" panose="020B0604020202020204" pitchFamily="34" charset="0"/>
                        <a:buChar char="•"/>
                      </a:pPr>
                      <a:r>
                        <a:rPr lang="ja-JP" altLang="en-US" sz="1800" u="none" strike="noStrike" dirty="0">
                          <a:effectLst/>
                          <a:latin typeface="Meiryo UI" panose="020B0604030504040204" pitchFamily="50" charset="-128"/>
                          <a:ea typeface="Meiryo UI" panose="020B0604030504040204" pitchFamily="50" charset="-128"/>
                        </a:rPr>
                        <a:t>投資には、配当金を考慮することも大事であり、</a:t>
                      </a:r>
                      <a:r>
                        <a:rPr lang="en-US" altLang="ja-JP" sz="1800" u="none" strike="noStrike" dirty="0">
                          <a:effectLst/>
                          <a:latin typeface="Meiryo UI" panose="020B0604030504040204" pitchFamily="50" charset="-128"/>
                          <a:ea typeface="Meiryo UI" panose="020B0604030504040204" pitchFamily="50" charset="-128"/>
                        </a:rPr>
                        <a:t>GAFA</a:t>
                      </a:r>
                      <a:r>
                        <a:rPr lang="ja-JP" altLang="en-US" sz="1800" u="none" strike="noStrike" dirty="0">
                          <a:effectLst/>
                          <a:latin typeface="Meiryo UI" panose="020B0604030504040204" pitchFamily="50" charset="-128"/>
                          <a:ea typeface="Meiryo UI" panose="020B0604030504040204" pitchFamily="50" charset="-128"/>
                        </a:rPr>
                        <a:t>のように成長力の強い会社に投資するのも良いですが、</a:t>
                      </a:r>
                      <a:r>
                        <a:rPr lang="ja-JP" altLang="en-US" sz="1800" b="1" u="none" strike="noStrike" dirty="0">
                          <a:effectLst/>
                          <a:latin typeface="Meiryo UI" panose="020B0604030504040204" pitchFamily="50" charset="-128"/>
                          <a:ea typeface="Meiryo UI" panose="020B0604030504040204" pitchFamily="50" charset="-128"/>
                        </a:rPr>
                        <a:t>配当金の高い会社</a:t>
                      </a:r>
                      <a:r>
                        <a:rPr lang="ja-JP" altLang="en-US" sz="1800" u="none" strike="noStrike" dirty="0">
                          <a:effectLst/>
                          <a:latin typeface="Meiryo UI" panose="020B0604030504040204" pitchFamily="50" charset="-128"/>
                          <a:ea typeface="Meiryo UI" panose="020B0604030504040204" pitchFamily="50" charset="-128"/>
                        </a:rPr>
                        <a:t>に投資することも重要です。</a:t>
                      </a:r>
                      <a:endParaRPr lang="ja-JP" altLang="en-US" sz="18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bg1"/>
                    </a:solidFill>
                  </a:tcPr>
                </a:tc>
                <a:extLst>
                  <a:ext uri="{0D108BD9-81ED-4DB2-BD59-A6C34878D82A}">
                    <a16:rowId xmlns:a16="http://schemas.microsoft.com/office/drawing/2014/main" val="2035469612"/>
                  </a:ext>
                </a:extLst>
              </a:tr>
              <a:tr h="550984">
                <a:tc>
                  <a:txBody>
                    <a:bodyPr/>
                    <a:lstStyle/>
                    <a:p>
                      <a:pPr marL="285750" indent="-285750" algn="l" fontAlgn="ctr">
                        <a:buFont typeface="Arial" panose="020B0604020202020204" pitchFamily="34" charset="0"/>
                        <a:buChar char="•"/>
                      </a:pPr>
                      <a:r>
                        <a:rPr lang="ja-JP" altLang="en-US" sz="1800" u="none" strike="noStrike" dirty="0">
                          <a:effectLst/>
                          <a:latin typeface="Meiryo UI" panose="020B0604030504040204" pitchFamily="50" charset="-128"/>
                          <a:ea typeface="Meiryo UI" panose="020B0604030504040204" pitchFamily="50" charset="-128"/>
                        </a:rPr>
                        <a:t>日本で銀行預金するということは、円に</a:t>
                      </a:r>
                      <a:r>
                        <a:rPr lang="en-US" altLang="ja-JP" sz="1800" u="none" strike="noStrike" dirty="0">
                          <a:effectLst/>
                          <a:latin typeface="Meiryo UI" panose="020B0604030504040204" pitchFamily="50" charset="-128"/>
                          <a:ea typeface="Meiryo UI" panose="020B0604030504040204" pitchFamily="50" charset="-128"/>
                        </a:rPr>
                        <a:t>100</a:t>
                      </a:r>
                      <a:r>
                        <a:rPr lang="ja-JP" altLang="en-US" sz="1800" u="none" strike="noStrike" dirty="0">
                          <a:effectLst/>
                          <a:latin typeface="Meiryo UI" panose="020B0604030504040204" pitchFamily="50" charset="-128"/>
                          <a:ea typeface="Meiryo UI" panose="020B0604030504040204" pitchFamily="50" charset="-128"/>
                        </a:rPr>
                        <a:t>％投資しているのと同じ考えです。世界全体を客観的に見た時、自分ならどの国に投資するかを考える必要があります。</a:t>
                      </a:r>
                      <a:endParaRPr lang="ja-JP" altLang="en-US" sz="1800" b="0" i="0" u="none" strike="noStrike" dirty="0">
                        <a:solidFill>
                          <a:srgbClr val="000000"/>
                        </a:solidFill>
                        <a:effectLst/>
                        <a:latin typeface="Meiryo UI" panose="020B0604030504040204" pitchFamily="50" charset="-128"/>
                        <a:ea typeface="Meiryo UI" panose="020B0604030504040204" pitchFamily="50" charset="-128"/>
                      </a:endParaRPr>
                    </a:p>
                  </a:txBody>
                  <a:tcPr marL="9525" marR="9525" marT="9525" marB="0" anchor="ctr">
                    <a:solidFill>
                      <a:schemeClr val="bg1"/>
                    </a:solidFill>
                  </a:tcPr>
                </a:tc>
                <a:extLst>
                  <a:ext uri="{0D108BD9-81ED-4DB2-BD59-A6C34878D82A}">
                    <a16:rowId xmlns:a16="http://schemas.microsoft.com/office/drawing/2014/main" val="853249545"/>
                  </a:ext>
                </a:extLst>
              </a:tr>
            </a:tbl>
          </a:graphicData>
        </a:graphic>
      </p:graphicFrame>
      <p:graphicFrame>
        <p:nvGraphicFramePr>
          <p:cNvPr id="9" name="表 8"/>
          <p:cNvGraphicFramePr>
            <a:graphicFrameLocks noGrp="1"/>
          </p:cNvGraphicFramePr>
          <p:nvPr/>
        </p:nvGraphicFramePr>
        <p:xfrm>
          <a:off x="715337" y="4001248"/>
          <a:ext cx="7012239" cy="1716008"/>
        </p:xfrm>
        <a:graphic>
          <a:graphicData uri="http://schemas.openxmlformats.org/drawingml/2006/table">
            <a:tbl>
              <a:tblPr>
                <a:tableStyleId>{5C22544A-7EE6-4342-B048-85BDC9FD1C3A}</a:tableStyleId>
              </a:tblPr>
              <a:tblGrid>
                <a:gridCol w="7012239">
                  <a:extLst>
                    <a:ext uri="{9D8B030D-6E8A-4147-A177-3AD203B41FA5}">
                      <a16:colId xmlns:a16="http://schemas.microsoft.com/office/drawing/2014/main" val="969862362"/>
                    </a:ext>
                  </a:extLst>
                </a:gridCol>
              </a:tblGrid>
              <a:tr h="1139150">
                <a:tc>
                  <a:txBody>
                    <a:bodyPr/>
                    <a:lstStyle/>
                    <a:p>
                      <a:pPr algn="l" fontAlgn="ctr"/>
                      <a:r>
                        <a:rPr lang="ja-JP" altLang="en-US" sz="1600" u="none" strike="noStrike" dirty="0">
                          <a:effectLst/>
                          <a:latin typeface="Meiryo UI" panose="020B0604030504040204" pitchFamily="50" charset="-128"/>
                          <a:ea typeface="Meiryo UI" panose="020B0604030504040204" pitchFamily="50" charset="-128"/>
                        </a:rPr>
                        <a:t>日本証券業協会が全国</a:t>
                      </a:r>
                      <a:r>
                        <a:rPr lang="en-US" altLang="ja-JP" sz="1600" u="none" strike="noStrike" dirty="0">
                          <a:effectLst/>
                          <a:latin typeface="Meiryo UI" panose="020B0604030504040204" pitchFamily="50" charset="-128"/>
                          <a:ea typeface="Meiryo UI" panose="020B0604030504040204" pitchFamily="50" charset="-128"/>
                        </a:rPr>
                        <a:t>18</a:t>
                      </a:r>
                      <a:r>
                        <a:rPr lang="ja-JP" altLang="en-US" sz="1600" u="none" strike="noStrike" dirty="0">
                          <a:effectLst/>
                          <a:latin typeface="Meiryo UI" panose="020B0604030504040204" pitchFamily="50" charset="-128"/>
                          <a:ea typeface="Meiryo UI" panose="020B0604030504040204" pitchFamily="50" charset="-128"/>
                        </a:rPr>
                        <a:t>歳以上の</a:t>
                      </a:r>
                      <a:r>
                        <a:rPr lang="en-US" altLang="ja-JP" sz="1600" u="none" strike="noStrike" dirty="0">
                          <a:effectLst/>
                          <a:latin typeface="Meiryo UI" panose="020B0604030504040204" pitchFamily="50" charset="-128"/>
                          <a:ea typeface="Meiryo UI" panose="020B0604030504040204" pitchFamily="50" charset="-128"/>
                        </a:rPr>
                        <a:t>7,000</a:t>
                      </a:r>
                      <a:r>
                        <a:rPr lang="ja-JP" altLang="en-US" sz="1600" u="none" strike="noStrike" dirty="0">
                          <a:effectLst/>
                          <a:latin typeface="Meiryo UI" panose="020B0604030504040204" pitchFamily="50" charset="-128"/>
                          <a:ea typeface="Meiryo UI" panose="020B0604030504040204" pitchFamily="50" charset="-128"/>
                        </a:rPr>
                        <a:t>人を対象に実施した「証券投資に関する全国調査」（</a:t>
                      </a:r>
                      <a:r>
                        <a:rPr lang="en-US" altLang="ja-JP" sz="1600" u="none" strike="noStrike" dirty="0">
                          <a:effectLst/>
                          <a:latin typeface="Meiryo UI" panose="020B0604030504040204" pitchFamily="50" charset="-128"/>
                          <a:ea typeface="Meiryo UI" panose="020B0604030504040204" pitchFamily="50" charset="-128"/>
                        </a:rPr>
                        <a:t>2024</a:t>
                      </a:r>
                      <a:r>
                        <a:rPr lang="ja-JP" altLang="en-US" sz="1600" u="none" strike="noStrike" dirty="0">
                          <a:effectLst/>
                          <a:latin typeface="Meiryo UI" panose="020B0604030504040204" pitchFamily="50" charset="-128"/>
                          <a:ea typeface="Meiryo UI" panose="020B0604030504040204" pitchFamily="50" charset="-128"/>
                        </a:rPr>
                        <a:t>年）によると、株式、投資信託、公社債のいずれかを保有している人の割合（有価証券保有率）は</a:t>
                      </a:r>
                      <a:r>
                        <a:rPr lang="en-US" altLang="ja-JP" sz="1600" u="none" strike="noStrike" dirty="0">
                          <a:effectLst/>
                          <a:latin typeface="Meiryo UI" panose="020B0604030504040204" pitchFamily="50" charset="-128"/>
                          <a:ea typeface="Meiryo UI" panose="020B0604030504040204" pitchFamily="50" charset="-128"/>
                        </a:rPr>
                        <a:t>24.1%</a:t>
                      </a:r>
                      <a:r>
                        <a:rPr lang="ja-JP" altLang="en-US" sz="1600" u="none" strike="noStrike" dirty="0">
                          <a:effectLst/>
                          <a:latin typeface="Meiryo UI" panose="020B0604030504040204" pitchFamily="50" charset="-128"/>
                          <a:ea typeface="Meiryo UI" panose="020B0604030504040204" pitchFamily="50" charset="-128"/>
                        </a:rPr>
                        <a:t>に達しました。 （ただし、公的年金基金運用等を通じて日本国民の大部分は間接的に証券投資は行っています）前回調査（</a:t>
                      </a:r>
                      <a:r>
                        <a:rPr lang="en-US" altLang="ja-JP" sz="1600" u="none" strike="noStrike" dirty="0">
                          <a:effectLst/>
                          <a:latin typeface="Meiryo UI" panose="020B0604030504040204" pitchFamily="50" charset="-128"/>
                          <a:ea typeface="Meiryo UI" panose="020B0604030504040204" pitchFamily="50" charset="-128"/>
                        </a:rPr>
                        <a:t>2021</a:t>
                      </a:r>
                      <a:r>
                        <a:rPr lang="ja-JP" altLang="en-US" sz="1600" u="none" strike="noStrike" dirty="0">
                          <a:effectLst/>
                          <a:latin typeface="Meiryo UI" panose="020B0604030504040204" pitchFamily="50" charset="-128"/>
                          <a:ea typeface="Meiryo UI" panose="020B0604030504040204" pitchFamily="50" charset="-128"/>
                        </a:rPr>
                        <a:t>年）の</a:t>
                      </a:r>
                      <a:r>
                        <a:rPr lang="en-US" altLang="ja-JP" sz="1600" u="none" strike="noStrike" dirty="0">
                          <a:effectLst/>
                          <a:latin typeface="Meiryo UI" panose="020B0604030504040204" pitchFamily="50" charset="-128"/>
                          <a:ea typeface="Meiryo UI" panose="020B0604030504040204" pitchFamily="50" charset="-128"/>
                        </a:rPr>
                        <a:t>19.6</a:t>
                      </a:r>
                      <a:r>
                        <a:rPr lang="ja-JP" altLang="en-US" sz="1600" u="none" strike="noStrike" dirty="0">
                          <a:effectLst/>
                          <a:latin typeface="Meiryo UI" panose="020B0604030504040204" pitchFamily="50" charset="-128"/>
                          <a:ea typeface="Meiryo UI" panose="020B0604030504040204" pitchFamily="50" charset="-128"/>
                        </a:rPr>
                        <a:t>％からは</a:t>
                      </a:r>
                      <a:r>
                        <a:rPr lang="en-US" altLang="ja-JP" sz="1600" u="none" strike="noStrike" dirty="0">
                          <a:effectLst/>
                          <a:latin typeface="Meiryo UI" panose="020B0604030504040204" pitchFamily="50" charset="-128"/>
                          <a:ea typeface="Meiryo UI" panose="020B0604030504040204" pitchFamily="50" charset="-128"/>
                        </a:rPr>
                        <a:t>4.5</a:t>
                      </a:r>
                      <a:r>
                        <a:rPr lang="ja-JP" altLang="en-US" sz="1600" u="none" strike="noStrike" dirty="0">
                          <a:effectLst/>
                          <a:latin typeface="Meiryo UI" panose="020B0604030504040204" pitchFamily="50" charset="-128"/>
                          <a:ea typeface="Meiryo UI" panose="020B0604030504040204" pitchFamily="50" charset="-128"/>
                        </a:rPr>
                        <a:t>ポイント増加し、投資への関心が年々高まっていますが、依然として、日本の投資に対する水準はアメリカと比較しても低いため、将来に向けて早めの資産形成を考えましょう。</a:t>
                      </a:r>
                      <a:endParaRPr lang="ja-JP"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marL="9128" marR="9128" marT="9128" marB="0" anchor="ctr">
                    <a:noFill/>
                  </a:tcPr>
                </a:tc>
                <a:extLst>
                  <a:ext uri="{0D108BD9-81ED-4DB2-BD59-A6C34878D82A}">
                    <a16:rowId xmlns:a16="http://schemas.microsoft.com/office/drawing/2014/main" val="3115862181"/>
                  </a:ext>
                </a:extLst>
              </a:tr>
            </a:tbl>
          </a:graphicData>
        </a:graphic>
      </p:graphicFrame>
      <p:sp>
        <p:nvSpPr>
          <p:cNvPr id="10" name="正方形/長方形 9"/>
          <p:cNvSpPr/>
          <p:nvPr/>
        </p:nvSpPr>
        <p:spPr>
          <a:xfrm>
            <a:off x="615462" y="3581814"/>
            <a:ext cx="595035" cy="338554"/>
          </a:xfrm>
          <a:prstGeom prst="rect">
            <a:avLst/>
          </a:prstGeom>
        </p:spPr>
        <p:txBody>
          <a:bodyPr wrap="none">
            <a:spAutoFit/>
          </a:bodyPr>
          <a:lstStyle/>
          <a:p>
            <a:r>
              <a:rPr lang="ja-JP" altLang="en-US" sz="1600" b="1" dirty="0">
                <a:latin typeface="Meiryo UI" panose="020B0604030504040204" pitchFamily="50" charset="-128"/>
                <a:ea typeface="Meiryo UI" panose="020B0604030504040204" pitchFamily="50" charset="-128"/>
              </a:rPr>
              <a:t>参考</a:t>
            </a:r>
          </a:p>
        </p:txBody>
      </p:sp>
      <p:sp>
        <p:nvSpPr>
          <p:cNvPr id="2" name="タイトル 1">
            <a:extLst>
              <a:ext uri="{FF2B5EF4-FFF2-40B4-BE49-F238E27FC236}">
                <a16:creationId xmlns:a16="http://schemas.microsoft.com/office/drawing/2014/main" id="{6B88E4CF-C8B2-1DB0-F7B2-0BF7D0475A66}"/>
              </a:ext>
            </a:extLst>
          </p:cNvPr>
          <p:cNvSpPr>
            <a:spLocks noGrp="1"/>
          </p:cNvSpPr>
          <p:nvPr>
            <p:ph type="title"/>
          </p:nvPr>
        </p:nvSpPr>
        <p:spPr/>
        <p:txBody>
          <a:bodyPr/>
          <a:lstStyle/>
          <a:p>
            <a:r>
              <a:rPr lang="ja-JP" altLang="en-US" dirty="0"/>
              <a:t>投資アドバイス</a:t>
            </a:r>
          </a:p>
        </p:txBody>
      </p:sp>
      <p:sp>
        <p:nvSpPr>
          <p:cNvPr id="3" name="テキスト プレースホルダー 2">
            <a:extLst>
              <a:ext uri="{FF2B5EF4-FFF2-40B4-BE49-F238E27FC236}">
                <a16:creationId xmlns:a16="http://schemas.microsoft.com/office/drawing/2014/main" id="{F7EFAECE-0077-D43D-93C4-468F5FBCB839}"/>
              </a:ext>
            </a:extLst>
          </p:cNvPr>
          <p:cNvSpPr>
            <a:spLocks noGrp="1"/>
          </p:cNvSpPr>
          <p:nvPr>
            <p:ph type="body" sz="quarter" idx="13"/>
          </p:nvPr>
        </p:nvSpPr>
        <p:spPr/>
        <p:txBody>
          <a:bodyPr/>
          <a:lstStyle/>
          <a:p>
            <a:r>
              <a:rPr lang="ja-JP" altLang="en-US" dirty="0"/>
              <a:t>２ｰ３．重回帰分析事例</a:t>
            </a:r>
          </a:p>
        </p:txBody>
      </p:sp>
      <p:sp>
        <p:nvSpPr>
          <p:cNvPr id="4" name="スライド番号プレースホルダー 3">
            <a:extLst>
              <a:ext uri="{FF2B5EF4-FFF2-40B4-BE49-F238E27FC236}">
                <a16:creationId xmlns:a16="http://schemas.microsoft.com/office/drawing/2014/main" id="{1315FC76-723B-2453-2362-6E226E63F757}"/>
              </a:ext>
            </a:extLst>
          </p:cNvPr>
          <p:cNvSpPr>
            <a:spLocks noGrp="1"/>
          </p:cNvSpPr>
          <p:nvPr>
            <p:ph type="sldNum" sz="quarter" idx="12"/>
          </p:nvPr>
        </p:nvSpPr>
        <p:spPr/>
        <p:txBody>
          <a:bodyPr/>
          <a:lstStyle/>
          <a:p>
            <a:fld id="{2977F5E9-0479-47A0-9E51-109E0858BCF2}" type="slidenum">
              <a:rPr kumimoji="1" lang="ja-JP" altLang="en-US" smtClean="0"/>
              <a:t>30</a:t>
            </a:fld>
            <a:endParaRPr kumimoji="1" lang="ja-JP" altLang="en-US"/>
          </a:p>
        </p:txBody>
      </p:sp>
      <p:pic>
        <p:nvPicPr>
          <p:cNvPr id="11" name="図 10" descr="ロゴ&#10;&#10;AI によって生成されたコンテンツは間違っている可能性があります。">
            <a:extLst>
              <a:ext uri="{FF2B5EF4-FFF2-40B4-BE49-F238E27FC236}">
                <a16:creationId xmlns:a16="http://schemas.microsoft.com/office/drawing/2014/main" id="{802FBC55-8900-1A77-7648-F35E999AA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3656057"/>
            <a:ext cx="1669925" cy="1867160"/>
          </a:xfrm>
          <a:prstGeom prst="rect">
            <a:avLst/>
          </a:prstGeom>
        </p:spPr>
      </p:pic>
    </p:spTree>
    <p:extLst>
      <p:ext uri="{BB962C8B-B14F-4D97-AF65-F5344CB8AC3E}">
        <p14:creationId xmlns:p14="http://schemas.microsoft.com/office/powerpoint/2010/main" val="3695879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CF839-4151-FA98-65CD-CEF35A6AFFF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0CEAE7E-6338-0FA7-8417-FB0E845F7EC3}"/>
              </a:ext>
            </a:extLst>
          </p:cNvPr>
          <p:cNvSpPr txBox="1"/>
          <p:nvPr/>
        </p:nvSpPr>
        <p:spPr>
          <a:xfrm>
            <a:off x="2096995" y="3013502"/>
            <a:ext cx="7998011" cy="830997"/>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２ｰ４．教師なし学習</a:t>
            </a:r>
            <a:endParaRPr lang="en-US" altLang="ja-JP" sz="4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00BBE33-A413-3557-BD34-65E851F4FA03}"/>
              </a:ext>
            </a:extLst>
          </p:cNvPr>
          <p:cNvSpPr>
            <a:spLocks noGrp="1"/>
          </p:cNvSpPr>
          <p:nvPr>
            <p:ph type="sldNum" sz="quarter" idx="12"/>
          </p:nvPr>
        </p:nvSpPr>
        <p:spPr/>
        <p:txBody>
          <a:bodyPr/>
          <a:lstStyle/>
          <a:p>
            <a:fld id="{2977F5E9-0479-47A0-9E51-109E0858BCF2}" type="slidenum">
              <a:rPr kumimoji="1" lang="ja-JP" altLang="en-US" smtClean="0"/>
              <a:t>31</a:t>
            </a:fld>
            <a:endParaRPr kumimoji="1" lang="ja-JP" altLang="en-US"/>
          </a:p>
        </p:txBody>
      </p:sp>
    </p:spTree>
    <p:extLst>
      <p:ext uri="{BB962C8B-B14F-4D97-AF65-F5344CB8AC3E}">
        <p14:creationId xmlns:p14="http://schemas.microsoft.com/office/powerpoint/2010/main" val="589343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E8A9F-D42E-D563-7A81-BB9B8EB98D43}"/>
            </a:ext>
          </a:extLst>
        </p:cNvPr>
        <p:cNvGrpSpPr/>
        <p:nvPr/>
      </p:nvGrpSpPr>
      <p:grpSpPr>
        <a:xfrm>
          <a:off x="0" y="0"/>
          <a:ext cx="0" cy="0"/>
          <a:chOff x="0" y="0"/>
          <a:chExt cx="0" cy="0"/>
        </a:xfrm>
      </p:grpSpPr>
      <p:graphicFrame>
        <p:nvGraphicFramePr>
          <p:cNvPr id="25" name="表 24">
            <a:extLst>
              <a:ext uri="{FF2B5EF4-FFF2-40B4-BE49-F238E27FC236}">
                <a16:creationId xmlns:a16="http://schemas.microsoft.com/office/drawing/2014/main" id="{1D98FFB2-156D-BCDC-C0DA-990423F95823}"/>
              </a:ext>
            </a:extLst>
          </p:cNvPr>
          <p:cNvGraphicFramePr>
            <a:graphicFrameLocks noGrp="1"/>
          </p:cNvGraphicFramePr>
          <p:nvPr/>
        </p:nvGraphicFramePr>
        <p:xfrm>
          <a:off x="2174631" y="2417466"/>
          <a:ext cx="4287672" cy="1698313"/>
        </p:xfrm>
        <a:graphic>
          <a:graphicData uri="http://schemas.openxmlformats.org/drawingml/2006/table">
            <a:tbl>
              <a:tblPr>
                <a:tableStyleId>{5940675A-B579-460E-94D1-54222C63F5DA}</a:tableStyleId>
              </a:tblPr>
              <a:tblGrid>
                <a:gridCol w="357306">
                  <a:extLst>
                    <a:ext uri="{9D8B030D-6E8A-4147-A177-3AD203B41FA5}">
                      <a16:colId xmlns:a16="http://schemas.microsoft.com/office/drawing/2014/main" val="3680660918"/>
                    </a:ext>
                  </a:extLst>
                </a:gridCol>
                <a:gridCol w="357306">
                  <a:extLst>
                    <a:ext uri="{9D8B030D-6E8A-4147-A177-3AD203B41FA5}">
                      <a16:colId xmlns:a16="http://schemas.microsoft.com/office/drawing/2014/main" val="2491241683"/>
                    </a:ext>
                  </a:extLst>
                </a:gridCol>
                <a:gridCol w="357306">
                  <a:extLst>
                    <a:ext uri="{9D8B030D-6E8A-4147-A177-3AD203B41FA5}">
                      <a16:colId xmlns:a16="http://schemas.microsoft.com/office/drawing/2014/main" val="3442538890"/>
                    </a:ext>
                  </a:extLst>
                </a:gridCol>
                <a:gridCol w="357306">
                  <a:extLst>
                    <a:ext uri="{9D8B030D-6E8A-4147-A177-3AD203B41FA5}">
                      <a16:colId xmlns:a16="http://schemas.microsoft.com/office/drawing/2014/main" val="3605027400"/>
                    </a:ext>
                  </a:extLst>
                </a:gridCol>
                <a:gridCol w="357306">
                  <a:extLst>
                    <a:ext uri="{9D8B030D-6E8A-4147-A177-3AD203B41FA5}">
                      <a16:colId xmlns:a16="http://schemas.microsoft.com/office/drawing/2014/main" val="977844660"/>
                    </a:ext>
                  </a:extLst>
                </a:gridCol>
                <a:gridCol w="357306">
                  <a:extLst>
                    <a:ext uri="{9D8B030D-6E8A-4147-A177-3AD203B41FA5}">
                      <a16:colId xmlns:a16="http://schemas.microsoft.com/office/drawing/2014/main" val="3666970707"/>
                    </a:ext>
                  </a:extLst>
                </a:gridCol>
                <a:gridCol w="357306">
                  <a:extLst>
                    <a:ext uri="{9D8B030D-6E8A-4147-A177-3AD203B41FA5}">
                      <a16:colId xmlns:a16="http://schemas.microsoft.com/office/drawing/2014/main" val="3470628839"/>
                    </a:ext>
                  </a:extLst>
                </a:gridCol>
                <a:gridCol w="357306">
                  <a:extLst>
                    <a:ext uri="{9D8B030D-6E8A-4147-A177-3AD203B41FA5}">
                      <a16:colId xmlns:a16="http://schemas.microsoft.com/office/drawing/2014/main" val="1536086018"/>
                    </a:ext>
                  </a:extLst>
                </a:gridCol>
                <a:gridCol w="357306">
                  <a:extLst>
                    <a:ext uri="{9D8B030D-6E8A-4147-A177-3AD203B41FA5}">
                      <a16:colId xmlns:a16="http://schemas.microsoft.com/office/drawing/2014/main" val="3616388342"/>
                    </a:ext>
                  </a:extLst>
                </a:gridCol>
                <a:gridCol w="357306">
                  <a:extLst>
                    <a:ext uri="{9D8B030D-6E8A-4147-A177-3AD203B41FA5}">
                      <a16:colId xmlns:a16="http://schemas.microsoft.com/office/drawing/2014/main" val="1962349900"/>
                    </a:ext>
                  </a:extLst>
                </a:gridCol>
                <a:gridCol w="357306">
                  <a:extLst>
                    <a:ext uri="{9D8B030D-6E8A-4147-A177-3AD203B41FA5}">
                      <a16:colId xmlns:a16="http://schemas.microsoft.com/office/drawing/2014/main" val="1112996970"/>
                    </a:ext>
                  </a:extLst>
                </a:gridCol>
                <a:gridCol w="357306">
                  <a:extLst>
                    <a:ext uri="{9D8B030D-6E8A-4147-A177-3AD203B41FA5}">
                      <a16:colId xmlns:a16="http://schemas.microsoft.com/office/drawing/2014/main" val="3178277475"/>
                    </a:ext>
                  </a:extLst>
                </a:gridCol>
              </a:tblGrid>
              <a:tr h="182418">
                <a:tc>
                  <a:txBody>
                    <a:bodyPr/>
                    <a:lstStyle/>
                    <a:p>
                      <a:pPr algn="ctr" fontAlgn="ctr"/>
                      <a:r>
                        <a:rPr lang="ja-JP" altLang="en-US" sz="900" u="none" strike="noStrike" dirty="0">
                          <a:effectLst/>
                          <a:latin typeface="Meiryo UI" panose="020B0604030504040204" pitchFamily="50" charset="-128"/>
                          <a:ea typeface="Meiryo UI" panose="020B0604030504040204" pitchFamily="50" charset="-128"/>
                        </a:rPr>
                        <a:t>顧客</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ja-JP" altLang="en-US" sz="900" u="none" strike="noStrike" dirty="0">
                          <a:effectLst/>
                          <a:latin typeface="Meiryo UI" panose="020B0604030504040204" pitchFamily="50" charset="-128"/>
                          <a:ea typeface="Meiryo UI" panose="020B0604030504040204" pitchFamily="50" charset="-128"/>
                        </a:rPr>
                        <a:t>購入</a:t>
                      </a:r>
                      <a:endParaRPr lang="en-US" altLang="ja-JP" sz="900" u="none" strike="noStrike" dirty="0">
                        <a:effectLst/>
                        <a:latin typeface="Meiryo UI" panose="020B0604030504040204" pitchFamily="50" charset="-128"/>
                        <a:ea typeface="Meiryo UI" panose="020B0604030504040204" pitchFamily="50" charset="-128"/>
                      </a:endParaRPr>
                    </a:p>
                    <a:p>
                      <a:pPr algn="ctr" fontAlgn="ctr"/>
                      <a:r>
                        <a:rPr lang="ja-JP" altLang="en-US" sz="900" u="none" strike="noStrike" dirty="0">
                          <a:effectLst/>
                          <a:latin typeface="Meiryo UI" panose="020B0604030504040204" pitchFamily="50" charset="-128"/>
                          <a:ea typeface="Meiryo UI" panose="020B0604030504040204" pitchFamily="50" charset="-128"/>
                        </a:rPr>
                        <a:t>頻度</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ja-JP" altLang="en-US" sz="900" u="none" strike="noStrike" dirty="0">
                          <a:effectLst/>
                          <a:latin typeface="Meiryo UI" panose="020B0604030504040204" pitchFamily="50" charset="-128"/>
                          <a:ea typeface="Meiryo UI" panose="020B0604030504040204" pitchFamily="50" charset="-128"/>
                        </a:rPr>
                        <a:t>平均</a:t>
                      </a:r>
                      <a:endParaRPr lang="en-US" altLang="ja-JP" sz="900" u="none" strike="noStrike" dirty="0">
                        <a:effectLst/>
                        <a:latin typeface="Meiryo UI" panose="020B0604030504040204" pitchFamily="50" charset="-128"/>
                        <a:ea typeface="Meiryo UI" panose="020B0604030504040204" pitchFamily="50" charset="-128"/>
                      </a:endParaRPr>
                    </a:p>
                    <a:p>
                      <a:pPr algn="ctr" fontAlgn="ctr"/>
                      <a:r>
                        <a:rPr lang="ja-JP" altLang="en-US" sz="900" u="none" strike="noStrike" dirty="0">
                          <a:effectLst/>
                          <a:latin typeface="Meiryo UI" panose="020B0604030504040204" pitchFamily="50" charset="-128"/>
                          <a:ea typeface="Meiryo UI" panose="020B0604030504040204" pitchFamily="50" charset="-128"/>
                        </a:rPr>
                        <a:t>購入額</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en-US" sz="900" u="none" strike="noStrike" dirty="0">
                          <a:effectLst/>
                          <a:latin typeface="Meiryo UI" panose="020B0604030504040204" pitchFamily="50" charset="-128"/>
                          <a:ea typeface="Meiryo UI" panose="020B0604030504040204" pitchFamily="50" charset="-128"/>
                        </a:rPr>
                        <a:t>A</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en-US" sz="900" u="none" strike="noStrike" dirty="0">
                          <a:effectLst/>
                          <a:latin typeface="Meiryo UI" panose="020B0604030504040204" pitchFamily="50" charset="-128"/>
                          <a:ea typeface="Meiryo UI" panose="020B0604030504040204" pitchFamily="50" charset="-128"/>
                        </a:rPr>
                        <a:t>B</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en-US" sz="900" u="none" strike="noStrike" dirty="0">
                          <a:effectLst/>
                          <a:latin typeface="Meiryo UI" panose="020B0604030504040204" pitchFamily="50" charset="-128"/>
                          <a:ea typeface="Meiryo UI" panose="020B0604030504040204" pitchFamily="50" charset="-128"/>
                        </a:rPr>
                        <a:t>C</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en-US" sz="900" u="none" strike="noStrike" dirty="0">
                          <a:effectLst/>
                          <a:latin typeface="Meiryo UI" panose="020B0604030504040204" pitchFamily="50" charset="-128"/>
                          <a:ea typeface="Meiryo UI" panose="020B0604030504040204" pitchFamily="50" charset="-128"/>
                        </a:rPr>
                        <a:t>D</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en-US" sz="900" u="none" strike="noStrike" dirty="0">
                          <a:effectLst/>
                          <a:latin typeface="Meiryo UI" panose="020B0604030504040204" pitchFamily="50" charset="-128"/>
                          <a:ea typeface="Meiryo UI" panose="020B0604030504040204" pitchFamily="50" charset="-128"/>
                        </a:rPr>
                        <a:t>E</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en-US" sz="900" u="none" strike="noStrike" dirty="0">
                          <a:effectLst/>
                          <a:latin typeface="Meiryo UI" panose="020B0604030504040204" pitchFamily="50" charset="-128"/>
                          <a:ea typeface="Meiryo UI" panose="020B0604030504040204" pitchFamily="50" charset="-128"/>
                        </a:rPr>
                        <a:t>F</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en-US" sz="900" u="none" strike="noStrike" dirty="0">
                          <a:effectLst/>
                          <a:latin typeface="Meiryo UI" panose="020B0604030504040204" pitchFamily="50" charset="-128"/>
                          <a:ea typeface="Meiryo UI" panose="020B0604030504040204" pitchFamily="50" charset="-128"/>
                        </a:rPr>
                        <a:t>G</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en-US" sz="900" u="none" strike="noStrike" dirty="0">
                          <a:effectLst/>
                          <a:latin typeface="Meiryo UI" panose="020B0604030504040204" pitchFamily="50" charset="-128"/>
                          <a:ea typeface="Meiryo UI" panose="020B0604030504040204" pitchFamily="50" charset="-128"/>
                        </a:rPr>
                        <a:t>H</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ctr" fontAlgn="ctr"/>
                      <a:r>
                        <a:rPr lang="en-US" sz="900" u="none" strike="noStrike" dirty="0">
                          <a:effectLst/>
                          <a:latin typeface="Meiryo UI" panose="020B0604030504040204" pitchFamily="50" charset="-128"/>
                          <a:ea typeface="Meiryo UI" panose="020B0604030504040204" pitchFamily="50" charset="-128"/>
                        </a:rPr>
                        <a:t>I</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3916524915"/>
                  </a:ext>
                </a:extLst>
              </a:tr>
              <a:tr h="92766">
                <a:tc>
                  <a:txBody>
                    <a:bodyPr/>
                    <a:lstStyle/>
                    <a:p>
                      <a:pPr algn="ctr" fontAlgn="ctr"/>
                      <a:r>
                        <a:rPr lang="en-US" sz="900" u="none" strike="noStrike" dirty="0">
                          <a:effectLst/>
                          <a:latin typeface="Meiryo UI" panose="020B0604030504040204" pitchFamily="50" charset="-128"/>
                          <a:ea typeface="Meiryo UI" panose="020B0604030504040204" pitchFamily="50" charset="-128"/>
                        </a:rPr>
                        <a:t>A</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1110177805"/>
                  </a:ext>
                </a:extLst>
              </a:tr>
              <a:tr h="92766">
                <a:tc>
                  <a:txBody>
                    <a:bodyPr/>
                    <a:lstStyle/>
                    <a:p>
                      <a:pPr algn="ctr" fontAlgn="ctr"/>
                      <a:r>
                        <a:rPr lang="en-US" sz="900" u="none" strike="noStrike">
                          <a:effectLst/>
                          <a:latin typeface="Meiryo UI" panose="020B0604030504040204" pitchFamily="50" charset="-128"/>
                          <a:ea typeface="Meiryo UI" panose="020B0604030504040204" pitchFamily="50" charset="-128"/>
                        </a:rPr>
                        <a:t>B</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3941309248"/>
                  </a:ext>
                </a:extLst>
              </a:tr>
              <a:tr h="92766">
                <a:tc>
                  <a:txBody>
                    <a:bodyPr/>
                    <a:lstStyle/>
                    <a:p>
                      <a:pPr algn="ctr" fontAlgn="ctr"/>
                      <a:r>
                        <a:rPr lang="en-US" sz="900" u="none" strike="noStrike" dirty="0">
                          <a:effectLst/>
                          <a:latin typeface="Meiryo UI" panose="020B0604030504040204" pitchFamily="50" charset="-128"/>
                          <a:ea typeface="Meiryo UI" panose="020B0604030504040204" pitchFamily="50" charset="-128"/>
                        </a:rPr>
                        <a:t>C</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3097419252"/>
                  </a:ext>
                </a:extLst>
              </a:tr>
              <a:tr h="92766">
                <a:tc>
                  <a:txBody>
                    <a:bodyPr/>
                    <a:lstStyle/>
                    <a:p>
                      <a:pPr algn="ctr" fontAlgn="ctr"/>
                      <a:r>
                        <a:rPr lang="en-US" sz="900" u="none" strike="noStrike">
                          <a:effectLst/>
                          <a:latin typeface="Meiryo UI" panose="020B0604030504040204" pitchFamily="50" charset="-128"/>
                          <a:ea typeface="Meiryo UI" panose="020B0604030504040204" pitchFamily="50" charset="-128"/>
                        </a:rPr>
                        <a:t>D</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2307065169"/>
                  </a:ext>
                </a:extLst>
              </a:tr>
              <a:tr h="92766">
                <a:tc>
                  <a:txBody>
                    <a:bodyPr/>
                    <a:lstStyle/>
                    <a:p>
                      <a:pPr algn="ctr" fontAlgn="ctr"/>
                      <a:r>
                        <a:rPr lang="en-US" sz="900" u="none" strike="noStrike" dirty="0">
                          <a:effectLst/>
                          <a:latin typeface="Meiryo UI" panose="020B0604030504040204" pitchFamily="50" charset="-128"/>
                          <a:ea typeface="Meiryo UI" panose="020B0604030504040204" pitchFamily="50" charset="-128"/>
                        </a:rPr>
                        <a:t>E</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3201241713"/>
                  </a:ext>
                </a:extLst>
              </a:tr>
              <a:tr h="92766">
                <a:tc>
                  <a:txBody>
                    <a:bodyPr/>
                    <a:lstStyle/>
                    <a:p>
                      <a:pPr algn="ctr" fontAlgn="ctr"/>
                      <a:r>
                        <a:rPr lang="en-US" sz="900" u="none" strike="noStrike" dirty="0">
                          <a:effectLst/>
                          <a:latin typeface="Meiryo UI" panose="020B0604030504040204" pitchFamily="50" charset="-128"/>
                          <a:ea typeface="Meiryo UI" panose="020B0604030504040204" pitchFamily="50" charset="-128"/>
                        </a:rPr>
                        <a:t>F</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1528322317"/>
                  </a:ext>
                </a:extLst>
              </a:tr>
              <a:tr h="92766">
                <a:tc>
                  <a:txBody>
                    <a:bodyPr/>
                    <a:lstStyle/>
                    <a:p>
                      <a:pPr algn="ctr" fontAlgn="ctr"/>
                      <a:r>
                        <a:rPr lang="en-US" sz="900" u="none" strike="noStrike" dirty="0">
                          <a:effectLst/>
                          <a:latin typeface="Meiryo UI" panose="020B0604030504040204" pitchFamily="50" charset="-128"/>
                          <a:ea typeface="Meiryo UI" panose="020B0604030504040204" pitchFamily="50" charset="-128"/>
                        </a:rPr>
                        <a:t>G</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3811790939"/>
                  </a:ext>
                </a:extLst>
              </a:tr>
              <a:tr h="92766">
                <a:tc>
                  <a:txBody>
                    <a:bodyPr/>
                    <a:lstStyle/>
                    <a:p>
                      <a:pPr algn="ctr" fontAlgn="ctr"/>
                      <a:r>
                        <a:rPr lang="en-US" sz="900" u="none" strike="noStrike" dirty="0">
                          <a:effectLst/>
                          <a:latin typeface="Meiryo UI" panose="020B0604030504040204" pitchFamily="50" charset="-128"/>
                          <a:ea typeface="Meiryo UI" panose="020B0604030504040204" pitchFamily="50" charset="-128"/>
                        </a:rPr>
                        <a:t>H</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1489422157"/>
                  </a:ext>
                </a:extLst>
              </a:tr>
              <a:tr h="92766">
                <a:tc>
                  <a:txBody>
                    <a:bodyPr/>
                    <a:lstStyle/>
                    <a:p>
                      <a:pPr algn="ctr" fontAlgn="ctr"/>
                      <a:r>
                        <a:rPr lang="en-US" sz="900" u="none" strike="noStrike" dirty="0">
                          <a:effectLst/>
                          <a:latin typeface="Meiryo UI" panose="020B0604030504040204" pitchFamily="50" charset="-128"/>
                          <a:ea typeface="Meiryo UI" panose="020B0604030504040204" pitchFamily="50" charset="-128"/>
                        </a:rPr>
                        <a:t>I</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52%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1008893087"/>
                  </a:ext>
                </a:extLst>
              </a:tr>
              <a:tr h="92766">
                <a:tc>
                  <a:txBody>
                    <a:bodyPr/>
                    <a:lstStyle/>
                    <a:p>
                      <a:pPr algn="ctr" fontAlgn="ctr"/>
                      <a:r>
                        <a:rPr lang="en-US" sz="900" u="none" strike="noStrike" dirty="0">
                          <a:effectLst/>
                          <a:latin typeface="Meiryo UI" panose="020B0604030504040204" pitchFamily="50" charset="-128"/>
                          <a:ea typeface="Meiryo UI" panose="020B0604030504040204" pitchFamily="50" charset="-128"/>
                        </a:rPr>
                        <a:t>J</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tc>
                  <a:txBody>
                    <a:bodyPr/>
                    <a:lstStyle/>
                    <a:p>
                      <a:pPr algn="r" fontAlgn="ctr"/>
                      <a:r>
                        <a:rPr lang="en-US" altLang="ja-JP" sz="900" u="none" strike="noStrike" dirty="0">
                          <a:effectLst/>
                          <a:latin typeface="Meiryo UI" panose="020B0604030504040204" pitchFamily="50" charset="-128"/>
                          <a:ea typeface="Meiryo UI" panose="020B0604030504040204" pitchFamily="50" charset="-128"/>
                        </a:rPr>
                        <a:t>24%</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solidFill>
                      <a:schemeClr val="bg1"/>
                    </a:solidFill>
                  </a:tcPr>
                </a:tc>
                <a:extLst>
                  <a:ext uri="{0D108BD9-81ED-4DB2-BD59-A6C34878D82A}">
                    <a16:rowId xmlns:a16="http://schemas.microsoft.com/office/drawing/2014/main" val="786479220"/>
                  </a:ext>
                </a:extLst>
              </a:tr>
            </a:tbl>
          </a:graphicData>
        </a:graphic>
      </p:graphicFrame>
      <p:sp>
        <p:nvSpPr>
          <p:cNvPr id="17" name="スライド番号プレースホルダー 16">
            <a:extLst>
              <a:ext uri="{FF2B5EF4-FFF2-40B4-BE49-F238E27FC236}">
                <a16:creationId xmlns:a16="http://schemas.microsoft.com/office/drawing/2014/main" id="{5240AE96-2319-03A4-7A47-A40E25BCC19D}"/>
              </a:ext>
            </a:extLst>
          </p:cNvPr>
          <p:cNvSpPr>
            <a:spLocks noGrp="1"/>
          </p:cNvSpPr>
          <p:nvPr>
            <p:ph type="sldNum" sz="quarter" idx="12"/>
          </p:nvPr>
        </p:nvSpPr>
        <p:spPr/>
        <p:txBody>
          <a:bodyPr/>
          <a:lstStyle/>
          <a:p>
            <a:fld id="{2977F5E9-0479-47A0-9E51-109E0858BCF2}" type="slidenum">
              <a:rPr kumimoji="1" lang="ja-JP" altLang="en-US" smtClean="0"/>
              <a:t>32</a:t>
            </a:fld>
            <a:endParaRPr kumimoji="1" lang="ja-JP" altLang="en-US"/>
          </a:p>
        </p:txBody>
      </p:sp>
      <p:sp>
        <p:nvSpPr>
          <p:cNvPr id="2" name="タイトル 1">
            <a:extLst>
              <a:ext uri="{FF2B5EF4-FFF2-40B4-BE49-F238E27FC236}">
                <a16:creationId xmlns:a16="http://schemas.microsoft.com/office/drawing/2014/main" id="{46BA94D4-B0F6-8D88-68D6-1046E24A9D2D}"/>
              </a:ext>
            </a:extLst>
          </p:cNvPr>
          <p:cNvSpPr>
            <a:spLocks noGrp="1"/>
          </p:cNvSpPr>
          <p:nvPr>
            <p:ph type="title"/>
          </p:nvPr>
        </p:nvSpPr>
        <p:spPr>
          <a:prstGeom prst="rect">
            <a:avLst/>
          </a:prstGeom>
        </p:spPr>
        <p:txBody>
          <a:bodyPr/>
          <a:lstStyle/>
          <a:p>
            <a:r>
              <a:rPr kumimoji="1" lang="ja-JP" altLang="en-US" b="1" dirty="0"/>
              <a:t>クラスター分析</a:t>
            </a:r>
          </a:p>
        </p:txBody>
      </p:sp>
      <p:sp>
        <p:nvSpPr>
          <p:cNvPr id="3" name="テキスト プレースホルダー 2">
            <a:extLst>
              <a:ext uri="{FF2B5EF4-FFF2-40B4-BE49-F238E27FC236}">
                <a16:creationId xmlns:a16="http://schemas.microsoft.com/office/drawing/2014/main" id="{7BDBDB39-AC1A-60BC-952A-49AF1F1A0606}"/>
              </a:ext>
            </a:extLst>
          </p:cNvPr>
          <p:cNvSpPr>
            <a:spLocks noGrp="1"/>
          </p:cNvSpPr>
          <p:nvPr>
            <p:ph type="body" sz="quarter" idx="13"/>
          </p:nvPr>
        </p:nvSpPr>
        <p:spPr>
          <a:prstGeom prst="rect">
            <a:avLst/>
          </a:prstGeom>
        </p:spPr>
        <p:txBody>
          <a:bodyPr>
            <a:normAutofit/>
          </a:bodyPr>
          <a:lstStyle/>
          <a:p>
            <a:r>
              <a:rPr kumimoji="1" lang="ja-JP" altLang="en-US" dirty="0"/>
              <a:t>２ｰ４．教師なし学習</a:t>
            </a:r>
          </a:p>
        </p:txBody>
      </p:sp>
      <p:graphicFrame>
        <p:nvGraphicFramePr>
          <p:cNvPr id="4" name="表 3">
            <a:extLst>
              <a:ext uri="{FF2B5EF4-FFF2-40B4-BE49-F238E27FC236}">
                <a16:creationId xmlns:a16="http://schemas.microsoft.com/office/drawing/2014/main" id="{0A9EAD61-61FF-FC04-E748-D1EBC29A6567}"/>
              </a:ext>
            </a:extLst>
          </p:cNvPr>
          <p:cNvGraphicFramePr>
            <a:graphicFrameLocks noGrp="1"/>
          </p:cNvGraphicFramePr>
          <p:nvPr/>
        </p:nvGraphicFramePr>
        <p:xfrm>
          <a:off x="303833" y="2837449"/>
          <a:ext cx="1491877" cy="2581593"/>
        </p:xfrm>
        <a:graphic>
          <a:graphicData uri="http://schemas.openxmlformats.org/drawingml/2006/table">
            <a:tbl>
              <a:tblPr>
                <a:tableStyleId>{5940675A-B579-460E-94D1-54222C63F5DA}</a:tableStyleId>
              </a:tblPr>
              <a:tblGrid>
                <a:gridCol w="353339">
                  <a:extLst>
                    <a:ext uri="{9D8B030D-6E8A-4147-A177-3AD203B41FA5}">
                      <a16:colId xmlns:a16="http://schemas.microsoft.com/office/drawing/2014/main" val="4232864621"/>
                    </a:ext>
                  </a:extLst>
                </a:gridCol>
                <a:gridCol w="530009">
                  <a:extLst>
                    <a:ext uri="{9D8B030D-6E8A-4147-A177-3AD203B41FA5}">
                      <a16:colId xmlns:a16="http://schemas.microsoft.com/office/drawing/2014/main" val="3575538511"/>
                    </a:ext>
                  </a:extLst>
                </a:gridCol>
                <a:gridCol w="608529">
                  <a:extLst>
                    <a:ext uri="{9D8B030D-6E8A-4147-A177-3AD203B41FA5}">
                      <a16:colId xmlns:a16="http://schemas.microsoft.com/office/drawing/2014/main" val="1893229154"/>
                    </a:ext>
                  </a:extLst>
                </a:gridCol>
              </a:tblGrid>
              <a:tr h="224155">
                <a:tc>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顧客</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ja-JP" altLang="en-US" sz="1100" u="none" strike="noStrike" dirty="0">
                          <a:effectLst/>
                          <a:latin typeface="Meiryo UI" panose="020B0604030504040204" pitchFamily="50" charset="-128"/>
                          <a:ea typeface="Meiryo UI" panose="020B0604030504040204" pitchFamily="50" charset="-128"/>
                        </a:rPr>
                        <a:t>購入</a:t>
                      </a:r>
                      <a:endParaRPr lang="en-US" altLang="ja-JP" sz="1100" u="none" strike="noStrike" dirty="0">
                        <a:effectLst/>
                        <a:latin typeface="Meiryo UI" panose="020B0604030504040204" pitchFamily="50" charset="-128"/>
                        <a:ea typeface="Meiryo UI" panose="020B0604030504040204" pitchFamily="50" charset="-128"/>
                      </a:endParaRPr>
                    </a:p>
                    <a:p>
                      <a:pPr algn="ctr" fontAlgn="ctr"/>
                      <a:r>
                        <a:rPr lang="ja-JP" altLang="en-US" sz="1100" u="none" strike="noStrike" dirty="0">
                          <a:effectLst/>
                          <a:latin typeface="Meiryo UI" panose="020B0604030504040204" pitchFamily="50" charset="-128"/>
                          <a:ea typeface="Meiryo UI" panose="020B0604030504040204" pitchFamily="50" charset="-128"/>
                        </a:rPr>
                        <a:t>頻度</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ja-JP" altLang="en-US" sz="1100" u="none" strike="noStrike" dirty="0">
                          <a:effectLst/>
                          <a:latin typeface="Meiryo UI" panose="020B0604030504040204" pitchFamily="50" charset="-128"/>
                          <a:ea typeface="Meiryo UI" panose="020B0604030504040204" pitchFamily="50" charset="-128"/>
                        </a:rPr>
                        <a:t>平均</a:t>
                      </a:r>
                      <a:endParaRPr lang="en-US" altLang="ja-JP" sz="1100" u="none" strike="noStrike" dirty="0">
                        <a:effectLst/>
                        <a:latin typeface="Meiryo UI" panose="020B0604030504040204" pitchFamily="50" charset="-128"/>
                        <a:ea typeface="Meiryo UI" panose="020B0604030504040204" pitchFamily="50" charset="-128"/>
                      </a:endParaRPr>
                    </a:p>
                    <a:p>
                      <a:pPr algn="ctr" fontAlgn="ctr"/>
                      <a:r>
                        <a:rPr lang="ja-JP" altLang="en-US" sz="1100" u="none" strike="noStrike" dirty="0">
                          <a:effectLst/>
                          <a:latin typeface="Meiryo UI" panose="020B0604030504040204" pitchFamily="50" charset="-128"/>
                          <a:ea typeface="Meiryo UI" panose="020B0604030504040204" pitchFamily="50" charset="-128"/>
                        </a:rPr>
                        <a:t>購入額</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700559368"/>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A</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9,442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4109149903"/>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B</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23,598</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670897745"/>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C</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33,369</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98398901"/>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D</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37,469</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575101901"/>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E</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28,436</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506771048"/>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F</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29,897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801027188"/>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G</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19,490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799967216"/>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H</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17,185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432897159"/>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I</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12,385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659317940"/>
                  </a:ext>
                </a:extLst>
              </a:tr>
              <a:tr h="224155">
                <a:tc>
                  <a:txBody>
                    <a:bodyPr/>
                    <a:lstStyle/>
                    <a:p>
                      <a:pPr algn="ctr" fontAlgn="ctr"/>
                      <a:r>
                        <a:rPr lang="en-US" sz="1100" u="none" strike="noStrike">
                          <a:effectLst/>
                          <a:latin typeface="Meiryo UI" panose="020B0604030504040204" pitchFamily="50" charset="-128"/>
                          <a:ea typeface="Meiryo UI" panose="020B0604030504040204" pitchFamily="50" charset="-128"/>
                        </a:rPr>
                        <a:t>J</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3,342</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539916579"/>
                  </a:ext>
                </a:extLst>
              </a:tr>
            </a:tbl>
          </a:graphicData>
        </a:graphic>
      </p:graphicFrame>
      <p:graphicFrame>
        <p:nvGraphicFramePr>
          <p:cNvPr id="5" name="グラフ 4">
            <a:extLst>
              <a:ext uri="{FF2B5EF4-FFF2-40B4-BE49-F238E27FC236}">
                <a16:creationId xmlns:a16="http://schemas.microsoft.com/office/drawing/2014/main" id="{CDCFA445-DABD-CC67-A380-ACF667A68940}"/>
              </a:ext>
            </a:extLst>
          </p:cNvPr>
          <p:cNvGraphicFramePr>
            <a:graphicFrameLocks/>
          </p:cNvGraphicFramePr>
          <p:nvPr/>
        </p:nvGraphicFramePr>
        <p:xfrm>
          <a:off x="6599515" y="2383314"/>
          <a:ext cx="5373475" cy="2888527"/>
        </p:xfrm>
        <a:graphic>
          <a:graphicData uri="http://schemas.openxmlformats.org/drawingml/2006/chart">
            <c:chart xmlns:c="http://schemas.openxmlformats.org/drawingml/2006/chart" xmlns:r="http://schemas.openxmlformats.org/officeDocument/2006/relationships" r:id="rId3"/>
          </a:graphicData>
        </a:graphic>
      </p:graphicFrame>
      <p:grpSp>
        <p:nvGrpSpPr>
          <p:cNvPr id="62" name="グループ化 61">
            <a:extLst>
              <a:ext uri="{FF2B5EF4-FFF2-40B4-BE49-F238E27FC236}">
                <a16:creationId xmlns:a16="http://schemas.microsoft.com/office/drawing/2014/main" id="{3D802699-CFF9-D009-7D39-57D3E0CC73C1}"/>
              </a:ext>
            </a:extLst>
          </p:cNvPr>
          <p:cNvGrpSpPr/>
          <p:nvPr/>
        </p:nvGrpSpPr>
        <p:grpSpPr>
          <a:xfrm>
            <a:off x="2378281" y="4737041"/>
            <a:ext cx="4197723" cy="1893232"/>
            <a:chOff x="2696133" y="4020671"/>
            <a:chExt cx="4197723" cy="1893232"/>
          </a:xfrm>
        </p:grpSpPr>
        <p:sp>
          <p:nvSpPr>
            <p:cNvPr id="7" name="テキスト ボックス 6">
              <a:extLst>
                <a:ext uri="{FF2B5EF4-FFF2-40B4-BE49-F238E27FC236}">
                  <a16:creationId xmlns:a16="http://schemas.microsoft.com/office/drawing/2014/main" id="{911E66B9-19F4-46B7-38FB-5742BCE60A49}"/>
                </a:ext>
              </a:extLst>
            </p:cNvPr>
            <p:cNvSpPr txBox="1"/>
            <p:nvPr/>
          </p:nvSpPr>
          <p:spPr>
            <a:xfrm>
              <a:off x="2696133" y="5636904"/>
              <a:ext cx="396688" cy="276999"/>
            </a:xfrm>
            <a:prstGeom prst="rect">
              <a:avLst/>
            </a:prstGeom>
            <a:noFill/>
          </p:spPr>
          <p:txBody>
            <a:bodyPr wrap="square" rtlCol="0" anchor="ctr">
              <a:spAutoFit/>
            </a:bodyPr>
            <a:lstStyle/>
            <a:p>
              <a:pPr algn="ctr"/>
              <a:r>
                <a:rPr kumimoji="1" lang="en-US" altLang="ja-JP" sz="1200" dirty="0">
                  <a:latin typeface="Meiryo UI" panose="020B0604030504040204" pitchFamily="50" charset="-128"/>
                  <a:ea typeface="Meiryo UI" panose="020B0604030504040204" pitchFamily="50" charset="-128"/>
                </a:rPr>
                <a:t>G</a:t>
              </a:r>
              <a:endParaRPr kumimoji="1" lang="ja-JP" altLang="en-US" sz="12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0465CDA1-496E-F9E5-E2A6-81B96E68E553}"/>
                </a:ext>
              </a:extLst>
            </p:cNvPr>
            <p:cNvSpPr txBox="1"/>
            <p:nvPr/>
          </p:nvSpPr>
          <p:spPr>
            <a:xfrm>
              <a:off x="3118470" y="5636904"/>
              <a:ext cx="396688" cy="276999"/>
            </a:xfrm>
            <a:prstGeom prst="rect">
              <a:avLst/>
            </a:prstGeom>
            <a:noFill/>
          </p:spPr>
          <p:txBody>
            <a:bodyPr wrap="square" rtlCol="0" anchor="ctr">
              <a:spAutoFit/>
            </a:bodyPr>
            <a:lstStyle/>
            <a:p>
              <a:pPr algn="ctr"/>
              <a:r>
                <a:rPr kumimoji="1" lang="en-US" altLang="ja-JP" sz="1200" dirty="0">
                  <a:latin typeface="Meiryo UI" panose="020B0604030504040204" pitchFamily="50" charset="-128"/>
                  <a:ea typeface="Meiryo UI" panose="020B0604030504040204" pitchFamily="50" charset="-128"/>
                </a:rPr>
                <a:t>H</a:t>
              </a:r>
              <a:endParaRPr kumimoji="1" lang="ja-JP" altLang="en-US" sz="12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6693B6E0-286E-D0A4-5E84-7E4997173B5E}"/>
                </a:ext>
              </a:extLst>
            </p:cNvPr>
            <p:cNvSpPr txBox="1"/>
            <p:nvPr/>
          </p:nvSpPr>
          <p:spPr>
            <a:xfrm>
              <a:off x="3540807" y="5636904"/>
              <a:ext cx="396688" cy="276999"/>
            </a:xfrm>
            <a:prstGeom prst="rect">
              <a:avLst/>
            </a:prstGeom>
            <a:noFill/>
          </p:spPr>
          <p:txBody>
            <a:bodyPr wrap="square" rtlCol="0" anchor="ctr">
              <a:spAutoFit/>
            </a:bodyPr>
            <a:lstStyle/>
            <a:p>
              <a:pPr algn="ctr"/>
              <a:r>
                <a:rPr lang="en-US" altLang="ja-JP" sz="1200" dirty="0">
                  <a:latin typeface="Meiryo UI" panose="020B0604030504040204" pitchFamily="50" charset="-128"/>
                  <a:ea typeface="Meiryo UI" panose="020B0604030504040204" pitchFamily="50" charset="-128"/>
                </a:rPr>
                <a:t>I</a:t>
              </a:r>
              <a:endParaRPr kumimoji="1" lang="ja-JP" altLang="en-US" sz="1200"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981BDC68-362B-5064-2097-7D7D576638CC}"/>
                </a:ext>
              </a:extLst>
            </p:cNvPr>
            <p:cNvSpPr txBox="1"/>
            <p:nvPr/>
          </p:nvSpPr>
          <p:spPr>
            <a:xfrm>
              <a:off x="3963144" y="5636904"/>
              <a:ext cx="396688" cy="276999"/>
            </a:xfrm>
            <a:prstGeom prst="rect">
              <a:avLst/>
            </a:prstGeom>
            <a:noFill/>
          </p:spPr>
          <p:txBody>
            <a:bodyPr wrap="square" rtlCol="0" anchor="ctr">
              <a:spAutoFit/>
            </a:bodyPr>
            <a:lstStyle/>
            <a:p>
              <a:pPr algn="ctr"/>
              <a:r>
                <a:rPr lang="en-US" altLang="ja-JP" sz="1200" dirty="0">
                  <a:latin typeface="Meiryo UI" panose="020B0604030504040204" pitchFamily="50" charset="-128"/>
                  <a:ea typeface="Meiryo UI" panose="020B0604030504040204" pitchFamily="50" charset="-128"/>
                </a:rPr>
                <a:t>J</a:t>
              </a:r>
              <a:endParaRPr kumimoji="1" lang="ja-JP" altLang="en-US"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915C62C8-48D4-271C-4EBE-4EA7BA40CD24}"/>
                </a:ext>
              </a:extLst>
            </p:cNvPr>
            <p:cNvSpPr txBox="1"/>
            <p:nvPr/>
          </p:nvSpPr>
          <p:spPr>
            <a:xfrm>
              <a:off x="4385481" y="5636904"/>
              <a:ext cx="396688" cy="276999"/>
            </a:xfrm>
            <a:prstGeom prst="rect">
              <a:avLst/>
            </a:prstGeom>
            <a:noFill/>
          </p:spPr>
          <p:txBody>
            <a:bodyPr wrap="square" rtlCol="0" anchor="ctr">
              <a:spAutoFit/>
            </a:bodyPr>
            <a:lstStyle/>
            <a:p>
              <a:pPr algn="ctr"/>
              <a:r>
                <a:rPr kumimoji="1" lang="en-US" altLang="ja-JP" sz="1200" dirty="0">
                  <a:latin typeface="Meiryo UI" panose="020B0604030504040204" pitchFamily="50" charset="-128"/>
                  <a:ea typeface="Meiryo UI" panose="020B0604030504040204" pitchFamily="50" charset="-128"/>
                </a:rPr>
                <a:t>E</a:t>
              </a:r>
              <a:endParaRPr kumimoji="1" lang="ja-JP" altLang="en-US"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912341F9-D053-EB48-734D-864FD32F9793}"/>
                </a:ext>
              </a:extLst>
            </p:cNvPr>
            <p:cNvSpPr txBox="1"/>
            <p:nvPr/>
          </p:nvSpPr>
          <p:spPr>
            <a:xfrm>
              <a:off x="4807818" y="5636904"/>
              <a:ext cx="396688" cy="276999"/>
            </a:xfrm>
            <a:prstGeom prst="rect">
              <a:avLst/>
            </a:prstGeom>
            <a:noFill/>
          </p:spPr>
          <p:txBody>
            <a:bodyPr wrap="square" rtlCol="0" anchor="ctr">
              <a:spAutoFit/>
            </a:bodyPr>
            <a:lstStyle/>
            <a:p>
              <a:pPr algn="ctr"/>
              <a:r>
                <a:rPr lang="en-US" altLang="ja-JP" sz="1200" dirty="0">
                  <a:latin typeface="Meiryo UI" panose="020B0604030504040204" pitchFamily="50" charset="-128"/>
                  <a:ea typeface="Meiryo UI" panose="020B0604030504040204" pitchFamily="50" charset="-128"/>
                </a:rPr>
                <a:t>F</a:t>
              </a:r>
              <a:endParaRPr kumimoji="1" lang="ja-JP" altLang="en-US" sz="12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7B6A4EED-89D4-22BA-8659-4FA457CF3C0C}"/>
                </a:ext>
              </a:extLst>
            </p:cNvPr>
            <p:cNvSpPr txBox="1"/>
            <p:nvPr/>
          </p:nvSpPr>
          <p:spPr>
            <a:xfrm>
              <a:off x="5230155" y="5636904"/>
              <a:ext cx="396688" cy="276999"/>
            </a:xfrm>
            <a:prstGeom prst="rect">
              <a:avLst/>
            </a:prstGeom>
            <a:noFill/>
          </p:spPr>
          <p:txBody>
            <a:bodyPr wrap="square" rtlCol="0" anchor="ctr">
              <a:spAutoFit/>
            </a:bodyPr>
            <a:lstStyle/>
            <a:p>
              <a:pPr algn="ctr"/>
              <a:r>
                <a:rPr lang="en-US" altLang="ja-JP" sz="1200" dirty="0">
                  <a:latin typeface="Meiryo UI" panose="020B0604030504040204" pitchFamily="50" charset="-128"/>
                  <a:ea typeface="Meiryo UI" panose="020B0604030504040204" pitchFamily="50" charset="-128"/>
                </a:rPr>
                <a:t>D</a:t>
              </a:r>
              <a:endParaRPr kumimoji="1" lang="ja-JP" altLang="en-US"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20A6CA93-9066-3E48-49FF-D135B59F66DA}"/>
                </a:ext>
              </a:extLst>
            </p:cNvPr>
            <p:cNvSpPr txBox="1"/>
            <p:nvPr/>
          </p:nvSpPr>
          <p:spPr>
            <a:xfrm>
              <a:off x="5652492" y="5636904"/>
              <a:ext cx="396688" cy="276999"/>
            </a:xfrm>
            <a:prstGeom prst="rect">
              <a:avLst/>
            </a:prstGeom>
            <a:noFill/>
          </p:spPr>
          <p:txBody>
            <a:bodyPr wrap="square" rtlCol="0" anchor="ctr">
              <a:spAutoFit/>
            </a:bodyPr>
            <a:lstStyle/>
            <a:p>
              <a:pPr algn="ctr"/>
              <a:r>
                <a:rPr kumimoji="1" lang="en-US" altLang="ja-JP" sz="1200" dirty="0">
                  <a:latin typeface="Meiryo UI" panose="020B0604030504040204" pitchFamily="50" charset="-128"/>
                  <a:ea typeface="Meiryo UI" panose="020B0604030504040204" pitchFamily="50" charset="-128"/>
                </a:rPr>
                <a:t>B</a:t>
              </a:r>
              <a:endParaRPr kumimoji="1" lang="ja-JP" altLang="en-US" sz="12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EAFB651A-9B1C-E920-5E9D-C6B2587EED09}"/>
                </a:ext>
              </a:extLst>
            </p:cNvPr>
            <p:cNvSpPr txBox="1"/>
            <p:nvPr/>
          </p:nvSpPr>
          <p:spPr>
            <a:xfrm>
              <a:off x="6074829" y="5636904"/>
              <a:ext cx="396688" cy="276999"/>
            </a:xfrm>
            <a:prstGeom prst="rect">
              <a:avLst/>
            </a:prstGeom>
            <a:noFill/>
          </p:spPr>
          <p:txBody>
            <a:bodyPr wrap="square" rtlCol="0" anchor="ctr">
              <a:spAutoFit/>
            </a:bodyPr>
            <a:lstStyle/>
            <a:p>
              <a:pPr algn="ctr"/>
              <a:r>
                <a:rPr kumimoji="1" lang="en-US" altLang="ja-JP" sz="1200" dirty="0">
                  <a:latin typeface="Meiryo UI" panose="020B0604030504040204" pitchFamily="50" charset="-128"/>
                  <a:ea typeface="Meiryo UI" panose="020B0604030504040204" pitchFamily="50" charset="-128"/>
                </a:rPr>
                <a:t>C</a:t>
              </a:r>
            </a:p>
          </p:txBody>
        </p:sp>
        <p:sp>
          <p:nvSpPr>
            <p:cNvPr id="16" name="テキスト ボックス 15">
              <a:extLst>
                <a:ext uri="{FF2B5EF4-FFF2-40B4-BE49-F238E27FC236}">
                  <a16:creationId xmlns:a16="http://schemas.microsoft.com/office/drawing/2014/main" id="{541014CD-7827-9BBB-A192-ABCCE7932025}"/>
                </a:ext>
              </a:extLst>
            </p:cNvPr>
            <p:cNvSpPr txBox="1"/>
            <p:nvPr/>
          </p:nvSpPr>
          <p:spPr>
            <a:xfrm>
              <a:off x="6497168" y="5636904"/>
              <a:ext cx="396688" cy="276999"/>
            </a:xfrm>
            <a:prstGeom prst="rect">
              <a:avLst/>
            </a:prstGeom>
            <a:noFill/>
          </p:spPr>
          <p:txBody>
            <a:bodyPr wrap="square" rtlCol="0" anchor="ctr">
              <a:spAutoFit/>
            </a:bodyPr>
            <a:lstStyle/>
            <a:p>
              <a:pPr algn="ctr"/>
              <a:r>
                <a:rPr kumimoji="1" lang="en-US" altLang="ja-JP" sz="1200" dirty="0">
                  <a:latin typeface="Meiryo UI" panose="020B0604030504040204" pitchFamily="50" charset="-128"/>
                  <a:ea typeface="Meiryo UI" panose="020B0604030504040204" pitchFamily="50" charset="-128"/>
                </a:rPr>
                <a:t>A</a:t>
              </a:r>
            </a:p>
          </p:txBody>
        </p:sp>
        <p:cxnSp>
          <p:nvCxnSpPr>
            <p:cNvPr id="18" name="コネクタ: カギ線 17">
              <a:extLst>
                <a:ext uri="{FF2B5EF4-FFF2-40B4-BE49-F238E27FC236}">
                  <a16:creationId xmlns:a16="http://schemas.microsoft.com/office/drawing/2014/main" id="{A59D8401-F206-9306-F8B9-12C75F2AA342}"/>
                </a:ext>
              </a:extLst>
            </p:cNvPr>
            <p:cNvCxnSpPr>
              <a:stCxn id="7" idx="0"/>
              <a:endCxn id="8" idx="0"/>
            </p:cNvCxnSpPr>
            <p:nvPr/>
          </p:nvCxnSpPr>
          <p:spPr>
            <a:xfrm rot="5400000" flipH="1" flipV="1">
              <a:off x="3105645" y="5425736"/>
              <a:ext cx="12700" cy="422337"/>
            </a:xfrm>
            <a:prstGeom prst="bentConnector3">
              <a:avLst>
                <a:gd name="adj1" fmla="val 1800000"/>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コネクタ: カギ線 19">
              <a:extLst>
                <a:ext uri="{FF2B5EF4-FFF2-40B4-BE49-F238E27FC236}">
                  <a16:creationId xmlns:a16="http://schemas.microsoft.com/office/drawing/2014/main" id="{1EC46B53-0A4C-044E-7620-4D321122F445}"/>
                </a:ext>
              </a:extLst>
            </p:cNvPr>
            <p:cNvCxnSpPr>
              <a:cxnSpLocks/>
              <a:stCxn id="9" idx="0"/>
            </p:cNvCxnSpPr>
            <p:nvPr/>
          </p:nvCxnSpPr>
          <p:spPr>
            <a:xfrm rot="16200000" flipV="1">
              <a:off x="3205765" y="5103518"/>
              <a:ext cx="439616" cy="627156"/>
            </a:xfrm>
            <a:prstGeom prst="bentConnector2">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コネクタ: カギ線 21">
              <a:extLst>
                <a:ext uri="{FF2B5EF4-FFF2-40B4-BE49-F238E27FC236}">
                  <a16:creationId xmlns:a16="http://schemas.microsoft.com/office/drawing/2014/main" id="{542F261F-B40A-3BD6-C569-9009D59B4727}"/>
                </a:ext>
              </a:extLst>
            </p:cNvPr>
            <p:cNvCxnSpPr>
              <a:cxnSpLocks/>
              <a:stCxn id="10" idx="0"/>
            </p:cNvCxnSpPr>
            <p:nvPr/>
          </p:nvCxnSpPr>
          <p:spPr>
            <a:xfrm rot="16200000" flipV="1">
              <a:off x="3374151" y="4849566"/>
              <a:ext cx="716616" cy="858059"/>
            </a:xfrm>
            <a:prstGeom prst="bentConnector2">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6" name="コネクタ: カギ線 25">
              <a:extLst>
                <a:ext uri="{FF2B5EF4-FFF2-40B4-BE49-F238E27FC236}">
                  <a16:creationId xmlns:a16="http://schemas.microsoft.com/office/drawing/2014/main" id="{CC9EB9C1-5778-5AF2-33C3-448DD59E6943}"/>
                </a:ext>
              </a:extLst>
            </p:cNvPr>
            <p:cNvCxnSpPr>
              <a:stCxn id="11" idx="0"/>
              <a:endCxn id="12" idx="0"/>
            </p:cNvCxnSpPr>
            <p:nvPr/>
          </p:nvCxnSpPr>
          <p:spPr>
            <a:xfrm rot="5400000" flipH="1" flipV="1">
              <a:off x="4794993" y="5425736"/>
              <a:ext cx="12700" cy="422337"/>
            </a:xfrm>
            <a:prstGeom prst="bentConnector3">
              <a:avLst>
                <a:gd name="adj1" fmla="val 1800000"/>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8" name="コネクタ: カギ線 27">
              <a:extLst>
                <a:ext uri="{FF2B5EF4-FFF2-40B4-BE49-F238E27FC236}">
                  <a16:creationId xmlns:a16="http://schemas.microsoft.com/office/drawing/2014/main" id="{25896D0C-69AB-AE3A-DCB2-03E9076F2BEF}"/>
                </a:ext>
              </a:extLst>
            </p:cNvPr>
            <p:cNvCxnSpPr>
              <a:stCxn id="13" idx="0"/>
            </p:cNvCxnSpPr>
            <p:nvPr/>
          </p:nvCxnSpPr>
          <p:spPr>
            <a:xfrm rot="16200000" flipV="1">
              <a:off x="4885526" y="5093931"/>
              <a:ext cx="439617" cy="646330"/>
            </a:xfrm>
            <a:prstGeom prst="bentConnector2">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0" name="コネクタ: カギ線 29">
              <a:extLst>
                <a:ext uri="{FF2B5EF4-FFF2-40B4-BE49-F238E27FC236}">
                  <a16:creationId xmlns:a16="http://schemas.microsoft.com/office/drawing/2014/main" id="{1A2E0482-3FA5-934B-D751-435F2D12F7FD}"/>
                </a:ext>
              </a:extLst>
            </p:cNvPr>
            <p:cNvCxnSpPr>
              <a:stCxn id="14" idx="0"/>
              <a:endCxn id="15" idx="0"/>
            </p:cNvCxnSpPr>
            <p:nvPr/>
          </p:nvCxnSpPr>
          <p:spPr>
            <a:xfrm rot="5400000" flipH="1" flipV="1">
              <a:off x="6062004" y="5425736"/>
              <a:ext cx="12700" cy="422337"/>
            </a:xfrm>
            <a:prstGeom prst="bentConnector3">
              <a:avLst>
                <a:gd name="adj1" fmla="val 1800000"/>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2" name="コネクタ: カギ線 31">
              <a:extLst>
                <a:ext uri="{FF2B5EF4-FFF2-40B4-BE49-F238E27FC236}">
                  <a16:creationId xmlns:a16="http://schemas.microsoft.com/office/drawing/2014/main" id="{B68F7630-EC4D-6AFD-9A59-48476ED65C88}"/>
                </a:ext>
              </a:extLst>
            </p:cNvPr>
            <p:cNvCxnSpPr>
              <a:cxnSpLocks/>
            </p:cNvCxnSpPr>
            <p:nvPr/>
          </p:nvCxnSpPr>
          <p:spPr>
            <a:xfrm rot="10800000">
              <a:off x="3677771" y="4699300"/>
              <a:ext cx="1375586" cy="489280"/>
            </a:xfrm>
            <a:prstGeom prst="bentConnector3">
              <a:avLst>
                <a:gd name="adj1" fmla="val 145"/>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7B8CBA36-9BBF-3BFD-438D-7F41A5BB9D1A}"/>
                </a:ext>
              </a:extLst>
            </p:cNvPr>
            <p:cNvCxnSpPr/>
            <p:nvPr/>
          </p:nvCxnSpPr>
          <p:spPr>
            <a:xfrm>
              <a:off x="3118470" y="5197287"/>
              <a:ext cx="0" cy="21980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15EB44D1-50DD-2C2E-77EA-1E53A6743540}"/>
                </a:ext>
              </a:extLst>
            </p:cNvPr>
            <p:cNvCxnSpPr/>
            <p:nvPr/>
          </p:nvCxnSpPr>
          <p:spPr>
            <a:xfrm>
              <a:off x="3323164" y="4920287"/>
              <a:ext cx="0" cy="27700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ABB03F2F-0599-0E92-BFD6-DD2167003BF8}"/>
                </a:ext>
              </a:extLst>
            </p:cNvPr>
            <p:cNvCxnSpPr>
              <a:cxnSpLocks/>
            </p:cNvCxnSpPr>
            <p:nvPr/>
          </p:nvCxnSpPr>
          <p:spPr>
            <a:xfrm>
              <a:off x="4782169" y="5197287"/>
              <a:ext cx="0" cy="21980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B9F4ED97-0E6E-1D27-E388-BC264989F157}"/>
                </a:ext>
              </a:extLst>
            </p:cNvPr>
            <p:cNvCxnSpPr/>
            <p:nvPr/>
          </p:nvCxnSpPr>
          <p:spPr>
            <a:xfrm>
              <a:off x="3677770" y="4699300"/>
              <a:ext cx="0" cy="220987"/>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コネクタ: カギ線 49">
              <a:extLst>
                <a:ext uri="{FF2B5EF4-FFF2-40B4-BE49-F238E27FC236}">
                  <a16:creationId xmlns:a16="http://schemas.microsoft.com/office/drawing/2014/main" id="{4BCD979A-6515-9E75-387D-513511053F0B}"/>
                </a:ext>
              </a:extLst>
            </p:cNvPr>
            <p:cNvCxnSpPr/>
            <p:nvPr/>
          </p:nvCxnSpPr>
          <p:spPr>
            <a:xfrm rot="10800000">
              <a:off x="4385482" y="4469605"/>
              <a:ext cx="1663699" cy="947490"/>
            </a:xfrm>
            <a:prstGeom prst="bentConnector3">
              <a:avLst>
                <a:gd name="adj1" fmla="val 292"/>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4084CA01-7A56-79F8-3360-3189A2257028}"/>
                </a:ext>
              </a:extLst>
            </p:cNvPr>
            <p:cNvCxnSpPr/>
            <p:nvPr/>
          </p:nvCxnSpPr>
          <p:spPr>
            <a:xfrm>
              <a:off x="4385481" y="4469605"/>
              <a:ext cx="0" cy="229695"/>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コネクタ: カギ線 54">
              <a:extLst>
                <a:ext uri="{FF2B5EF4-FFF2-40B4-BE49-F238E27FC236}">
                  <a16:creationId xmlns:a16="http://schemas.microsoft.com/office/drawing/2014/main" id="{E364109C-34EE-4922-35C2-30F01A2B935D}"/>
                </a:ext>
              </a:extLst>
            </p:cNvPr>
            <p:cNvCxnSpPr>
              <a:stCxn id="16" idx="0"/>
            </p:cNvCxnSpPr>
            <p:nvPr/>
          </p:nvCxnSpPr>
          <p:spPr>
            <a:xfrm rot="16200000" flipV="1">
              <a:off x="5239137" y="4180528"/>
              <a:ext cx="1407804" cy="1504947"/>
            </a:xfrm>
            <a:prstGeom prst="bentConnector2">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29D9E245-70A8-0E68-A8BC-8BD679C75B50}"/>
                </a:ext>
              </a:extLst>
            </p:cNvPr>
            <p:cNvCxnSpPr/>
            <p:nvPr/>
          </p:nvCxnSpPr>
          <p:spPr>
            <a:xfrm>
              <a:off x="5204506" y="4229099"/>
              <a:ext cx="0" cy="24050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75FA5288-EBB2-3DDA-2388-5FB1862D371F}"/>
                </a:ext>
              </a:extLst>
            </p:cNvPr>
            <p:cNvCxnSpPr/>
            <p:nvPr/>
          </p:nvCxnSpPr>
          <p:spPr>
            <a:xfrm>
              <a:off x="5943039" y="4020671"/>
              <a:ext cx="0" cy="20842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1029" name="グループ化 1028">
            <a:extLst>
              <a:ext uri="{FF2B5EF4-FFF2-40B4-BE49-F238E27FC236}">
                <a16:creationId xmlns:a16="http://schemas.microsoft.com/office/drawing/2014/main" id="{4CA1E739-2B3D-8A14-4EDC-99A4F43B715A}"/>
              </a:ext>
            </a:extLst>
          </p:cNvPr>
          <p:cNvGrpSpPr/>
          <p:nvPr/>
        </p:nvGrpSpPr>
        <p:grpSpPr>
          <a:xfrm>
            <a:off x="2198097" y="1618860"/>
            <a:ext cx="4985746" cy="707886"/>
            <a:chOff x="2168089" y="1390726"/>
            <a:chExt cx="4985746" cy="707886"/>
          </a:xfrm>
        </p:grpSpPr>
        <p:sp>
          <p:nvSpPr>
            <p:cNvPr id="1024" name="テキスト ボックス 1023">
              <a:extLst>
                <a:ext uri="{FF2B5EF4-FFF2-40B4-BE49-F238E27FC236}">
                  <a16:creationId xmlns:a16="http://schemas.microsoft.com/office/drawing/2014/main" id="{76A7D836-71C9-83F0-A896-1BEA0C48479C}"/>
                </a:ext>
              </a:extLst>
            </p:cNvPr>
            <p:cNvSpPr txBox="1"/>
            <p:nvPr/>
          </p:nvSpPr>
          <p:spPr>
            <a:xfrm>
              <a:off x="2168089" y="1390726"/>
              <a:ext cx="4985746" cy="707886"/>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距離計算をします</a:t>
              </a:r>
              <a:endParaRPr kumimoji="1" lang="en-US" altLang="ja-JP" sz="1600" b="1" dirty="0">
                <a:latin typeface="Meiryo UI" panose="020B0604030504040204" pitchFamily="50" charset="-128"/>
                <a:ea typeface="Meiryo UI" panose="020B0604030504040204" pitchFamily="50" charset="-128"/>
              </a:endParaRPr>
            </a:p>
            <a:p>
              <a:endParaRPr kumimoji="1"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a:t>
              </a:r>
              <a:r>
                <a:rPr lang="ja-JP" altLang="en-US" sz="1200" dirty="0">
                  <a:latin typeface="Meiryo UI" panose="020B0604030504040204" pitchFamily="50" charset="-128"/>
                  <a:ea typeface="Meiryo UI" panose="020B0604030504040204" pitchFamily="50" charset="-128"/>
                </a:rPr>
                <a:t>購入頻度ー</a:t>
              </a:r>
              <a:r>
                <a:rPr lang="en-US" altLang="ja-JP" sz="1200" dirty="0">
                  <a:latin typeface="Meiryo UI" panose="020B0604030504040204" pitchFamily="50" charset="-128"/>
                  <a:ea typeface="Meiryo UI" panose="020B0604030504040204" pitchFamily="50" charset="-128"/>
                </a:rPr>
                <a:t>B</a:t>
              </a:r>
              <a:r>
                <a:rPr lang="ja-JP" altLang="en-US" sz="1200" dirty="0">
                  <a:latin typeface="Meiryo UI" panose="020B0604030504040204" pitchFamily="50" charset="-128"/>
                  <a:ea typeface="Meiryo UI" panose="020B0604030504040204" pitchFamily="50" charset="-128"/>
                </a:rPr>
                <a:t>購入頻度</a:t>
              </a:r>
              <a:r>
                <a:rPr lang="en-US" altLang="ja-JP" sz="1200" dirty="0">
                  <a:latin typeface="Meiryo UI" panose="020B0604030504040204" pitchFamily="50" charset="-128"/>
                  <a:ea typeface="Meiryo UI" panose="020B0604030504040204" pitchFamily="50" charset="-128"/>
                </a:rPr>
                <a:t>)</a:t>
              </a:r>
              <a:r>
                <a:rPr lang="ja-JP" altLang="en-US" sz="1200" baseline="30000" dirty="0">
                  <a:latin typeface="Meiryo UI" panose="020B0604030504040204" pitchFamily="50" charset="-128"/>
                  <a:ea typeface="Meiryo UI" panose="020B0604030504040204" pitchFamily="50" charset="-128"/>
                </a:rPr>
                <a:t>２</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a:t>
              </a:r>
              <a:r>
                <a:rPr lang="ja-JP" altLang="en-US" sz="1200" dirty="0">
                  <a:latin typeface="Meiryo UI" panose="020B0604030504040204" pitchFamily="50" charset="-128"/>
                  <a:ea typeface="Meiryo UI" panose="020B0604030504040204" pitchFamily="50" charset="-128"/>
                </a:rPr>
                <a:t>平均購入額ー</a:t>
              </a:r>
              <a:r>
                <a:rPr lang="en-US" altLang="ja-JP" sz="1200" dirty="0">
                  <a:latin typeface="Meiryo UI" panose="020B0604030504040204" pitchFamily="50" charset="-128"/>
                  <a:ea typeface="Meiryo UI" panose="020B0604030504040204" pitchFamily="50" charset="-128"/>
                </a:rPr>
                <a:t>B</a:t>
              </a:r>
              <a:r>
                <a:rPr lang="ja-JP" altLang="en-US" sz="1200" dirty="0">
                  <a:latin typeface="Meiryo UI" panose="020B0604030504040204" pitchFamily="50" charset="-128"/>
                  <a:ea typeface="Meiryo UI" panose="020B0604030504040204" pitchFamily="50" charset="-128"/>
                </a:rPr>
                <a:t>購入頻度</a:t>
              </a:r>
              <a:r>
                <a:rPr lang="en-US" altLang="ja-JP" sz="1200" dirty="0">
                  <a:latin typeface="Meiryo UI" panose="020B0604030504040204" pitchFamily="50" charset="-128"/>
                  <a:ea typeface="Meiryo UI" panose="020B0604030504040204" pitchFamily="50" charset="-128"/>
                </a:rPr>
                <a:t>)</a:t>
              </a:r>
              <a:r>
                <a:rPr lang="ja-JP" altLang="en-US" sz="1200" baseline="30000" dirty="0">
                  <a:latin typeface="Meiryo UI" panose="020B0604030504040204" pitchFamily="50" charset="-128"/>
                  <a:ea typeface="Meiryo UI" panose="020B0604030504040204" pitchFamily="50" charset="-128"/>
                </a:rPr>
                <a:t>２</a:t>
              </a:r>
              <a:endParaRPr kumimoji="1" lang="ja-JP" altLang="en-US" sz="1200" baseline="30000" dirty="0">
                <a:latin typeface="Meiryo UI" panose="020B0604030504040204" pitchFamily="50" charset="-128"/>
                <a:ea typeface="Meiryo UI" panose="020B0604030504040204" pitchFamily="50" charset="-128"/>
              </a:endParaRPr>
            </a:p>
          </p:txBody>
        </p:sp>
        <p:cxnSp>
          <p:nvCxnSpPr>
            <p:cNvPr id="1027" name="直線コネクタ 1026">
              <a:extLst>
                <a:ext uri="{FF2B5EF4-FFF2-40B4-BE49-F238E27FC236}">
                  <a16:creationId xmlns:a16="http://schemas.microsoft.com/office/drawing/2014/main" id="{90D0C06F-7223-74F1-0EF0-11C02EB31FA0}"/>
                </a:ext>
              </a:extLst>
            </p:cNvPr>
            <p:cNvCxnSpPr/>
            <p:nvPr/>
          </p:nvCxnSpPr>
          <p:spPr>
            <a:xfrm>
              <a:off x="2342962" y="1875869"/>
              <a:ext cx="3943539"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28" name="楕円 1027">
            <a:extLst>
              <a:ext uri="{FF2B5EF4-FFF2-40B4-BE49-F238E27FC236}">
                <a16:creationId xmlns:a16="http://schemas.microsoft.com/office/drawing/2014/main" id="{B9148073-2840-8189-F47E-9AC47A2EF5B2}"/>
              </a:ext>
            </a:extLst>
          </p:cNvPr>
          <p:cNvSpPr/>
          <p:nvPr/>
        </p:nvSpPr>
        <p:spPr>
          <a:xfrm>
            <a:off x="3170568" y="2832162"/>
            <a:ext cx="517712" cy="157480"/>
          </a:xfrm>
          <a:prstGeom prst="ellipse">
            <a:avLst/>
          </a:prstGeom>
          <a:no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31" name="直線コネクタ 1030">
            <a:extLst>
              <a:ext uri="{FF2B5EF4-FFF2-40B4-BE49-F238E27FC236}">
                <a16:creationId xmlns:a16="http://schemas.microsoft.com/office/drawing/2014/main" id="{BF893661-F55E-7660-D633-D4F4A61333FD}"/>
              </a:ext>
            </a:extLst>
          </p:cNvPr>
          <p:cNvCxnSpPr>
            <a:cxnSpLocks/>
            <a:stCxn id="1028" idx="0"/>
          </p:cNvCxnSpPr>
          <p:nvPr/>
        </p:nvCxnSpPr>
        <p:spPr>
          <a:xfrm flipV="1">
            <a:off x="3429424" y="2285364"/>
            <a:ext cx="0" cy="546798"/>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032" name="楕円 1031">
            <a:extLst>
              <a:ext uri="{FF2B5EF4-FFF2-40B4-BE49-F238E27FC236}">
                <a16:creationId xmlns:a16="http://schemas.microsoft.com/office/drawing/2014/main" id="{093BE0F9-9780-CA3D-8185-6F0064CB9585}"/>
              </a:ext>
            </a:extLst>
          </p:cNvPr>
          <p:cNvSpPr/>
          <p:nvPr/>
        </p:nvSpPr>
        <p:spPr>
          <a:xfrm>
            <a:off x="5296794" y="3694451"/>
            <a:ext cx="517712" cy="157480"/>
          </a:xfrm>
          <a:prstGeom prst="ellipse">
            <a:avLst/>
          </a:prstGeom>
          <a:no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3" name="楕円 1032">
            <a:extLst>
              <a:ext uri="{FF2B5EF4-FFF2-40B4-BE49-F238E27FC236}">
                <a16:creationId xmlns:a16="http://schemas.microsoft.com/office/drawing/2014/main" id="{BBCAA3C8-AD69-4C19-6DAF-DD86074D383B}"/>
              </a:ext>
            </a:extLst>
          </p:cNvPr>
          <p:cNvSpPr/>
          <p:nvPr/>
        </p:nvSpPr>
        <p:spPr>
          <a:xfrm>
            <a:off x="2378280" y="6416209"/>
            <a:ext cx="819025" cy="214064"/>
          </a:xfrm>
          <a:prstGeom prst="ellipse">
            <a:avLst/>
          </a:prstGeom>
          <a:no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35" name="直線コネクタ 1034">
            <a:extLst>
              <a:ext uri="{FF2B5EF4-FFF2-40B4-BE49-F238E27FC236}">
                <a16:creationId xmlns:a16="http://schemas.microsoft.com/office/drawing/2014/main" id="{39060D50-A330-6097-07F9-C60C9E4F8CA1}"/>
              </a:ext>
            </a:extLst>
          </p:cNvPr>
          <p:cNvCxnSpPr>
            <a:cxnSpLocks/>
          </p:cNvCxnSpPr>
          <p:nvPr/>
        </p:nvCxnSpPr>
        <p:spPr>
          <a:xfrm flipH="1">
            <a:off x="3196746" y="3819332"/>
            <a:ext cx="2244560" cy="2527592"/>
          </a:xfrm>
          <a:prstGeom prst="line">
            <a:avLst/>
          </a:prstGeom>
          <a:ln w="12700">
            <a:solidFill>
              <a:schemeClr val="tx1"/>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sp>
        <p:nvSpPr>
          <p:cNvPr id="1036" name="テキスト ボックス 1035">
            <a:extLst>
              <a:ext uri="{FF2B5EF4-FFF2-40B4-BE49-F238E27FC236}">
                <a16:creationId xmlns:a16="http://schemas.microsoft.com/office/drawing/2014/main" id="{065E4510-82B3-F028-280E-8FD78FD211B2}"/>
              </a:ext>
            </a:extLst>
          </p:cNvPr>
          <p:cNvSpPr txBox="1"/>
          <p:nvPr/>
        </p:nvSpPr>
        <p:spPr>
          <a:xfrm>
            <a:off x="2137227" y="4381098"/>
            <a:ext cx="3102105" cy="769441"/>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デンドログラムを作成します</a:t>
            </a:r>
            <a:endParaRPr lang="en-US" altLang="ja-JP" sz="1600" b="1"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距離が小さいペアを</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カップリングして行く</a:t>
            </a:r>
          </a:p>
        </p:txBody>
      </p:sp>
      <p:cxnSp>
        <p:nvCxnSpPr>
          <p:cNvPr id="1038" name="直線コネクタ 1037">
            <a:extLst>
              <a:ext uri="{FF2B5EF4-FFF2-40B4-BE49-F238E27FC236}">
                <a16:creationId xmlns:a16="http://schemas.microsoft.com/office/drawing/2014/main" id="{318EC30E-CA84-E314-4BEE-105E284EEF29}"/>
              </a:ext>
            </a:extLst>
          </p:cNvPr>
          <p:cNvCxnSpPr/>
          <p:nvPr/>
        </p:nvCxnSpPr>
        <p:spPr>
          <a:xfrm>
            <a:off x="2246864" y="5486010"/>
            <a:ext cx="4565774" cy="0"/>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039" name="テキスト ボックス 1038">
            <a:extLst>
              <a:ext uri="{FF2B5EF4-FFF2-40B4-BE49-F238E27FC236}">
                <a16:creationId xmlns:a16="http://schemas.microsoft.com/office/drawing/2014/main" id="{3DE3B301-D346-8B29-302E-A666AD00A3BD}"/>
              </a:ext>
            </a:extLst>
          </p:cNvPr>
          <p:cNvSpPr txBox="1"/>
          <p:nvPr/>
        </p:nvSpPr>
        <p:spPr>
          <a:xfrm>
            <a:off x="5743035" y="5144281"/>
            <a:ext cx="1504948"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基準を決める</a:t>
            </a:r>
          </a:p>
        </p:txBody>
      </p:sp>
      <p:sp>
        <p:nvSpPr>
          <p:cNvPr id="1040" name="楕円 1039">
            <a:extLst>
              <a:ext uri="{FF2B5EF4-FFF2-40B4-BE49-F238E27FC236}">
                <a16:creationId xmlns:a16="http://schemas.microsoft.com/office/drawing/2014/main" id="{CD840324-FB10-DA1D-29D2-3129256B4843}"/>
              </a:ext>
            </a:extLst>
          </p:cNvPr>
          <p:cNvSpPr/>
          <p:nvPr/>
        </p:nvSpPr>
        <p:spPr>
          <a:xfrm rot="18787646">
            <a:off x="7154381" y="3577738"/>
            <a:ext cx="1421057" cy="71805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1" name="楕円 1040">
            <a:extLst>
              <a:ext uri="{FF2B5EF4-FFF2-40B4-BE49-F238E27FC236}">
                <a16:creationId xmlns:a16="http://schemas.microsoft.com/office/drawing/2014/main" id="{36E791E5-3066-B3E7-A0D0-E15218EA20AA}"/>
              </a:ext>
            </a:extLst>
          </p:cNvPr>
          <p:cNvSpPr/>
          <p:nvPr/>
        </p:nvSpPr>
        <p:spPr>
          <a:xfrm>
            <a:off x="7905197" y="2509524"/>
            <a:ext cx="1420337" cy="71805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2" name="楕円 1041">
            <a:extLst>
              <a:ext uri="{FF2B5EF4-FFF2-40B4-BE49-F238E27FC236}">
                <a16:creationId xmlns:a16="http://schemas.microsoft.com/office/drawing/2014/main" id="{1C027EA0-6EA9-F4ED-9BF2-93864ECFD214}"/>
              </a:ext>
            </a:extLst>
          </p:cNvPr>
          <p:cNvSpPr/>
          <p:nvPr/>
        </p:nvSpPr>
        <p:spPr>
          <a:xfrm rot="20713577">
            <a:off x="9765886" y="2581963"/>
            <a:ext cx="522295" cy="97790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3" name="楕円 1042">
            <a:extLst>
              <a:ext uri="{FF2B5EF4-FFF2-40B4-BE49-F238E27FC236}">
                <a16:creationId xmlns:a16="http://schemas.microsoft.com/office/drawing/2014/main" id="{B9C96B5D-4DB9-43A3-5591-6CF1C624069D}"/>
              </a:ext>
            </a:extLst>
          </p:cNvPr>
          <p:cNvSpPr/>
          <p:nvPr/>
        </p:nvSpPr>
        <p:spPr>
          <a:xfrm>
            <a:off x="10964489" y="3832685"/>
            <a:ext cx="613745" cy="59111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4" name="テキスト ボックス 1043">
            <a:extLst>
              <a:ext uri="{FF2B5EF4-FFF2-40B4-BE49-F238E27FC236}">
                <a16:creationId xmlns:a16="http://schemas.microsoft.com/office/drawing/2014/main" id="{1F0664B3-B66B-4E63-40FE-B83621AB89AD}"/>
              </a:ext>
            </a:extLst>
          </p:cNvPr>
          <p:cNvSpPr txBox="1"/>
          <p:nvPr/>
        </p:nvSpPr>
        <p:spPr>
          <a:xfrm>
            <a:off x="7611035" y="1909377"/>
            <a:ext cx="3751729"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散布図に４つのクラスタ区分を当てはめる</a:t>
            </a:r>
          </a:p>
        </p:txBody>
      </p:sp>
      <p:cxnSp>
        <p:nvCxnSpPr>
          <p:cNvPr id="1047" name="直線コネクタ 1046">
            <a:extLst>
              <a:ext uri="{FF2B5EF4-FFF2-40B4-BE49-F238E27FC236}">
                <a16:creationId xmlns:a16="http://schemas.microsoft.com/office/drawing/2014/main" id="{5DBF333A-2921-E67A-306E-433973499D3A}"/>
              </a:ext>
            </a:extLst>
          </p:cNvPr>
          <p:cNvCxnSpPr>
            <a:cxnSpLocks/>
            <a:stCxn id="42" idx="3"/>
            <a:endCxn id="1040" idx="2"/>
          </p:cNvCxnSpPr>
          <p:nvPr/>
        </p:nvCxnSpPr>
        <p:spPr>
          <a:xfrm flipV="1">
            <a:off x="4041978" y="4455332"/>
            <a:ext cx="3337198" cy="1719005"/>
          </a:xfrm>
          <a:prstGeom prst="line">
            <a:avLst/>
          </a:prstGeom>
          <a:ln w="1270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054" name="テキスト ボックス 1053">
            <a:extLst>
              <a:ext uri="{FF2B5EF4-FFF2-40B4-BE49-F238E27FC236}">
                <a16:creationId xmlns:a16="http://schemas.microsoft.com/office/drawing/2014/main" id="{28AF5C14-29FC-CCFC-8570-CB32EFC5B006}"/>
              </a:ext>
            </a:extLst>
          </p:cNvPr>
          <p:cNvSpPr txBox="1"/>
          <p:nvPr/>
        </p:nvSpPr>
        <p:spPr>
          <a:xfrm>
            <a:off x="208782" y="976438"/>
            <a:ext cx="10817806" cy="584775"/>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クラスター分析は、データを類似度や距離に基づいてグループ分けする手法です。これにより、似た特性を持つデータをまとめて分析しやすくします。（下記は階層型クラスターの例です）</a:t>
            </a:r>
          </a:p>
        </p:txBody>
      </p:sp>
      <p:sp>
        <p:nvSpPr>
          <p:cNvPr id="36" name="テキスト ボックス 35">
            <a:extLst>
              <a:ext uri="{FF2B5EF4-FFF2-40B4-BE49-F238E27FC236}">
                <a16:creationId xmlns:a16="http://schemas.microsoft.com/office/drawing/2014/main" id="{8D6B6D8B-846C-C138-3A9F-1ACE5EB09D15}"/>
              </a:ext>
            </a:extLst>
          </p:cNvPr>
          <p:cNvSpPr txBox="1"/>
          <p:nvPr/>
        </p:nvSpPr>
        <p:spPr>
          <a:xfrm>
            <a:off x="204400" y="5482835"/>
            <a:ext cx="1642704"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最大値の相対的なパーセントに変換する</a:t>
            </a:r>
          </a:p>
        </p:txBody>
      </p:sp>
      <p:sp>
        <p:nvSpPr>
          <p:cNvPr id="42" name="四角形: 角を丸くする 41">
            <a:extLst>
              <a:ext uri="{FF2B5EF4-FFF2-40B4-BE49-F238E27FC236}">
                <a16:creationId xmlns:a16="http://schemas.microsoft.com/office/drawing/2014/main" id="{8EDF978C-2AE6-EC98-C4B5-D2C30106EB92}"/>
              </a:ext>
            </a:extLst>
          </p:cNvPr>
          <p:cNvSpPr/>
          <p:nvPr/>
        </p:nvSpPr>
        <p:spPr>
          <a:xfrm>
            <a:off x="2137227" y="5573722"/>
            <a:ext cx="1904751" cy="120122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21CC02E6-7CA1-721E-8886-F481BF8CBFDA}"/>
              </a:ext>
            </a:extLst>
          </p:cNvPr>
          <p:cNvSpPr txBox="1"/>
          <p:nvPr/>
        </p:nvSpPr>
        <p:spPr>
          <a:xfrm>
            <a:off x="5780955" y="5450778"/>
            <a:ext cx="109728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４つのクラスタ</a:t>
            </a:r>
          </a:p>
        </p:txBody>
      </p:sp>
    </p:spTree>
    <p:extLst>
      <p:ext uri="{BB962C8B-B14F-4D97-AF65-F5344CB8AC3E}">
        <p14:creationId xmlns:p14="http://schemas.microsoft.com/office/powerpoint/2010/main" val="2548997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A65F2-B7DE-DAE7-28FB-35D4E2677E3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9B5BF1-B3C6-024B-5C93-F62810288B78}"/>
              </a:ext>
            </a:extLst>
          </p:cNvPr>
          <p:cNvSpPr txBox="1"/>
          <p:nvPr/>
        </p:nvSpPr>
        <p:spPr>
          <a:xfrm>
            <a:off x="2096995" y="3013502"/>
            <a:ext cx="7998011" cy="830997"/>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２ｰ５．強化学習</a:t>
            </a:r>
            <a:endParaRPr lang="en-US" altLang="ja-JP" sz="4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2EE95D3-1895-470D-DE66-382FF42F2712}"/>
              </a:ext>
            </a:extLst>
          </p:cNvPr>
          <p:cNvSpPr>
            <a:spLocks noGrp="1"/>
          </p:cNvSpPr>
          <p:nvPr>
            <p:ph type="sldNum" sz="quarter" idx="12"/>
          </p:nvPr>
        </p:nvSpPr>
        <p:spPr/>
        <p:txBody>
          <a:bodyPr/>
          <a:lstStyle/>
          <a:p>
            <a:fld id="{2977F5E9-0479-47A0-9E51-109E0858BCF2}" type="slidenum">
              <a:rPr kumimoji="1" lang="ja-JP" altLang="en-US" smtClean="0"/>
              <a:t>33</a:t>
            </a:fld>
            <a:endParaRPr kumimoji="1" lang="ja-JP" altLang="en-US"/>
          </a:p>
        </p:txBody>
      </p:sp>
    </p:spTree>
    <p:extLst>
      <p:ext uri="{BB962C8B-B14F-4D97-AF65-F5344CB8AC3E}">
        <p14:creationId xmlns:p14="http://schemas.microsoft.com/office/powerpoint/2010/main" val="38253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AC09192-8C3A-828B-A662-BCF0870B6D39}"/>
              </a:ext>
            </a:extLst>
          </p:cNvPr>
          <p:cNvSpPr>
            <a:spLocks noGrp="1"/>
          </p:cNvSpPr>
          <p:nvPr>
            <p:ph type="sldNum" sz="quarter" idx="12"/>
          </p:nvPr>
        </p:nvSpPr>
        <p:spPr/>
        <p:txBody>
          <a:bodyPr/>
          <a:lstStyle/>
          <a:p>
            <a:fld id="{2977F5E9-0479-47A0-9E51-109E0858BCF2}" type="slidenum">
              <a:rPr kumimoji="1" lang="ja-JP" altLang="en-US" smtClean="0"/>
              <a:t>34</a:t>
            </a:fld>
            <a:endParaRPr kumimoji="1" lang="ja-JP" altLang="en-US"/>
          </a:p>
        </p:txBody>
      </p:sp>
      <p:sp>
        <p:nvSpPr>
          <p:cNvPr id="3" name="タイトル 2">
            <a:extLst>
              <a:ext uri="{FF2B5EF4-FFF2-40B4-BE49-F238E27FC236}">
                <a16:creationId xmlns:a16="http://schemas.microsoft.com/office/drawing/2014/main" id="{C135BD9A-0C6C-60C4-A6E3-D050BB975FAF}"/>
              </a:ext>
            </a:extLst>
          </p:cNvPr>
          <p:cNvSpPr>
            <a:spLocks noGrp="1"/>
          </p:cNvSpPr>
          <p:nvPr>
            <p:ph type="title"/>
          </p:nvPr>
        </p:nvSpPr>
        <p:spPr/>
        <p:txBody>
          <a:bodyPr/>
          <a:lstStyle/>
          <a:p>
            <a:r>
              <a:rPr lang="ja-JP" altLang="en-US" dirty="0"/>
              <a:t>強化学習のための報酬モデル</a:t>
            </a:r>
            <a:endParaRPr kumimoji="1" lang="ja-JP" altLang="en-US" dirty="0"/>
          </a:p>
        </p:txBody>
      </p:sp>
      <p:sp>
        <p:nvSpPr>
          <p:cNvPr id="4" name="テキスト プレースホルダー 3">
            <a:extLst>
              <a:ext uri="{FF2B5EF4-FFF2-40B4-BE49-F238E27FC236}">
                <a16:creationId xmlns:a16="http://schemas.microsoft.com/office/drawing/2014/main" id="{4952A7D1-DD0C-2029-1A79-84A54D4F4BE6}"/>
              </a:ext>
            </a:extLst>
          </p:cNvPr>
          <p:cNvSpPr>
            <a:spLocks noGrp="1"/>
          </p:cNvSpPr>
          <p:nvPr>
            <p:ph type="body" sz="quarter" idx="13"/>
          </p:nvPr>
        </p:nvSpPr>
        <p:spPr/>
        <p:txBody>
          <a:bodyPr/>
          <a:lstStyle/>
          <a:p>
            <a:r>
              <a:rPr lang="zh-TW" altLang="en-US" dirty="0"/>
              <a:t>２ｰ５．強化学習</a:t>
            </a:r>
          </a:p>
        </p:txBody>
      </p:sp>
      <p:grpSp>
        <p:nvGrpSpPr>
          <p:cNvPr id="5" name="グループ化 4">
            <a:extLst>
              <a:ext uri="{FF2B5EF4-FFF2-40B4-BE49-F238E27FC236}">
                <a16:creationId xmlns:a16="http://schemas.microsoft.com/office/drawing/2014/main" id="{09D0A0CF-D7F7-95C7-3C17-3C548E25D11F}"/>
              </a:ext>
            </a:extLst>
          </p:cNvPr>
          <p:cNvGrpSpPr/>
          <p:nvPr/>
        </p:nvGrpSpPr>
        <p:grpSpPr>
          <a:xfrm>
            <a:off x="703059" y="3795498"/>
            <a:ext cx="5825721" cy="1963271"/>
            <a:chOff x="693429" y="1694329"/>
            <a:chExt cx="8374805" cy="2375648"/>
          </a:xfrm>
        </p:grpSpPr>
        <p:sp>
          <p:nvSpPr>
            <p:cNvPr id="6" name="正方形/長方形 5">
              <a:extLst>
                <a:ext uri="{FF2B5EF4-FFF2-40B4-BE49-F238E27FC236}">
                  <a16:creationId xmlns:a16="http://schemas.microsoft.com/office/drawing/2014/main" id="{709777B1-D5F0-4325-FEAE-62EB43CE9EDF}"/>
                </a:ext>
              </a:extLst>
            </p:cNvPr>
            <p:cNvSpPr/>
            <p:nvPr/>
          </p:nvSpPr>
          <p:spPr>
            <a:xfrm>
              <a:off x="2675965" y="1694329"/>
              <a:ext cx="2292723" cy="941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Meiryo UI" panose="020B0604030504040204" pitchFamily="50" charset="-128"/>
                  <a:ea typeface="Meiryo UI" panose="020B0604030504040204" pitchFamily="50" charset="-128"/>
                </a:rPr>
                <a:t>エージェント</a:t>
              </a:r>
            </a:p>
          </p:txBody>
        </p:sp>
        <p:sp>
          <p:nvSpPr>
            <p:cNvPr id="7" name="正方形/長方形 6">
              <a:extLst>
                <a:ext uri="{FF2B5EF4-FFF2-40B4-BE49-F238E27FC236}">
                  <a16:creationId xmlns:a16="http://schemas.microsoft.com/office/drawing/2014/main" id="{D7928364-AEFB-0AC5-577F-CBCFCE691545}"/>
                </a:ext>
              </a:extLst>
            </p:cNvPr>
            <p:cNvSpPr/>
            <p:nvPr/>
          </p:nvSpPr>
          <p:spPr>
            <a:xfrm>
              <a:off x="2675964" y="3128682"/>
              <a:ext cx="2292723" cy="941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環境</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D34622A-9D24-D3B2-C137-59BEC570F759}"/>
                    </a:ext>
                  </a:extLst>
                </p:cNvPr>
                <p:cNvSpPr txBox="1"/>
                <p:nvPr/>
              </p:nvSpPr>
              <p:spPr>
                <a:xfrm>
                  <a:off x="5398994" y="2164976"/>
                  <a:ext cx="3669240" cy="1101909"/>
                </a:xfrm>
                <a:prstGeom prst="rect">
                  <a:avLst/>
                </a:prstGeom>
                <a:noFill/>
              </p:spPr>
              <p:txBody>
                <a:bodyPr wrap="square" rtlCol="0">
                  <a:spAutoFit/>
                </a:bodyPr>
                <a:lstStyle/>
                <a:p>
                  <a:r>
                    <a:rPr kumimoji="1" lang="ja-JP" altLang="en-US" sz="1400" dirty="0">
                      <a:solidFill>
                        <a:schemeClr val="tx1"/>
                      </a:solidFill>
                      <a:latin typeface="Meiryo UI" panose="020B0604030504040204" pitchFamily="50" charset="-128"/>
                      <a:ea typeface="Meiryo UI" panose="020B0604030504040204" pitchFamily="50" charset="-128"/>
                    </a:rPr>
                    <a:t>①</a:t>
                  </a:r>
                  <a:r>
                    <a:rPr lang="ja-JP" altLang="en-US" sz="1400" dirty="0">
                      <a:latin typeface="Meiryo UI" panose="020B0604030504040204" pitchFamily="50" charset="-128"/>
                      <a:ea typeface="Meiryo UI" panose="020B0604030504040204" pitchFamily="50" charset="-128"/>
                    </a:rPr>
                    <a:t>状態</a:t>
                  </a:r>
                  <a14:m>
                    <m:oMath xmlns:m="http://schemas.openxmlformats.org/officeDocument/2006/math">
                      <m:sSub>
                        <m:sSubPr>
                          <m:ctrlPr>
                            <a:rPr lang="ja-JP" altLang="en-US" i="1">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𝑡</m:t>
                          </m:r>
                        </m:sub>
                      </m:sSub>
                    </m:oMath>
                  </a14:m>
                  <a:r>
                    <a:rPr kumimoji="1" lang="ja-JP" altLang="en-US" sz="1400" dirty="0">
                      <a:solidFill>
                        <a:schemeClr val="tx1"/>
                      </a:solidFill>
                      <a:latin typeface="Meiryo UI" panose="020B0604030504040204" pitchFamily="50" charset="-128"/>
                      <a:ea typeface="Meiryo UI" panose="020B0604030504040204" pitchFamily="50" charset="-128"/>
                    </a:rPr>
                    <a:t>のとき</a:t>
                  </a:r>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方策</a:t>
                  </a:r>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𝜋</m:t>
                          </m:r>
                        </m:e>
                        <m:sub>
                          <m:r>
                            <a:rPr kumimoji="1" lang="ja-JP" altLang="en-US" i="1">
                              <a:solidFill>
                                <a:schemeClr val="tx1"/>
                              </a:solidFill>
                              <a:latin typeface="Cambria Math" panose="02040503050406030204" pitchFamily="18" charset="0"/>
                            </a:rPr>
                            <m:t>𝑡</m:t>
                          </m:r>
                        </m:sub>
                      </m:sSub>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𝑠</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𝑎</m:t>
                          </m:r>
                        </m:e>
                      </m:d>
                    </m:oMath>
                  </a14:m>
                  <a:endParaRPr kumimoji="1" lang="en-US" altLang="ja-JP" sz="1400" dirty="0">
                    <a:solidFill>
                      <a:schemeClr val="tx1"/>
                    </a:solidFill>
                    <a:latin typeface="Meiryo UI" panose="020B0604030504040204" pitchFamily="50" charset="-128"/>
                    <a:ea typeface="Meiryo UI" panose="020B0604030504040204" pitchFamily="50" charset="-128"/>
                  </a:endParaRPr>
                </a:p>
                <a:p>
                  <a:r>
                    <a:rPr kumimoji="1" lang="ja-JP" altLang="en-US" sz="1400" dirty="0">
                      <a:solidFill>
                        <a:schemeClr val="tx1"/>
                      </a:solidFill>
                      <a:latin typeface="Meiryo UI" panose="020B0604030504040204" pitchFamily="50" charset="-128"/>
                      <a:ea typeface="Meiryo UI" panose="020B0604030504040204" pitchFamily="50" charset="-128"/>
                    </a:rPr>
                    <a:t>に従って行動</a:t>
                  </a:r>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smtClean="0">
                              <a:solidFill>
                                <a:schemeClr val="tx1"/>
                              </a:solidFill>
                              <a:latin typeface="Cambria Math" panose="02040503050406030204" pitchFamily="18" charset="0"/>
                            </a:rPr>
                            <m:t>𝑎</m:t>
                          </m:r>
                        </m:e>
                        <m:sub>
                          <m:r>
                            <a:rPr kumimoji="1" lang="ja-JP" altLang="en-US" i="1" smtClean="0">
                              <a:solidFill>
                                <a:schemeClr val="tx1"/>
                              </a:solidFill>
                              <a:latin typeface="Cambria Math" panose="02040503050406030204" pitchFamily="18" charset="0"/>
                            </a:rPr>
                            <m:t>𝑡</m:t>
                          </m:r>
                        </m:sub>
                      </m:sSub>
                    </m:oMath>
                  </a14:m>
                  <a:r>
                    <a:rPr kumimoji="1" lang="ja-JP" altLang="en-US" sz="1400" dirty="0">
                      <a:solidFill>
                        <a:schemeClr val="tx1"/>
                      </a:solidFill>
                      <a:latin typeface="Meiryo UI" panose="020B0604030504040204" pitchFamily="50" charset="-128"/>
                      <a:ea typeface="Meiryo UI" panose="020B0604030504040204" pitchFamily="50" charset="-128"/>
                    </a:rPr>
                    <a:t>する</a:t>
                  </a:r>
                </a:p>
              </p:txBody>
            </p:sp>
          </mc:Choice>
          <mc:Fallback xmlns="">
            <p:sp>
              <p:nvSpPr>
                <p:cNvPr id="8" name="テキスト ボックス 7">
                  <a:extLst>
                    <a:ext uri="{FF2B5EF4-FFF2-40B4-BE49-F238E27FC236}">
                      <a16:creationId xmlns:a16="http://schemas.microsoft.com/office/drawing/2014/main" id="{4D34622A-9D24-D3B2-C137-59BEC570F759}"/>
                    </a:ext>
                  </a:extLst>
                </p:cNvPr>
                <p:cNvSpPr txBox="1">
                  <a:spLocks noRot="1" noChangeAspect="1" noMove="1" noResize="1" noEditPoints="1" noAdjustHandles="1" noChangeArrowheads="1" noChangeShapeType="1" noTextEdit="1"/>
                </p:cNvSpPr>
                <p:nvPr/>
              </p:nvSpPr>
              <p:spPr>
                <a:xfrm>
                  <a:off x="5398994" y="2164976"/>
                  <a:ext cx="3669240" cy="1101909"/>
                </a:xfrm>
                <a:prstGeom prst="rect">
                  <a:avLst/>
                </a:prstGeom>
                <a:blipFill>
                  <a:blip r:embed="rId3"/>
                  <a:stretch>
                    <a:fillRect l="-716" b="-4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6CA8F89-EE71-1A58-1DFF-B837DFF0A5C1}"/>
                    </a:ext>
                  </a:extLst>
                </p:cNvPr>
                <p:cNvSpPr txBox="1"/>
                <p:nvPr/>
              </p:nvSpPr>
              <p:spPr>
                <a:xfrm>
                  <a:off x="693429" y="3448701"/>
                  <a:ext cx="1552229" cy="446909"/>
                </a:xfrm>
                <a:prstGeom prst="rect">
                  <a:avLst/>
                </a:prstGeom>
                <a:noFill/>
              </p:spPr>
              <p:txBody>
                <a:bodyPr wrap="square" rtlCol="0">
                  <a:spAutoFit/>
                </a:bodyPr>
                <a:lstStyle/>
                <a:p>
                  <a:r>
                    <a:rPr kumimoji="1" lang="ja-JP" altLang="en-US" sz="1400" dirty="0">
                      <a:solidFill>
                        <a:schemeClr val="tx1"/>
                      </a:solidFill>
                      <a:latin typeface="Meiryo UI" panose="020B0604030504040204" pitchFamily="50" charset="-128"/>
                      <a:ea typeface="Meiryo UI" panose="020B0604030504040204" pitchFamily="50" charset="-128"/>
                    </a:rPr>
                    <a:t>状態</a:t>
                  </a:r>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𝑠</m:t>
                          </m:r>
                        </m:e>
                        <m:sub>
                          <m:r>
                            <a:rPr kumimoji="1" lang="ja-JP" altLang="en-US" i="1">
                              <a:solidFill>
                                <a:schemeClr val="tx1"/>
                              </a:solidFill>
                              <a:latin typeface="Cambria Math" panose="02040503050406030204" pitchFamily="18" charset="0"/>
                            </a:rPr>
                            <m:t>𝑡</m:t>
                          </m:r>
                          <m:r>
                            <a:rPr kumimoji="1" lang="en-US" altLang="ja-JP" b="0" i="1" smtClean="0">
                              <a:solidFill>
                                <a:schemeClr val="tx1"/>
                              </a:solidFill>
                              <a:latin typeface="Cambria Math" panose="02040503050406030204" pitchFamily="18" charset="0"/>
                            </a:rPr>
                            <m:t>+1</m:t>
                          </m:r>
                        </m:sub>
                      </m:sSub>
                    </m:oMath>
                  </a14:m>
                  <a:endParaRPr kumimoji="1" lang="ja-JP" altLang="en-US" sz="1400" dirty="0">
                    <a:solidFill>
                      <a:schemeClr val="tx1"/>
                    </a:solidFill>
                    <a:latin typeface="Meiryo UI" panose="020B0604030504040204" pitchFamily="50" charset="-128"/>
                    <a:ea typeface="Meiryo UI" panose="020B0604030504040204" pitchFamily="50" charset="-128"/>
                  </a:endParaRPr>
                </a:p>
              </p:txBody>
            </p:sp>
          </mc:Choice>
          <mc:Fallback xmlns="">
            <p:sp>
              <p:nvSpPr>
                <p:cNvPr id="9" name="テキスト ボックス 8">
                  <a:extLst>
                    <a:ext uri="{FF2B5EF4-FFF2-40B4-BE49-F238E27FC236}">
                      <a16:creationId xmlns:a16="http://schemas.microsoft.com/office/drawing/2014/main" id="{A6CA8F89-EE71-1A58-1DFF-B837DFF0A5C1}"/>
                    </a:ext>
                  </a:extLst>
                </p:cNvPr>
                <p:cNvSpPr txBox="1">
                  <a:spLocks noRot="1" noChangeAspect="1" noMove="1" noResize="1" noEditPoints="1" noAdjustHandles="1" noChangeArrowheads="1" noChangeShapeType="1" noTextEdit="1"/>
                </p:cNvSpPr>
                <p:nvPr/>
              </p:nvSpPr>
              <p:spPr>
                <a:xfrm>
                  <a:off x="693429" y="3448701"/>
                  <a:ext cx="1552229" cy="446909"/>
                </a:xfrm>
                <a:prstGeom prst="rect">
                  <a:avLst/>
                </a:prstGeom>
                <a:blipFill>
                  <a:blip r:embed="rId4"/>
                  <a:stretch>
                    <a:fillRect l="-1695"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8C111EB-CA84-476A-A0A5-4BACC02F14AA}"/>
                    </a:ext>
                  </a:extLst>
                </p:cNvPr>
                <p:cNvSpPr txBox="1"/>
                <p:nvPr/>
              </p:nvSpPr>
              <p:spPr>
                <a:xfrm>
                  <a:off x="2483223" y="2697487"/>
                  <a:ext cx="2700755" cy="446909"/>
                </a:xfrm>
                <a:prstGeom prst="rect">
                  <a:avLst/>
                </a:prstGeom>
                <a:noFill/>
              </p:spPr>
              <p:txBody>
                <a:bodyPr wrap="square" rtlCol="0">
                  <a:spAutoFit/>
                </a:bodyPr>
                <a:lstStyle/>
                <a:p>
                  <a:r>
                    <a:rPr kumimoji="1" lang="ja-JP" altLang="en-US" sz="1400" dirty="0">
                      <a:solidFill>
                        <a:schemeClr val="tx1"/>
                      </a:solidFill>
                      <a:latin typeface="Meiryo UI" panose="020B0604030504040204" pitchFamily="50" charset="-128"/>
                      <a:ea typeface="Meiryo UI" panose="020B0604030504040204" pitchFamily="50" charset="-128"/>
                    </a:rPr>
                    <a:t>報酬</a:t>
                  </a:r>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𝑟</m:t>
                          </m:r>
                        </m:e>
                        <m:sub>
                          <m:r>
                            <a:rPr kumimoji="1" lang="ja-JP" altLang="en-US" i="1">
                              <a:solidFill>
                                <a:schemeClr val="tx1"/>
                              </a:solidFill>
                              <a:latin typeface="Cambria Math" panose="02040503050406030204" pitchFamily="18" charset="0"/>
                            </a:rPr>
                            <m:t>𝑡</m:t>
                          </m:r>
                          <m:r>
                            <a:rPr kumimoji="1" lang="ja-JP" altLang="en-US" i="0">
                              <a:solidFill>
                                <a:schemeClr val="tx1"/>
                              </a:solidFill>
                              <a:latin typeface="Cambria Math" panose="02040503050406030204" pitchFamily="18" charset="0"/>
                            </a:rPr>
                            <m:t>+1</m:t>
                          </m:r>
                        </m:sub>
                      </m:sSub>
                    </m:oMath>
                  </a14:m>
                  <a:endParaRPr kumimoji="1" lang="ja-JP" altLang="en-US" sz="1400" dirty="0">
                    <a:solidFill>
                      <a:schemeClr val="tx1"/>
                    </a:solidFill>
                    <a:latin typeface="Meiryo UI" panose="020B0604030504040204" pitchFamily="50" charset="-128"/>
                    <a:ea typeface="Meiryo UI" panose="020B0604030504040204" pitchFamily="50" charset="-128"/>
                  </a:endParaRPr>
                </a:p>
              </p:txBody>
            </p:sp>
          </mc:Choice>
          <mc:Fallback xmlns="">
            <p:sp>
              <p:nvSpPr>
                <p:cNvPr id="10" name="テキスト ボックス 9">
                  <a:extLst>
                    <a:ext uri="{FF2B5EF4-FFF2-40B4-BE49-F238E27FC236}">
                      <a16:creationId xmlns:a16="http://schemas.microsoft.com/office/drawing/2014/main" id="{E8C111EB-CA84-476A-A0A5-4BACC02F14AA}"/>
                    </a:ext>
                  </a:extLst>
                </p:cNvPr>
                <p:cNvSpPr txBox="1">
                  <a:spLocks noRot="1" noChangeAspect="1" noMove="1" noResize="1" noEditPoints="1" noAdjustHandles="1" noChangeArrowheads="1" noChangeShapeType="1" noTextEdit="1"/>
                </p:cNvSpPr>
                <p:nvPr/>
              </p:nvSpPr>
              <p:spPr>
                <a:xfrm>
                  <a:off x="2483223" y="2697487"/>
                  <a:ext cx="2700755" cy="446909"/>
                </a:xfrm>
                <a:prstGeom prst="rect">
                  <a:avLst/>
                </a:prstGeom>
                <a:blipFill>
                  <a:blip r:embed="rId5"/>
                  <a:stretch>
                    <a:fillRect l="-974" b="-13333"/>
                  </a:stretch>
                </a:blipFill>
              </p:spPr>
              <p:txBody>
                <a:bodyPr/>
                <a:lstStyle/>
                <a:p>
                  <a:r>
                    <a:rPr lang="ja-JP" altLang="en-US">
                      <a:noFill/>
                    </a:rPr>
                    <a:t> </a:t>
                  </a:r>
                </a:p>
              </p:txBody>
            </p:sp>
          </mc:Fallback>
        </mc:AlternateContent>
        <p:cxnSp>
          <p:nvCxnSpPr>
            <p:cNvPr id="11" name="コネクタ: カギ線 10">
              <a:extLst>
                <a:ext uri="{FF2B5EF4-FFF2-40B4-BE49-F238E27FC236}">
                  <a16:creationId xmlns:a16="http://schemas.microsoft.com/office/drawing/2014/main" id="{4AEA0D2A-1619-C83B-76E6-DF847DC10AE9}"/>
                </a:ext>
              </a:extLst>
            </p:cNvPr>
            <p:cNvCxnSpPr>
              <a:stCxn id="6" idx="3"/>
              <a:endCxn id="7" idx="3"/>
            </p:cNvCxnSpPr>
            <p:nvPr/>
          </p:nvCxnSpPr>
          <p:spPr>
            <a:xfrm flipH="1">
              <a:off x="4968687" y="2164977"/>
              <a:ext cx="1" cy="1434353"/>
            </a:xfrm>
            <a:prstGeom prst="bentConnector3">
              <a:avLst>
                <a:gd name="adj1" fmla="val -22860000000"/>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コネクタ: カギ線 11">
              <a:extLst>
                <a:ext uri="{FF2B5EF4-FFF2-40B4-BE49-F238E27FC236}">
                  <a16:creationId xmlns:a16="http://schemas.microsoft.com/office/drawing/2014/main" id="{92445C0F-73BF-6007-55B0-5B14145C1516}"/>
                </a:ext>
              </a:extLst>
            </p:cNvPr>
            <p:cNvCxnSpPr>
              <a:cxnSpLocks/>
            </p:cNvCxnSpPr>
            <p:nvPr/>
          </p:nvCxnSpPr>
          <p:spPr>
            <a:xfrm rot="10800000" flipH="1">
              <a:off x="2649057" y="2164976"/>
              <a:ext cx="1" cy="1434353"/>
            </a:xfrm>
            <a:prstGeom prst="bentConnector3">
              <a:avLst>
                <a:gd name="adj1" fmla="val -22860000000"/>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B41BE69C-DC05-B340-1264-81423DD5D099}"/>
                </a:ext>
              </a:extLst>
            </p:cNvPr>
            <p:cNvCxnSpPr/>
            <p:nvPr/>
          </p:nvCxnSpPr>
          <p:spPr>
            <a:xfrm flipH="1">
              <a:off x="2091018" y="3906371"/>
              <a:ext cx="584946"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CBEF1285-93B4-F192-83C5-220CC13DA62E}"/>
                </a:ext>
              </a:extLst>
            </p:cNvPr>
            <p:cNvCxnSpPr/>
            <p:nvPr/>
          </p:nvCxnSpPr>
          <p:spPr>
            <a:xfrm flipV="1">
              <a:off x="2091018" y="1912657"/>
              <a:ext cx="0" cy="199371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A414E110-6FA8-7E2E-8CF6-F72CD063AB4C}"/>
                </a:ext>
              </a:extLst>
            </p:cNvPr>
            <p:cNvCxnSpPr/>
            <p:nvPr/>
          </p:nvCxnSpPr>
          <p:spPr>
            <a:xfrm>
              <a:off x="2091018" y="1912657"/>
              <a:ext cx="584946"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6" name="テキスト ボックス 15">
            <a:extLst>
              <a:ext uri="{FF2B5EF4-FFF2-40B4-BE49-F238E27FC236}">
                <a16:creationId xmlns:a16="http://schemas.microsoft.com/office/drawing/2014/main" id="{0635F210-A7DD-1D27-05AA-B126C64FFA10}"/>
              </a:ext>
            </a:extLst>
          </p:cNvPr>
          <p:cNvSpPr txBox="1"/>
          <p:nvPr/>
        </p:nvSpPr>
        <p:spPr>
          <a:xfrm>
            <a:off x="203945" y="1706969"/>
            <a:ext cx="1246461"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考え方</a:t>
            </a:r>
            <a:endParaRPr kumimoji="1" lang="ja-JP" altLang="en-US" sz="1600" b="1"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728C119-9D8C-710A-91F4-5532C5F898C3}"/>
                  </a:ext>
                </a:extLst>
              </p:cNvPr>
              <p:cNvSpPr txBox="1"/>
              <p:nvPr/>
            </p:nvSpPr>
            <p:spPr>
              <a:xfrm>
                <a:off x="972070" y="3266356"/>
                <a:ext cx="4791717" cy="362984"/>
              </a:xfrm>
              <a:prstGeom prst="rect">
                <a:avLst/>
              </a:prstGeom>
              <a:noFill/>
            </p:spPr>
            <p:txBody>
              <a:bodyPr wrap="square" rtlCol="0">
                <a:spAutoFit/>
              </a:bodyPr>
              <a:lstStyle/>
              <a:p>
                <a:r>
                  <a:rPr kumimoji="1" lang="ja-JP" altLang="en-US" sz="1400" dirty="0">
                    <a:solidFill>
                      <a:schemeClr val="tx1"/>
                    </a:solidFill>
                    <a:latin typeface="Meiryo UI" panose="020B0604030504040204" pitchFamily="50" charset="-128"/>
                    <a:ea typeface="Meiryo UI" panose="020B0604030504040204" pitchFamily="50" charset="-128"/>
                  </a:rPr>
                  <a:t>③報酬</a:t>
                </a:r>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𝑟</m:t>
                        </m:r>
                      </m:e>
                      <m:sub>
                        <m:r>
                          <a:rPr kumimoji="1" lang="ja-JP" altLang="en-US" i="1">
                            <a:solidFill>
                              <a:schemeClr val="tx1"/>
                            </a:solidFill>
                            <a:latin typeface="Cambria Math" panose="02040503050406030204" pitchFamily="18" charset="0"/>
                          </a:rPr>
                          <m:t>𝑡</m:t>
                        </m:r>
                        <m:r>
                          <a:rPr kumimoji="1" lang="ja-JP" altLang="en-US" i="0">
                            <a:solidFill>
                              <a:schemeClr val="tx1"/>
                            </a:solidFill>
                            <a:latin typeface="Cambria Math" panose="02040503050406030204" pitchFamily="18" charset="0"/>
                          </a:rPr>
                          <m:t>+1</m:t>
                        </m:r>
                      </m:sub>
                    </m:sSub>
                  </m:oMath>
                </a14:m>
                <a:r>
                  <a:rPr kumimoji="1" lang="ja-JP" altLang="en-US" sz="1400" dirty="0">
                    <a:solidFill>
                      <a:schemeClr val="tx1"/>
                    </a:solidFill>
                    <a:latin typeface="Meiryo UI" panose="020B0604030504040204" pitchFamily="50" charset="-128"/>
                    <a:ea typeface="Meiryo UI" panose="020B0604030504040204" pitchFamily="50" charset="-128"/>
                  </a:rPr>
                  <a:t>の結果から方策</a:t>
                </a:r>
                <a14:m>
                  <m:oMath xmlns:m="http://schemas.openxmlformats.org/officeDocument/2006/math">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𝜋</m:t>
                        </m:r>
                      </m:e>
                      <m:sub>
                        <m:r>
                          <a:rPr lang="ja-JP" altLang="en-US" sz="1600" i="1">
                            <a:latin typeface="Cambria Math" panose="02040503050406030204" pitchFamily="18" charset="0"/>
                          </a:rPr>
                          <m:t>𝑡</m:t>
                        </m:r>
                      </m:sub>
                    </m:sSub>
                    <m:d>
                      <m:dPr>
                        <m:ctrlPr>
                          <a:rPr lang="ja-JP" altLang="en-US" sz="1600" i="1">
                            <a:latin typeface="Cambria Math" panose="02040503050406030204" pitchFamily="18" charset="0"/>
                          </a:rPr>
                        </m:ctrlPr>
                      </m:dPr>
                      <m:e>
                        <m:r>
                          <a:rPr lang="ja-JP" altLang="en-US" sz="1600" i="1">
                            <a:latin typeface="Cambria Math" panose="02040503050406030204" pitchFamily="18" charset="0"/>
                          </a:rPr>
                          <m:t>𝑠</m:t>
                        </m:r>
                        <m:r>
                          <a:rPr lang="ja-JP" altLang="en-US" sz="1600">
                            <a:latin typeface="Cambria Math" panose="02040503050406030204" pitchFamily="18" charset="0"/>
                          </a:rPr>
                          <m:t>,</m:t>
                        </m:r>
                        <m:r>
                          <a:rPr lang="ja-JP" altLang="en-US" sz="1600" i="1">
                            <a:latin typeface="Cambria Math" panose="02040503050406030204" pitchFamily="18" charset="0"/>
                          </a:rPr>
                          <m:t>𝑎</m:t>
                        </m:r>
                      </m:e>
                    </m:d>
                  </m:oMath>
                </a14:m>
                <a:r>
                  <a:rPr kumimoji="1" lang="ja-JP" altLang="en-US" sz="1400" dirty="0">
                    <a:solidFill>
                      <a:schemeClr val="tx1"/>
                    </a:solidFill>
                    <a:latin typeface="Meiryo UI" panose="020B0604030504040204" pitchFamily="50" charset="-128"/>
                    <a:ea typeface="Meiryo UI" panose="020B0604030504040204" pitchFamily="50" charset="-128"/>
                  </a:rPr>
                  <a:t>を更新する</a:t>
                </a:r>
              </a:p>
            </p:txBody>
          </p:sp>
        </mc:Choice>
        <mc:Fallback xmlns="">
          <p:sp>
            <p:nvSpPr>
              <p:cNvPr id="17" name="テキスト ボックス 16">
                <a:extLst>
                  <a:ext uri="{FF2B5EF4-FFF2-40B4-BE49-F238E27FC236}">
                    <a16:creationId xmlns:a16="http://schemas.microsoft.com/office/drawing/2014/main" id="{5728C119-9D8C-710A-91F4-5532C5F898C3}"/>
                  </a:ext>
                </a:extLst>
              </p:cNvPr>
              <p:cNvSpPr txBox="1">
                <a:spLocks noRot="1" noChangeAspect="1" noMove="1" noResize="1" noEditPoints="1" noAdjustHandles="1" noChangeArrowheads="1" noChangeShapeType="1" noTextEdit="1"/>
              </p:cNvSpPr>
              <p:nvPr/>
            </p:nvSpPr>
            <p:spPr>
              <a:xfrm>
                <a:off x="972070" y="3266356"/>
                <a:ext cx="4791717" cy="362984"/>
              </a:xfrm>
              <a:prstGeom prst="rect">
                <a:avLst/>
              </a:prstGeom>
              <a:blipFill>
                <a:blip r:embed="rId6"/>
                <a:stretch>
                  <a:fillRect l="-381" b="-135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9A62B20-780E-1FF2-2811-7526E78D433B}"/>
                  </a:ext>
                </a:extLst>
              </p:cNvPr>
              <p:cNvSpPr txBox="1"/>
              <p:nvPr/>
            </p:nvSpPr>
            <p:spPr>
              <a:xfrm>
                <a:off x="6266260" y="3899061"/>
                <a:ext cx="4875352" cy="1064522"/>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取りうる全ての行動に付随する新しい状態の期待値の計算により、“新しい状態</a:t>
                </a:r>
                <a14:m>
                  <m:oMath xmlns:m="http://schemas.openxmlformats.org/officeDocument/2006/math">
                    <m:r>
                      <a:rPr lang="ja-JP" altLang="en-US" i="1">
                        <a:latin typeface="Cambria Math" panose="02040503050406030204" pitchFamily="18" charset="0"/>
                      </a:rPr>
                      <m:t>𝑠</m:t>
                    </m:r>
                  </m:oMath>
                </a14:m>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の価値を評価し、その結果を用いて、方策</a:t>
                </a:r>
                <a14:m>
                  <m:oMath xmlns:m="http://schemas.openxmlformats.org/officeDocument/2006/math">
                    <m:r>
                      <a:rPr lang="ja-JP" altLang="en-US" sz="1600" i="1">
                        <a:latin typeface="Cambria Math" panose="02040503050406030204" pitchFamily="18" charset="0"/>
                      </a:rPr>
                      <m:t>𝜋</m:t>
                    </m:r>
                  </m:oMath>
                </a14:m>
                <a:r>
                  <a:rPr lang="ja-JP" altLang="en-US" sz="1400" dirty="0">
                    <a:latin typeface="Meiryo UI" panose="020B0604030504040204" pitchFamily="50" charset="-128"/>
                    <a:ea typeface="Meiryo UI" panose="020B0604030504040204" pitchFamily="50" charset="-128"/>
                  </a:rPr>
                  <a:t>を評価し、新しい状態</a:t>
                </a:r>
                <a14:m>
                  <m:oMath xmlns:m="http://schemas.openxmlformats.org/officeDocument/2006/math">
                    <m:r>
                      <a:rPr lang="ja-JP" altLang="en-US" i="1">
                        <a:latin typeface="Cambria Math" panose="02040503050406030204" pitchFamily="18" charset="0"/>
                      </a:rPr>
                      <m:t>𝑠</m:t>
                    </m:r>
                    <m:r>
                      <a:rPr lang="ja-JP" altLang="en-US" i="1">
                        <a:latin typeface="Cambria Math" panose="02040503050406030204" pitchFamily="18" charset="0"/>
                      </a:rPr>
                      <m:t> </m:t>
                    </m:r>
                  </m:oMath>
                </a14:m>
                <a:r>
                  <a:rPr lang="ja-JP" altLang="en-US" sz="1400" dirty="0">
                    <a:latin typeface="Meiryo UI" panose="020B0604030504040204" pitchFamily="50" charset="-128"/>
                    <a:ea typeface="Meiryo UI" panose="020B0604030504040204" pitchFamily="50" charset="-128"/>
                  </a:rPr>
                  <a:t>の価値がより大きくなるように、方策</a:t>
                </a:r>
                <a14:m>
                  <m:oMath xmlns:m="http://schemas.openxmlformats.org/officeDocument/2006/math">
                    <m:r>
                      <a:rPr lang="ja-JP" altLang="en-US" sz="1600" i="1">
                        <a:latin typeface="Cambria Math" panose="02040503050406030204" pitchFamily="18" charset="0"/>
                      </a:rPr>
                      <m:t>𝜋</m:t>
                    </m:r>
                  </m:oMath>
                </a14:m>
                <a:r>
                  <a:rPr lang="ja-JP" altLang="en-US" sz="1400" dirty="0">
                    <a:latin typeface="Meiryo UI" panose="020B0604030504040204" pitchFamily="50" charset="-128"/>
                    <a:ea typeface="Meiryo UI" panose="020B0604030504040204" pitchFamily="50" charset="-128"/>
                  </a:rPr>
                  <a:t>を更新し続けるという方針で学習が行われていきます。</a:t>
                </a:r>
              </a:p>
            </p:txBody>
          </p:sp>
        </mc:Choice>
        <mc:Fallback xmlns="">
          <p:sp>
            <p:nvSpPr>
              <p:cNvPr id="18" name="テキスト ボックス 17">
                <a:extLst>
                  <a:ext uri="{FF2B5EF4-FFF2-40B4-BE49-F238E27FC236}">
                    <a16:creationId xmlns:a16="http://schemas.microsoft.com/office/drawing/2014/main" id="{39A62B20-780E-1FF2-2811-7526E78D433B}"/>
                  </a:ext>
                </a:extLst>
              </p:cNvPr>
              <p:cNvSpPr txBox="1">
                <a:spLocks noRot="1" noChangeAspect="1" noMove="1" noResize="1" noEditPoints="1" noAdjustHandles="1" noChangeArrowheads="1" noChangeShapeType="1" noTextEdit="1"/>
              </p:cNvSpPr>
              <p:nvPr/>
            </p:nvSpPr>
            <p:spPr>
              <a:xfrm>
                <a:off x="6266260" y="3899061"/>
                <a:ext cx="4875352" cy="1064522"/>
              </a:xfrm>
              <a:prstGeom prst="rect">
                <a:avLst/>
              </a:prstGeom>
              <a:blipFill>
                <a:blip r:embed="rId7"/>
                <a:stretch>
                  <a:fillRect l="-375" t="-1149" b="-5172"/>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A7035BD4-99B0-E228-23BE-6C246366A55F}"/>
              </a:ext>
            </a:extLst>
          </p:cNvPr>
          <p:cNvSpPr txBox="1"/>
          <p:nvPr/>
        </p:nvSpPr>
        <p:spPr>
          <a:xfrm>
            <a:off x="322659" y="2164416"/>
            <a:ext cx="10882257" cy="933589"/>
          </a:xfrm>
          <a:prstGeom prst="rect">
            <a:avLst/>
          </a:prstGeom>
          <a:noFill/>
        </p:spPr>
        <p:txBody>
          <a:bodyPr wrap="square">
            <a:spAutoFit/>
          </a:bodyPr>
          <a:lstStyle/>
          <a:p>
            <a:r>
              <a:rPr kumimoji="1" lang="ja-JP" altLang="en-US" sz="1600" dirty="0">
                <a:latin typeface="Meiryo UI" panose="020B0604030504040204" pitchFamily="50" charset="-128"/>
                <a:ea typeface="Meiryo UI" panose="020B0604030504040204" pitchFamily="50" charset="-128"/>
              </a:rPr>
              <a:t>エージェントは将来に渡って報酬の期待値を最大にするように環境に指示を出す</a:t>
            </a:r>
            <a:r>
              <a:rPr kumimoji="1" lang="en-US" altLang="ja-JP" sz="1600" baseline="30000" dirty="0">
                <a:latin typeface="Meiryo UI" panose="020B0604030504040204" pitchFamily="50" charset="-128"/>
                <a:ea typeface="Meiryo UI" panose="020B0604030504040204" pitchFamily="50" charset="-128"/>
              </a:rPr>
              <a:t>※</a:t>
            </a:r>
          </a:p>
          <a:p>
            <a:endParaRPr kumimoji="1" lang="en-US" altLang="ja-JP" sz="1600" baseline="300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マルコフ決定過程（</a:t>
            </a:r>
            <a:r>
              <a:rPr lang="en-US" altLang="ja-JP" sz="1400" b="1" dirty="0">
                <a:latin typeface="Meiryo UI" panose="020B0604030504040204" pitchFamily="50" charset="-128"/>
                <a:ea typeface="Meiryo UI" panose="020B0604030504040204" pitchFamily="50" charset="-128"/>
              </a:rPr>
              <a:t>Markov Decision Process</a:t>
            </a:r>
            <a:r>
              <a:rPr lang="ja-JP" altLang="en-US" sz="1400" b="1" dirty="0">
                <a:latin typeface="Meiryo UI" panose="020B0604030504040204" pitchFamily="50" charset="-128"/>
                <a:ea typeface="Meiryo UI" panose="020B0604030504040204" pitchFamily="50" charset="-128"/>
              </a:rPr>
              <a:t>、</a:t>
            </a:r>
            <a:r>
              <a:rPr lang="en-US" altLang="ja-JP" sz="1400" b="1" dirty="0">
                <a:latin typeface="Meiryo UI" panose="020B0604030504040204" pitchFamily="50" charset="-128"/>
                <a:ea typeface="Meiryo UI" panose="020B0604030504040204" pitchFamily="50" charset="-128"/>
              </a:rPr>
              <a:t>MDP</a:t>
            </a:r>
            <a:r>
              <a:rPr lang="ja-JP" altLang="en-US" sz="1400" b="1"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は、意思決定問題を数理的にモデル化するための枠組みの一つで、特に強化学習や運用研究で広く使われています。このモデルは、</a:t>
            </a:r>
            <a:r>
              <a:rPr lang="ja-JP" altLang="en-US" sz="1400" b="1" dirty="0">
                <a:latin typeface="Meiryo UI" panose="020B0604030504040204" pitchFamily="50" charset="-128"/>
                <a:ea typeface="Meiryo UI" panose="020B0604030504040204" pitchFamily="50" charset="-128"/>
              </a:rPr>
              <a:t>現在の状態と行動によって次の状態が決まるというマルコフ性</a:t>
            </a:r>
            <a:r>
              <a:rPr lang="ja-JP" altLang="en-US" sz="1400" dirty="0">
                <a:latin typeface="Meiryo UI" panose="020B0604030504040204" pitchFamily="50" charset="-128"/>
                <a:ea typeface="Meiryo UI" panose="020B0604030504040204" pitchFamily="50" charset="-128"/>
              </a:rPr>
              <a:t>に基づいています。</a:t>
            </a:r>
            <a:endParaRPr kumimoji="1" lang="ja-JP" altLang="en-US" sz="14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9B17F012-7F26-1A37-2802-F8BAFE289672}"/>
                  </a:ext>
                </a:extLst>
              </p:cNvPr>
              <p:cNvSpPr txBox="1"/>
              <p:nvPr/>
            </p:nvSpPr>
            <p:spPr>
              <a:xfrm>
                <a:off x="203945" y="4087397"/>
                <a:ext cx="1719190" cy="788934"/>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②その行動に伴い、状態</a:t>
                </a:r>
                <a14:m>
                  <m:oMath xmlns:m="http://schemas.openxmlformats.org/officeDocument/2006/math">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𝑠</m:t>
                        </m:r>
                      </m:e>
                      <m:sub>
                        <m:r>
                          <a:rPr lang="ja-JP" altLang="en-US" sz="1600" i="1">
                            <a:latin typeface="Cambria Math" panose="02040503050406030204" pitchFamily="18" charset="0"/>
                          </a:rPr>
                          <m:t>𝑡</m:t>
                        </m:r>
                        <m:r>
                          <a:rPr lang="en-US" altLang="ja-JP" sz="1600" b="0" i="1" smtClean="0">
                            <a:latin typeface="Cambria Math" panose="02040503050406030204" pitchFamily="18" charset="0"/>
                          </a:rPr>
                          <m:t>+1</m:t>
                        </m:r>
                      </m:sub>
                    </m:sSub>
                  </m:oMath>
                </a14:m>
                <a:r>
                  <a:rPr lang="ja-JP" altLang="en-US" sz="1400" dirty="0">
                    <a:latin typeface="Meiryo UI" panose="020B0604030504040204" pitchFamily="50" charset="-128"/>
                    <a:ea typeface="Meiryo UI" panose="020B0604030504040204" pitchFamily="50" charset="-128"/>
                  </a:rPr>
                  <a:t>になって、報酬</a:t>
                </a:r>
                <a14:m>
                  <m:oMath xmlns:m="http://schemas.openxmlformats.org/officeDocument/2006/math">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𝑟</m:t>
                        </m:r>
                      </m:e>
                      <m:sub>
                        <m:r>
                          <a:rPr lang="ja-JP" altLang="en-US" sz="1600" i="1">
                            <a:latin typeface="Cambria Math" panose="02040503050406030204" pitchFamily="18" charset="0"/>
                          </a:rPr>
                          <m:t>𝑡</m:t>
                        </m:r>
                        <m:r>
                          <a:rPr lang="ja-JP" altLang="en-US" sz="1600">
                            <a:latin typeface="Cambria Math" panose="02040503050406030204" pitchFamily="18" charset="0"/>
                          </a:rPr>
                          <m:t>+1</m:t>
                        </m:r>
                      </m:sub>
                    </m:sSub>
                  </m:oMath>
                </a14:m>
                <a:r>
                  <a:rPr lang="ja-JP" altLang="en-US" sz="1400" dirty="0">
                    <a:latin typeface="Meiryo UI" panose="020B0604030504040204" pitchFamily="50" charset="-128"/>
                    <a:ea typeface="Meiryo UI" panose="020B0604030504040204" pitchFamily="50" charset="-128"/>
                  </a:rPr>
                  <a:t>を得る</a:t>
                </a:r>
                <a:endParaRPr lang="ja-JP" altLang="en-US" sz="1400" dirty="0"/>
              </a:p>
            </p:txBody>
          </p:sp>
        </mc:Choice>
        <mc:Fallback xmlns="">
          <p:sp>
            <p:nvSpPr>
              <p:cNvPr id="22" name="テキスト ボックス 21">
                <a:extLst>
                  <a:ext uri="{FF2B5EF4-FFF2-40B4-BE49-F238E27FC236}">
                    <a16:creationId xmlns:a16="http://schemas.microsoft.com/office/drawing/2014/main" id="{9B17F012-7F26-1A37-2802-F8BAFE289672}"/>
                  </a:ext>
                </a:extLst>
              </p:cNvPr>
              <p:cNvSpPr txBox="1">
                <a:spLocks noRot="1" noChangeAspect="1" noMove="1" noResize="1" noEditPoints="1" noAdjustHandles="1" noChangeArrowheads="1" noChangeShapeType="1" noTextEdit="1"/>
              </p:cNvSpPr>
              <p:nvPr/>
            </p:nvSpPr>
            <p:spPr>
              <a:xfrm>
                <a:off x="203945" y="4087397"/>
                <a:ext cx="1719190" cy="788934"/>
              </a:xfrm>
              <a:prstGeom prst="rect">
                <a:avLst/>
              </a:prstGeom>
              <a:blipFill>
                <a:blip r:embed="rId8"/>
                <a:stretch>
                  <a:fillRect l="-1064" t="-1550" b="-5426"/>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9523114B-2B9E-B070-547B-BF6922F5D891}"/>
              </a:ext>
            </a:extLst>
          </p:cNvPr>
          <p:cNvSpPr txBox="1"/>
          <p:nvPr/>
        </p:nvSpPr>
        <p:spPr>
          <a:xfrm>
            <a:off x="280455" y="1333353"/>
            <a:ext cx="8181261"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試行錯誤を繰り返して最適な行動や操作を決定していく</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の学習アルゴリズム</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8A89CEA9-EA15-A1C3-507E-8F86E6E7A9A5}"/>
                  </a:ext>
                </a:extLst>
              </p:cNvPr>
              <p:cNvSpPr txBox="1"/>
              <p:nvPr/>
            </p:nvSpPr>
            <p:spPr>
              <a:xfrm>
                <a:off x="3853264" y="5280858"/>
                <a:ext cx="863404" cy="369332"/>
              </a:xfrm>
              <a:prstGeom prst="rect">
                <a:avLst/>
              </a:prstGeom>
              <a:noFill/>
            </p:spPr>
            <p:txBody>
              <a:bodyPr wrap="square">
                <a:spAutoFit/>
              </a:bodyPr>
              <a:lstStyle/>
              <a:p>
                <a:r>
                  <a:rPr kumimoji="1" lang="ja-JP" altLang="en-US" sz="1400" dirty="0">
                    <a:solidFill>
                      <a:schemeClr val="tx1"/>
                    </a:solidFill>
                    <a:latin typeface="Meiryo UI" panose="020B0604030504040204" pitchFamily="50" charset="-128"/>
                    <a:ea typeface="Meiryo UI" panose="020B0604030504040204" pitchFamily="50" charset="-128"/>
                  </a:rPr>
                  <a:t>行動</a:t>
                </a:r>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smtClean="0">
                            <a:solidFill>
                              <a:schemeClr val="tx1"/>
                            </a:solidFill>
                            <a:latin typeface="Cambria Math" panose="02040503050406030204" pitchFamily="18" charset="0"/>
                          </a:rPr>
                          <m:t>𝑎</m:t>
                        </m:r>
                      </m:e>
                      <m:sub>
                        <m:r>
                          <a:rPr kumimoji="1" lang="ja-JP" altLang="en-US" i="1" smtClean="0">
                            <a:solidFill>
                              <a:schemeClr val="tx1"/>
                            </a:solidFill>
                            <a:latin typeface="Cambria Math" panose="02040503050406030204" pitchFamily="18" charset="0"/>
                          </a:rPr>
                          <m:t>𝑡</m:t>
                        </m:r>
                      </m:sub>
                    </m:sSub>
                  </m:oMath>
                </a14:m>
                <a:endParaRPr lang="ja-JP" altLang="en-US" dirty="0"/>
              </a:p>
            </p:txBody>
          </p:sp>
        </mc:Choice>
        <mc:Fallback xmlns="">
          <p:sp>
            <p:nvSpPr>
              <p:cNvPr id="26" name="テキスト ボックス 25">
                <a:extLst>
                  <a:ext uri="{FF2B5EF4-FFF2-40B4-BE49-F238E27FC236}">
                    <a16:creationId xmlns:a16="http://schemas.microsoft.com/office/drawing/2014/main" id="{8A89CEA9-EA15-A1C3-507E-8F86E6E7A9A5}"/>
                  </a:ext>
                </a:extLst>
              </p:cNvPr>
              <p:cNvSpPr txBox="1">
                <a:spLocks noRot="1" noChangeAspect="1" noMove="1" noResize="1" noEditPoints="1" noAdjustHandles="1" noChangeArrowheads="1" noChangeShapeType="1" noTextEdit="1"/>
              </p:cNvSpPr>
              <p:nvPr/>
            </p:nvSpPr>
            <p:spPr>
              <a:xfrm>
                <a:off x="3853264" y="5280858"/>
                <a:ext cx="863404" cy="369332"/>
              </a:xfrm>
              <a:prstGeom prst="rect">
                <a:avLst/>
              </a:prstGeom>
              <a:blipFill>
                <a:blip r:embed="rId9"/>
                <a:stretch>
                  <a:fillRect l="-2113"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2824B85D-124C-117F-45B0-B5E77D071D02}"/>
                  </a:ext>
                </a:extLst>
              </p:cNvPr>
              <p:cNvSpPr txBox="1"/>
              <p:nvPr/>
            </p:nvSpPr>
            <p:spPr>
              <a:xfrm>
                <a:off x="2265648" y="4219820"/>
                <a:ext cx="1368980" cy="369332"/>
              </a:xfrm>
              <a:prstGeom prst="rect">
                <a:avLst/>
              </a:prstGeom>
              <a:noFill/>
            </p:spPr>
            <p:txBody>
              <a:bodyPr wrap="square">
                <a:spAutoFit/>
              </a:bodyPr>
              <a:lstStyle/>
              <a:p>
                <a:r>
                  <a:rPr kumimoji="1" lang="ja-JP" altLang="en-US" sz="1400" dirty="0">
                    <a:solidFill>
                      <a:schemeClr val="tx1"/>
                    </a:solidFill>
                    <a:latin typeface="Meiryo UI" panose="020B0604030504040204" pitchFamily="50" charset="-128"/>
                    <a:ea typeface="Meiryo UI" panose="020B0604030504040204" pitchFamily="50" charset="-128"/>
                  </a:rPr>
                  <a:t>方策</a:t>
                </a:r>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𝜋</m:t>
                        </m:r>
                      </m:e>
                      <m:sub>
                        <m:r>
                          <a:rPr kumimoji="1" lang="ja-JP" altLang="en-US" i="1">
                            <a:solidFill>
                              <a:schemeClr val="tx1"/>
                            </a:solidFill>
                            <a:latin typeface="Cambria Math" panose="02040503050406030204" pitchFamily="18" charset="0"/>
                          </a:rPr>
                          <m:t>𝑡</m:t>
                        </m:r>
                      </m:sub>
                    </m:sSub>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𝑠</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𝑎</m:t>
                        </m:r>
                      </m:e>
                    </m:d>
                  </m:oMath>
                </a14:m>
                <a:endParaRPr lang="ja-JP" altLang="en-US" dirty="0"/>
              </a:p>
            </p:txBody>
          </p:sp>
        </mc:Choice>
        <mc:Fallback xmlns="">
          <p:sp>
            <p:nvSpPr>
              <p:cNvPr id="28" name="テキスト ボックス 27">
                <a:extLst>
                  <a:ext uri="{FF2B5EF4-FFF2-40B4-BE49-F238E27FC236}">
                    <a16:creationId xmlns:a16="http://schemas.microsoft.com/office/drawing/2014/main" id="{2824B85D-124C-117F-45B0-B5E77D071D02}"/>
                  </a:ext>
                </a:extLst>
              </p:cNvPr>
              <p:cNvSpPr txBox="1">
                <a:spLocks noRot="1" noChangeAspect="1" noMove="1" noResize="1" noEditPoints="1" noAdjustHandles="1" noChangeArrowheads="1" noChangeShapeType="1" noTextEdit="1"/>
              </p:cNvSpPr>
              <p:nvPr/>
            </p:nvSpPr>
            <p:spPr>
              <a:xfrm>
                <a:off x="2265648" y="4219820"/>
                <a:ext cx="1368980" cy="369332"/>
              </a:xfrm>
              <a:prstGeom prst="rect">
                <a:avLst/>
              </a:prstGeom>
              <a:blipFill>
                <a:blip r:embed="rId10"/>
                <a:stretch>
                  <a:fillRect l="-1339" b="-98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91416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68EA8DA-D46C-AAE7-8B76-E402BA3FC961}"/>
              </a:ext>
            </a:extLst>
          </p:cNvPr>
          <p:cNvSpPr>
            <a:spLocks noGrp="1"/>
          </p:cNvSpPr>
          <p:nvPr>
            <p:ph type="sldNum" sz="quarter" idx="12"/>
          </p:nvPr>
        </p:nvSpPr>
        <p:spPr/>
        <p:txBody>
          <a:bodyPr/>
          <a:lstStyle/>
          <a:p>
            <a:fld id="{2977F5E9-0479-47A0-9E51-109E0858BCF2}" type="slidenum">
              <a:rPr kumimoji="1" lang="ja-JP" altLang="en-US" smtClean="0"/>
              <a:t>35</a:t>
            </a:fld>
            <a:endParaRPr kumimoji="1" lang="ja-JP" altLang="en-US"/>
          </a:p>
        </p:txBody>
      </p:sp>
      <p:sp>
        <p:nvSpPr>
          <p:cNvPr id="3" name="タイトル 2">
            <a:extLst>
              <a:ext uri="{FF2B5EF4-FFF2-40B4-BE49-F238E27FC236}">
                <a16:creationId xmlns:a16="http://schemas.microsoft.com/office/drawing/2014/main" id="{F340FE71-5C0C-DB37-A02E-4053750A7E83}"/>
              </a:ext>
            </a:extLst>
          </p:cNvPr>
          <p:cNvSpPr>
            <a:spLocks noGrp="1"/>
          </p:cNvSpPr>
          <p:nvPr>
            <p:ph type="title"/>
          </p:nvPr>
        </p:nvSpPr>
        <p:spPr/>
        <p:txBody>
          <a:bodyPr/>
          <a:lstStyle/>
          <a:p>
            <a:r>
              <a:rPr kumimoji="1" lang="en-US" altLang="ja-JP" dirty="0"/>
              <a:t>Q</a:t>
            </a:r>
            <a:r>
              <a:rPr kumimoji="1" lang="ja-JP" altLang="en-US" dirty="0"/>
              <a:t>学習</a:t>
            </a:r>
          </a:p>
        </p:txBody>
      </p:sp>
      <p:sp>
        <p:nvSpPr>
          <p:cNvPr id="4" name="テキスト プレースホルダー 3">
            <a:extLst>
              <a:ext uri="{FF2B5EF4-FFF2-40B4-BE49-F238E27FC236}">
                <a16:creationId xmlns:a16="http://schemas.microsoft.com/office/drawing/2014/main" id="{66E6B76E-5BCA-9C33-1964-068BC9994B38}"/>
              </a:ext>
            </a:extLst>
          </p:cNvPr>
          <p:cNvSpPr>
            <a:spLocks noGrp="1"/>
          </p:cNvSpPr>
          <p:nvPr>
            <p:ph type="body" sz="quarter" idx="13"/>
          </p:nvPr>
        </p:nvSpPr>
        <p:spPr/>
        <p:txBody>
          <a:bodyPr/>
          <a:lstStyle/>
          <a:p>
            <a:r>
              <a:rPr lang="zh-TW" altLang="en-US" dirty="0"/>
              <a:t>２ｰ５．強化学習</a:t>
            </a:r>
          </a:p>
        </p:txBody>
      </p:sp>
      <p:sp>
        <p:nvSpPr>
          <p:cNvPr id="6" name="テキスト ボックス 5">
            <a:extLst>
              <a:ext uri="{FF2B5EF4-FFF2-40B4-BE49-F238E27FC236}">
                <a16:creationId xmlns:a16="http://schemas.microsoft.com/office/drawing/2014/main" id="{F1E35D10-54DF-1FC6-0E8C-98200B4522F7}"/>
              </a:ext>
            </a:extLst>
          </p:cNvPr>
          <p:cNvSpPr txBox="1"/>
          <p:nvPr/>
        </p:nvSpPr>
        <p:spPr>
          <a:xfrm>
            <a:off x="358726" y="1230128"/>
            <a:ext cx="6882195" cy="1077218"/>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rPr>
              <a:t>Q</a:t>
            </a:r>
            <a:r>
              <a:rPr lang="ja-JP" altLang="en-US" sz="1600" dirty="0">
                <a:latin typeface="Meiryo UI" panose="020B0604030504040204" pitchFamily="50" charset="-128"/>
                <a:ea typeface="Meiryo UI" panose="020B0604030504040204" pitchFamily="50" charset="-128"/>
              </a:rPr>
              <a:t>値（最適行動価値）を用いて学習する方法</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pPr lvl="1"/>
            <a:r>
              <a:rPr lang="en-US" altLang="ja-JP" sz="1600" dirty="0">
                <a:latin typeface="Meiryo UI" panose="020B0604030504040204" pitchFamily="50" charset="-128"/>
                <a:ea typeface="Meiryo UI" panose="020B0604030504040204" pitchFamily="50" charset="-128"/>
              </a:rPr>
              <a:t>Q</a:t>
            </a:r>
            <a:r>
              <a:rPr lang="ja-JP" altLang="en-US" sz="1600" dirty="0">
                <a:latin typeface="Meiryo UI" panose="020B0604030504040204" pitchFamily="50" charset="-128"/>
                <a:ea typeface="Meiryo UI" panose="020B0604030504040204" pitchFamily="50" charset="-128"/>
              </a:rPr>
              <a:t>値：ある状態で特定の行動を取った場合に得られる「期待される価値」を</a:t>
            </a:r>
            <a:endParaRPr lang="en-US" altLang="ja-JP" sz="1600" dirty="0">
              <a:latin typeface="Meiryo UI" panose="020B0604030504040204" pitchFamily="50" charset="-128"/>
              <a:ea typeface="Meiryo UI" panose="020B0604030504040204" pitchFamily="50" charset="-128"/>
            </a:endParaRPr>
          </a:p>
          <a:p>
            <a:pPr lvl="1"/>
            <a:r>
              <a:rPr lang="ja-JP" altLang="en-US" sz="1600" dirty="0">
                <a:latin typeface="Meiryo UI" panose="020B0604030504040204" pitchFamily="50" charset="-128"/>
                <a:ea typeface="Meiryo UI" panose="020B0604030504040204" pitchFamily="50" charset="-128"/>
              </a:rPr>
              <a:t>　　　　表します。（</a:t>
            </a:r>
            <a:r>
              <a:rPr lang="en-US" altLang="ja-JP" sz="1600" dirty="0">
                <a:latin typeface="Meiryo UI" panose="020B0604030504040204" pitchFamily="50" charset="-128"/>
                <a:ea typeface="Meiryo UI" panose="020B0604030504040204" pitchFamily="50" charset="-128"/>
              </a:rPr>
              <a:t>Q</a:t>
            </a:r>
            <a:r>
              <a:rPr lang="ja-JP" altLang="en-US" sz="1600" dirty="0">
                <a:latin typeface="Meiryo UI" panose="020B0604030504040204" pitchFamily="50" charset="-128"/>
                <a:ea typeface="Meiryo UI" panose="020B0604030504040204" pitchFamily="50" charset="-128"/>
              </a:rPr>
              <a:t>値を高めることでより良い選択ができるようになる）</a:t>
            </a:r>
            <a:endParaRPr lang="en-US" altLang="ja-JP" sz="1600" dirty="0">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E2E06E7C-53E8-D3B0-E8F6-D13C7C78216A}"/>
              </a:ext>
            </a:extLst>
          </p:cNvPr>
          <p:cNvSpPr txBox="1"/>
          <p:nvPr/>
        </p:nvSpPr>
        <p:spPr>
          <a:xfrm>
            <a:off x="519550" y="4743672"/>
            <a:ext cx="5741825" cy="9541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応用例</a:t>
            </a:r>
            <a:r>
              <a:rPr lang="ja-JP" altLang="en-US" sz="1400" dirty="0">
                <a:latin typeface="Meiryo UI" panose="020B0604030504040204" pitchFamily="50" charset="-128"/>
                <a:ea typeface="Meiryo UI" panose="020B0604030504040204" pitchFamily="50" charset="-128"/>
              </a:rPr>
              <a:t>：金融取引トレーディングアルゴリズムでは、各状態（市場条件など）に基づいて取引（買い、売り、保持）の最適な行動を学習します</a:t>
            </a:r>
            <a:endParaRPr lang="en-US" altLang="ja-JP" sz="14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市場のデータを解析し、利益が最大化される取引戦略を導き出します</a:t>
            </a:r>
            <a:endParaRPr lang="en-US" altLang="ja-JP" sz="14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リスク管理も加味して、長期的な利益を目指します</a:t>
            </a:r>
          </a:p>
        </p:txBody>
      </p:sp>
      <p:sp>
        <p:nvSpPr>
          <p:cNvPr id="77" name="テキスト ボックス 76">
            <a:extLst>
              <a:ext uri="{FF2B5EF4-FFF2-40B4-BE49-F238E27FC236}">
                <a16:creationId xmlns:a16="http://schemas.microsoft.com/office/drawing/2014/main" id="{E36FDEA0-E7C6-ED20-046F-B6DBB2792E46}"/>
              </a:ext>
            </a:extLst>
          </p:cNvPr>
          <p:cNvSpPr txBox="1"/>
          <p:nvPr/>
        </p:nvSpPr>
        <p:spPr>
          <a:xfrm>
            <a:off x="519550" y="2439924"/>
            <a:ext cx="6878889" cy="523220"/>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式で表現すると</a:t>
            </a:r>
            <a:endParaRPr lang="en-US" altLang="ja-JP" sz="1400" b="1"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Q</a:t>
            </a:r>
            <a:r>
              <a:rPr lang="ja-JP" altLang="en-US" sz="1400" dirty="0">
                <a:latin typeface="Meiryo UI" panose="020B0604030504040204" pitchFamily="50" charset="-128"/>
                <a:ea typeface="Meiryo UI" panose="020B0604030504040204" pitchFamily="50" charset="-128"/>
              </a:rPr>
              <a:t>値</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現在の価値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学習率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実際の報酬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割引率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次の最大価値 </a:t>
            </a: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現在の価値</a:t>
            </a:r>
            <a:r>
              <a:rPr lang="en-US" altLang="ja-JP" sz="1400" dirty="0">
                <a:latin typeface="Meiryo UI" panose="020B0604030504040204" pitchFamily="50" charset="-128"/>
                <a:ea typeface="Meiryo UI" panose="020B0604030504040204" pitchFamily="50" charset="-128"/>
              </a:rPr>
              <a:t>)</a:t>
            </a:r>
            <a:endParaRPr lang="ja-JP" altLang="en-US" sz="1400" dirty="0">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AA27FBE3-CCF0-2919-204F-9E17818C7467}"/>
              </a:ext>
            </a:extLst>
          </p:cNvPr>
          <p:cNvSpPr txBox="1"/>
          <p:nvPr/>
        </p:nvSpPr>
        <p:spPr>
          <a:xfrm>
            <a:off x="1005911" y="3035029"/>
            <a:ext cx="6892716" cy="646331"/>
          </a:xfrm>
          <a:prstGeom prst="rect">
            <a:avLst/>
          </a:prstGeom>
          <a:noFill/>
        </p:spPr>
        <p:txBody>
          <a:bodyPr wrap="square">
            <a:spAutoFit/>
          </a:bodyPr>
          <a:lstStyle/>
          <a:p>
            <a:r>
              <a:rPr lang="ja-JP" altLang="en-US" sz="1200" dirty="0">
                <a:latin typeface="Meiryo UI" panose="020B0604030504040204" pitchFamily="50" charset="-128"/>
                <a:ea typeface="Meiryo UI" panose="020B0604030504040204" pitchFamily="50" charset="-128"/>
              </a:rPr>
              <a:t>パラメータ（学習率）：今の価値に対して次の報酬や未来の価値をどのくらい適応させるか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通常は学習が始まる段階で高く設定し、時間の経過とともに少しずつ減少させます</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パラメータ（割引率）：将来の報酬をどれくらい重視するか（</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に近いほど将来の報酬を当てにする）</a:t>
            </a:r>
            <a:endParaRPr lang="en-US" altLang="ja-JP" sz="1200"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B0254E8B-D2CC-0709-4F3E-6CF8E117662B}"/>
              </a:ext>
            </a:extLst>
          </p:cNvPr>
          <p:cNvSpPr txBox="1"/>
          <p:nvPr/>
        </p:nvSpPr>
        <p:spPr>
          <a:xfrm>
            <a:off x="519550" y="3813938"/>
            <a:ext cx="6882195" cy="95410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実装イメージ</a:t>
            </a:r>
            <a:endParaRPr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Q</a:t>
            </a:r>
            <a:r>
              <a:rPr lang="ja-JP" altLang="en-US" sz="1400" dirty="0">
                <a:latin typeface="Meiryo UI" panose="020B0604030504040204" pitchFamily="50" charset="-128"/>
                <a:ea typeface="Meiryo UI" panose="020B0604030504040204" pitchFamily="50" charset="-128"/>
              </a:rPr>
              <a:t>テーブルと呼ばれる表で、状態と行動と</a:t>
            </a:r>
            <a:r>
              <a:rPr lang="en-US" altLang="ja-JP" sz="1400" dirty="0">
                <a:latin typeface="Meiryo UI" panose="020B0604030504040204" pitchFamily="50" charset="-128"/>
                <a:ea typeface="Meiryo UI" panose="020B0604030504040204" pitchFamily="50" charset="-128"/>
              </a:rPr>
              <a:t>Q</a:t>
            </a:r>
            <a:r>
              <a:rPr lang="ja-JP" altLang="en-US" sz="1400" dirty="0">
                <a:latin typeface="Meiryo UI" panose="020B0604030504040204" pitchFamily="50" charset="-128"/>
                <a:ea typeface="Meiryo UI" panose="020B0604030504040204" pitchFamily="50" charset="-128"/>
              </a:rPr>
              <a:t>値の組み合わせを管理</a:t>
            </a:r>
            <a:endParaRPr lang="en-US" altLang="ja-JP" sz="1400" baseline="300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ある状態のエージェントは、その状態において最大の</a:t>
            </a:r>
            <a:r>
              <a:rPr lang="en-US" altLang="ja-JP" sz="1400" dirty="0">
                <a:latin typeface="Meiryo UI" panose="020B0604030504040204" pitchFamily="50" charset="-128"/>
                <a:ea typeface="Meiryo UI" panose="020B0604030504040204" pitchFamily="50" charset="-128"/>
              </a:rPr>
              <a:t>Q</a:t>
            </a:r>
            <a:r>
              <a:rPr lang="ja-JP" altLang="en-US" sz="1400" dirty="0">
                <a:latin typeface="Meiryo UI" panose="020B0604030504040204" pitchFamily="50" charset="-128"/>
                <a:ea typeface="Meiryo UI" panose="020B0604030504040204" pitchFamily="50" charset="-128"/>
              </a:rPr>
              <a:t>値が得られる行動を選択</a:t>
            </a:r>
          </a:p>
          <a:p>
            <a:pPr marL="285750" indent="-285750">
              <a:buFont typeface="Arial" panose="020B0604020202020204" pitchFamily="34" charset="0"/>
              <a:buChar char="•"/>
            </a:pPr>
            <a:endParaRPr lang="ja-JP" altLang="en-US" sz="1400" dirty="0">
              <a:latin typeface="Meiryo UI" panose="020B0604030504040204" pitchFamily="50" charset="-128"/>
              <a:ea typeface="Meiryo UI" panose="020B0604030504040204" pitchFamily="50" charset="-128"/>
            </a:endParaRPr>
          </a:p>
        </p:txBody>
      </p:sp>
      <p:graphicFrame>
        <p:nvGraphicFramePr>
          <p:cNvPr id="81" name="表 80">
            <a:extLst>
              <a:ext uri="{FF2B5EF4-FFF2-40B4-BE49-F238E27FC236}">
                <a16:creationId xmlns:a16="http://schemas.microsoft.com/office/drawing/2014/main" id="{27F9F8CC-A1ED-66D4-9E51-6FFE41054A2D}"/>
              </a:ext>
            </a:extLst>
          </p:cNvPr>
          <p:cNvGraphicFramePr>
            <a:graphicFrameLocks noGrp="1"/>
          </p:cNvGraphicFramePr>
          <p:nvPr>
            <p:extLst>
              <p:ext uri="{D42A27DB-BD31-4B8C-83A1-F6EECF244321}">
                <p14:modId xmlns:p14="http://schemas.microsoft.com/office/powerpoint/2010/main" val="845148839"/>
              </p:ext>
            </p:extLst>
          </p:nvPr>
        </p:nvGraphicFramePr>
        <p:xfrm>
          <a:off x="8054140" y="1189508"/>
          <a:ext cx="2661280" cy="2491850"/>
        </p:xfrm>
        <a:graphic>
          <a:graphicData uri="http://schemas.openxmlformats.org/drawingml/2006/table">
            <a:tbl>
              <a:tblPr firstRow="1" bandRow="1">
                <a:tableStyleId>{5940675A-B579-460E-94D1-54222C63F5DA}</a:tableStyleId>
              </a:tblPr>
              <a:tblGrid>
                <a:gridCol w="532256">
                  <a:extLst>
                    <a:ext uri="{9D8B030D-6E8A-4147-A177-3AD203B41FA5}">
                      <a16:colId xmlns:a16="http://schemas.microsoft.com/office/drawing/2014/main" val="1955021776"/>
                    </a:ext>
                  </a:extLst>
                </a:gridCol>
                <a:gridCol w="532256">
                  <a:extLst>
                    <a:ext uri="{9D8B030D-6E8A-4147-A177-3AD203B41FA5}">
                      <a16:colId xmlns:a16="http://schemas.microsoft.com/office/drawing/2014/main" val="884262984"/>
                    </a:ext>
                  </a:extLst>
                </a:gridCol>
                <a:gridCol w="532256">
                  <a:extLst>
                    <a:ext uri="{9D8B030D-6E8A-4147-A177-3AD203B41FA5}">
                      <a16:colId xmlns:a16="http://schemas.microsoft.com/office/drawing/2014/main" val="616862691"/>
                    </a:ext>
                  </a:extLst>
                </a:gridCol>
                <a:gridCol w="532256">
                  <a:extLst>
                    <a:ext uri="{9D8B030D-6E8A-4147-A177-3AD203B41FA5}">
                      <a16:colId xmlns:a16="http://schemas.microsoft.com/office/drawing/2014/main" val="2385286923"/>
                    </a:ext>
                  </a:extLst>
                </a:gridCol>
                <a:gridCol w="532256">
                  <a:extLst>
                    <a:ext uri="{9D8B030D-6E8A-4147-A177-3AD203B41FA5}">
                      <a16:colId xmlns:a16="http://schemas.microsoft.com/office/drawing/2014/main" val="2310165830"/>
                    </a:ext>
                  </a:extLst>
                </a:gridCol>
              </a:tblGrid>
              <a:tr h="49837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162687864"/>
                  </a:ext>
                </a:extLst>
              </a:tr>
              <a:tr h="498370">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415524638"/>
                  </a:ext>
                </a:extLst>
              </a:tr>
              <a:tr h="49837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549169855"/>
                  </a:ext>
                </a:extLst>
              </a:tr>
              <a:tr h="49837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extLst>
                  <a:ext uri="{0D108BD9-81ED-4DB2-BD59-A6C34878D82A}">
                    <a16:rowId xmlns:a16="http://schemas.microsoft.com/office/drawing/2014/main" val="461690769"/>
                  </a:ext>
                </a:extLst>
              </a:tr>
              <a:tr h="498370">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3664526086"/>
                  </a:ext>
                </a:extLst>
              </a:tr>
            </a:tbl>
          </a:graphicData>
        </a:graphic>
      </p:graphicFrame>
      <p:pic>
        <p:nvPicPr>
          <p:cNvPr id="82" name="図 81" descr="アイコン&#10;&#10;AI 生成コンテンツは誤りを含む可能性があります。">
            <a:extLst>
              <a:ext uri="{FF2B5EF4-FFF2-40B4-BE49-F238E27FC236}">
                <a16:creationId xmlns:a16="http://schemas.microsoft.com/office/drawing/2014/main" id="{B2BC45D2-768A-3F53-A6F1-F2ABE5CAB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112" y="1245721"/>
            <a:ext cx="351865" cy="351865"/>
          </a:xfrm>
          <a:prstGeom prst="rect">
            <a:avLst/>
          </a:prstGeom>
        </p:spPr>
      </p:pic>
      <p:cxnSp>
        <p:nvCxnSpPr>
          <p:cNvPr id="83" name="直線矢印コネクタ 82">
            <a:extLst>
              <a:ext uri="{FF2B5EF4-FFF2-40B4-BE49-F238E27FC236}">
                <a16:creationId xmlns:a16="http://schemas.microsoft.com/office/drawing/2014/main" id="{508D1022-43E3-1965-1614-289C6A886E45}"/>
              </a:ext>
            </a:extLst>
          </p:cNvPr>
          <p:cNvCxnSpPr>
            <a:cxnSpLocks/>
          </p:cNvCxnSpPr>
          <p:nvPr/>
        </p:nvCxnSpPr>
        <p:spPr>
          <a:xfrm>
            <a:off x="8531090" y="1481670"/>
            <a:ext cx="302559"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87" name="図 86" descr="アイコン&#10;&#10;AI 生成コンテンツは誤りを含む可能性があります。">
            <a:extLst>
              <a:ext uri="{FF2B5EF4-FFF2-40B4-BE49-F238E27FC236}">
                <a16:creationId xmlns:a16="http://schemas.microsoft.com/office/drawing/2014/main" id="{C478E32E-5AFE-0CD4-4A50-A456EEE30ED0}"/>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28587" y="3287273"/>
            <a:ext cx="486833" cy="365125"/>
          </a:xfrm>
          <a:prstGeom prst="rect">
            <a:avLst/>
          </a:prstGeom>
        </p:spPr>
      </p:pic>
      <p:grpSp>
        <p:nvGrpSpPr>
          <p:cNvPr id="98" name="グループ化 97">
            <a:extLst>
              <a:ext uri="{FF2B5EF4-FFF2-40B4-BE49-F238E27FC236}">
                <a16:creationId xmlns:a16="http://schemas.microsoft.com/office/drawing/2014/main" id="{49D22C5A-3829-AD26-EA9A-D9DC135A5BF4}"/>
              </a:ext>
            </a:extLst>
          </p:cNvPr>
          <p:cNvGrpSpPr/>
          <p:nvPr/>
        </p:nvGrpSpPr>
        <p:grpSpPr>
          <a:xfrm>
            <a:off x="10838496" y="2071375"/>
            <a:ext cx="722660" cy="701963"/>
            <a:chOff x="7750781" y="1748727"/>
            <a:chExt cx="739401" cy="673332"/>
          </a:xfrm>
        </p:grpSpPr>
        <p:sp>
          <p:nvSpPr>
            <p:cNvPr id="90" name="テキスト ボックス 89">
              <a:extLst>
                <a:ext uri="{FF2B5EF4-FFF2-40B4-BE49-F238E27FC236}">
                  <a16:creationId xmlns:a16="http://schemas.microsoft.com/office/drawing/2014/main" id="{C1D3F57A-D8FF-155A-4DFC-557A6F271133}"/>
                </a:ext>
              </a:extLst>
            </p:cNvPr>
            <p:cNvSpPr txBox="1"/>
            <p:nvPr/>
          </p:nvSpPr>
          <p:spPr>
            <a:xfrm>
              <a:off x="8222376" y="1966431"/>
              <a:ext cx="267806" cy="255527"/>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東</a:t>
              </a:r>
            </a:p>
          </p:txBody>
        </p:sp>
        <p:grpSp>
          <p:nvGrpSpPr>
            <p:cNvPr id="91" name="グループ化 90">
              <a:extLst>
                <a:ext uri="{FF2B5EF4-FFF2-40B4-BE49-F238E27FC236}">
                  <a16:creationId xmlns:a16="http://schemas.microsoft.com/office/drawing/2014/main" id="{9EF112F9-3BB2-5215-5E53-838AB8C26A2F}"/>
                </a:ext>
              </a:extLst>
            </p:cNvPr>
            <p:cNvGrpSpPr/>
            <p:nvPr/>
          </p:nvGrpSpPr>
          <p:grpSpPr>
            <a:xfrm>
              <a:off x="7986990" y="1939387"/>
              <a:ext cx="284372" cy="277000"/>
              <a:chOff x="10778907" y="5002306"/>
              <a:chExt cx="455022" cy="470647"/>
            </a:xfrm>
          </p:grpSpPr>
          <p:cxnSp>
            <p:nvCxnSpPr>
              <p:cNvPr id="92" name="直線矢印コネクタ 91">
                <a:extLst>
                  <a:ext uri="{FF2B5EF4-FFF2-40B4-BE49-F238E27FC236}">
                    <a16:creationId xmlns:a16="http://schemas.microsoft.com/office/drawing/2014/main" id="{E95D4FCC-25F5-8E61-C47F-B4FFEDBC38E8}"/>
                  </a:ext>
                </a:extLst>
              </p:cNvPr>
              <p:cNvCxnSpPr>
                <a:cxnSpLocks/>
              </p:cNvCxnSpPr>
              <p:nvPr/>
            </p:nvCxnSpPr>
            <p:spPr>
              <a:xfrm>
                <a:off x="11006418" y="5002306"/>
                <a:ext cx="0" cy="470647"/>
              </a:xfrm>
              <a:prstGeom prst="straightConnector1">
                <a:avLst/>
              </a:prstGeom>
              <a:ln w="38100">
                <a:solidFill>
                  <a:schemeClr val="bg1">
                    <a:lumMod val="50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cxnSp>
          <p:cxnSp>
            <p:nvCxnSpPr>
              <p:cNvPr id="93" name="直線矢印コネクタ 92">
                <a:extLst>
                  <a:ext uri="{FF2B5EF4-FFF2-40B4-BE49-F238E27FC236}">
                    <a16:creationId xmlns:a16="http://schemas.microsoft.com/office/drawing/2014/main" id="{8297B87C-FB99-606C-C3E0-42F75C80D22E}"/>
                  </a:ext>
                </a:extLst>
              </p:cNvPr>
              <p:cNvCxnSpPr>
                <a:cxnSpLocks/>
              </p:cNvCxnSpPr>
              <p:nvPr/>
            </p:nvCxnSpPr>
            <p:spPr>
              <a:xfrm flipH="1">
                <a:off x="10778907" y="5237629"/>
                <a:ext cx="455022" cy="0"/>
              </a:xfrm>
              <a:prstGeom prst="straightConnector1">
                <a:avLst/>
              </a:prstGeom>
              <a:ln w="38100">
                <a:solidFill>
                  <a:schemeClr val="bg1">
                    <a:lumMod val="50000"/>
                  </a:schemeClr>
                </a:solidFill>
                <a:headEnd type="triangle" w="sm" len="sm"/>
                <a:tailEnd type="triangle" w="sm" len="sm"/>
              </a:ln>
            </p:spPr>
            <p:style>
              <a:lnRef idx="2">
                <a:schemeClr val="accent1"/>
              </a:lnRef>
              <a:fillRef idx="0">
                <a:schemeClr val="accent1"/>
              </a:fillRef>
              <a:effectRef idx="1">
                <a:schemeClr val="accent1"/>
              </a:effectRef>
              <a:fontRef idx="minor">
                <a:schemeClr val="tx1"/>
              </a:fontRef>
            </p:style>
          </p:cxnSp>
        </p:grpSp>
        <p:sp>
          <p:nvSpPr>
            <p:cNvPr id="94" name="テキスト ボックス 93">
              <a:extLst>
                <a:ext uri="{FF2B5EF4-FFF2-40B4-BE49-F238E27FC236}">
                  <a16:creationId xmlns:a16="http://schemas.microsoft.com/office/drawing/2014/main" id="{D6D8A616-C193-796E-A564-88DFDDCCB1C0}"/>
                </a:ext>
              </a:extLst>
            </p:cNvPr>
            <p:cNvSpPr txBox="1"/>
            <p:nvPr/>
          </p:nvSpPr>
          <p:spPr>
            <a:xfrm>
              <a:off x="7967246" y="2166532"/>
              <a:ext cx="265594" cy="255527"/>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南</a:t>
              </a:r>
            </a:p>
          </p:txBody>
        </p:sp>
        <p:sp>
          <p:nvSpPr>
            <p:cNvPr id="95" name="テキスト ボックス 94">
              <a:extLst>
                <a:ext uri="{FF2B5EF4-FFF2-40B4-BE49-F238E27FC236}">
                  <a16:creationId xmlns:a16="http://schemas.microsoft.com/office/drawing/2014/main" id="{9BEF5E83-5E89-A805-6AD9-F91EDE32D3F7}"/>
                </a:ext>
              </a:extLst>
            </p:cNvPr>
            <p:cNvSpPr txBox="1"/>
            <p:nvPr/>
          </p:nvSpPr>
          <p:spPr>
            <a:xfrm>
              <a:off x="7750781" y="1958735"/>
              <a:ext cx="348517" cy="255527"/>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西</a:t>
              </a:r>
            </a:p>
          </p:txBody>
        </p:sp>
        <p:sp>
          <p:nvSpPr>
            <p:cNvPr id="96" name="テキスト ボックス 95">
              <a:extLst>
                <a:ext uri="{FF2B5EF4-FFF2-40B4-BE49-F238E27FC236}">
                  <a16:creationId xmlns:a16="http://schemas.microsoft.com/office/drawing/2014/main" id="{B6BC64EC-A8A2-A985-8D10-24B7914281A0}"/>
                </a:ext>
              </a:extLst>
            </p:cNvPr>
            <p:cNvSpPr txBox="1"/>
            <p:nvPr/>
          </p:nvSpPr>
          <p:spPr>
            <a:xfrm>
              <a:off x="7959709" y="1748727"/>
              <a:ext cx="404547" cy="255527"/>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北</a:t>
              </a:r>
            </a:p>
          </p:txBody>
        </p:sp>
      </p:grpSp>
      <p:sp>
        <p:nvSpPr>
          <p:cNvPr id="97" name="テキスト ボックス 96">
            <a:extLst>
              <a:ext uri="{FF2B5EF4-FFF2-40B4-BE49-F238E27FC236}">
                <a16:creationId xmlns:a16="http://schemas.microsoft.com/office/drawing/2014/main" id="{D66026DB-A686-E25D-78BD-ACF2ED1DC127}"/>
              </a:ext>
            </a:extLst>
          </p:cNvPr>
          <p:cNvSpPr txBox="1"/>
          <p:nvPr/>
        </p:nvSpPr>
        <p:spPr>
          <a:xfrm>
            <a:off x="10654687" y="1819395"/>
            <a:ext cx="10488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ロボットの動作</a:t>
            </a:r>
          </a:p>
        </p:txBody>
      </p:sp>
      <p:sp>
        <p:nvSpPr>
          <p:cNvPr id="99" name="テキスト ボックス 98">
            <a:extLst>
              <a:ext uri="{FF2B5EF4-FFF2-40B4-BE49-F238E27FC236}">
                <a16:creationId xmlns:a16="http://schemas.microsoft.com/office/drawing/2014/main" id="{8DB46C4A-4D16-DA43-59D7-6C1ECEF0D074}"/>
              </a:ext>
            </a:extLst>
          </p:cNvPr>
          <p:cNvSpPr txBox="1"/>
          <p:nvPr/>
        </p:nvSpPr>
        <p:spPr>
          <a:xfrm>
            <a:off x="8142112" y="3813938"/>
            <a:ext cx="2540871" cy="507831"/>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状態 </a:t>
            </a:r>
            <a:r>
              <a:rPr lang="en-US" altLang="ja-JP" sz="900" dirty="0">
                <a:latin typeface="Meiryo UI" panose="020B0604030504040204" pitchFamily="50" charset="-128"/>
                <a:ea typeface="Meiryo UI" panose="020B0604030504040204" pitchFamily="50" charset="-128"/>
              </a:rPr>
              <a:t>(s)</a:t>
            </a:r>
            <a:r>
              <a:rPr lang="ja-JP" altLang="en-US" sz="900" dirty="0">
                <a:latin typeface="Meiryo UI" panose="020B0604030504040204" pitchFamily="50" charset="-128"/>
                <a:ea typeface="Meiryo UI" panose="020B0604030504040204" pitchFamily="50" charset="-128"/>
              </a:rPr>
              <a:t>：「ロボットが今いるマスの位置」</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行動 </a:t>
            </a:r>
            <a:r>
              <a:rPr lang="en-US" altLang="ja-JP" sz="900" dirty="0">
                <a:latin typeface="Meiryo UI" panose="020B0604030504040204" pitchFamily="50" charset="-128"/>
                <a:ea typeface="Meiryo UI" panose="020B0604030504040204" pitchFamily="50" charset="-128"/>
              </a:rPr>
              <a:t>(a)</a:t>
            </a:r>
            <a:r>
              <a:rPr lang="ja-JP" altLang="en-US" sz="900" dirty="0">
                <a:latin typeface="Meiryo UI" panose="020B0604030504040204" pitchFamily="50" charset="-128"/>
                <a:ea typeface="Meiryo UI" panose="020B0604030504040204" pitchFamily="50" charset="-128"/>
              </a:rPr>
              <a:t>：「次にどの方向へ移動するか」</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報酬 </a:t>
            </a:r>
            <a:r>
              <a:rPr lang="en-US" altLang="ja-JP" sz="900" dirty="0">
                <a:latin typeface="Meiryo UI" panose="020B0604030504040204" pitchFamily="50" charset="-128"/>
                <a:ea typeface="Meiryo UI" panose="020B0604030504040204" pitchFamily="50" charset="-128"/>
              </a:rPr>
              <a:t>(r)</a:t>
            </a:r>
            <a:r>
              <a:rPr lang="ja-JP" altLang="en-US" sz="900" dirty="0">
                <a:latin typeface="Meiryo UI" panose="020B0604030504040204" pitchFamily="50" charset="-128"/>
                <a:ea typeface="Meiryo UI" panose="020B0604030504040204" pitchFamily="50" charset="-128"/>
              </a:rPr>
              <a:t>：「もし障害物がなければ</a:t>
            </a:r>
            <a:r>
              <a:rPr lang="en-US" altLang="ja-JP" sz="900" dirty="0">
                <a:latin typeface="Meiryo UI" panose="020B0604030504040204" pitchFamily="50" charset="-128"/>
                <a:ea typeface="Meiryo UI" panose="020B0604030504040204" pitchFamily="50" charset="-128"/>
              </a:rPr>
              <a:t>10</a:t>
            </a:r>
            <a:r>
              <a:rPr lang="ja-JP" altLang="en-US" sz="900" dirty="0">
                <a:latin typeface="Meiryo UI" panose="020B0604030504040204" pitchFamily="50" charset="-128"/>
                <a:ea typeface="Meiryo UI" panose="020B0604030504040204" pitchFamily="50" charset="-128"/>
              </a:rPr>
              <a:t>ポイント」</a:t>
            </a:r>
          </a:p>
        </p:txBody>
      </p:sp>
      <p:sp>
        <p:nvSpPr>
          <p:cNvPr id="100" name="テキスト ボックス 99">
            <a:extLst>
              <a:ext uri="{FF2B5EF4-FFF2-40B4-BE49-F238E27FC236}">
                <a16:creationId xmlns:a16="http://schemas.microsoft.com/office/drawing/2014/main" id="{5ED24FED-58F3-5F0B-CB06-65EC77D12559}"/>
              </a:ext>
            </a:extLst>
          </p:cNvPr>
          <p:cNvSpPr txBox="1"/>
          <p:nvPr/>
        </p:nvSpPr>
        <p:spPr>
          <a:xfrm>
            <a:off x="7310562" y="4368968"/>
            <a:ext cx="4762831" cy="1754326"/>
          </a:xfrm>
          <a:prstGeom prst="rect">
            <a:avLst/>
          </a:prstGeom>
          <a:noFill/>
        </p:spPr>
        <p:txBody>
          <a:bodyPr wrap="square">
            <a:spAutoFit/>
          </a:bodyPr>
          <a:lstStyle/>
          <a:p>
            <a:pPr marL="228600" indent="-228600">
              <a:buFont typeface="+mj-lt"/>
              <a:buAutoNum type="arabicPeriod"/>
            </a:pPr>
            <a:r>
              <a:rPr lang="ja-JP" altLang="en-US" sz="1200" dirty="0">
                <a:latin typeface="Meiryo UI" panose="020B0604030504040204" pitchFamily="50" charset="-128"/>
                <a:ea typeface="Meiryo UI" panose="020B0604030504040204" pitchFamily="50" charset="-128"/>
              </a:rPr>
              <a:t>ロボットは「東」に移動</a:t>
            </a:r>
            <a:endParaRPr lang="en-US" altLang="ja-JP" sz="1200" dirty="0">
              <a:latin typeface="Meiryo UI" panose="020B0604030504040204" pitchFamily="50" charset="-128"/>
              <a:ea typeface="Meiryo UI" panose="020B0604030504040204" pitchFamily="50" charset="-128"/>
            </a:endParaRPr>
          </a:p>
          <a:p>
            <a:pPr marL="228600" indent="-228600">
              <a:buFont typeface="+mj-lt"/>
              <a:buAutoNum type="arabicPeriod"/>
            </a:pPr>
            <a:r>
              <a:rPr lang="en-US" altLang="ja-JP" sz="1200" dirty="0">
                <a:latin typeface="Meiryo UI" panose="020B0604030504040204" pitchFamily="50" charset="-128"/>
                <a:ea typeface="Meiryo UI" panose="020B0604030504040204" pitchFamily="50" charset="-128"/>
              </a:rPr>
              <a:t>Q</a:t>
            </a:r>
            <a:r>
              <a:rPr lang="ja-JP" altLang="en-US" sz="1200" dirty="0">
                <a:latin typeface="Meiryo UI" panose="020B0604030504040204" pitchFamily="50" charset="-128"/>
                <a:ea typeface="Meiryo UI" panose="020B0604030504040204" pitchFamily="50" charset="-128"/>
              </a:rPr>
              <a:t>値</a:t>
            </a:r>
            <a:r>
              <a:rPr lang="en-US" altLang="ja-JP" sz="1200" dirty="0">
                <a:latin typeface="Meiryo UI" panose="020B0604030504040204" pitchFamily="50" charset="-128"/>
                <a:ea typeface="Meiryo UI" panose="020B0604030504040204" pitchFamily="50" charset="-128"/>
              </a:rPr>
              <a:t>: Q(</a:t>
            </a:r>
            <a:r>
              <a:rPr lang="ja-JP" altLang="en-US" sz="1200" dirty="0">
                <a:latin typeface="Meiryo UI" panose="020B0604030504040204" pitchFamily="50" charset="-128"/>
                <a:ea typeface="Meiryo UI" panose="020B0604030504040204" pitchFamily="50" charset="-128"/>
              </a:rPr>
              <a:t>現在地</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東</a:t>
            </a:r>
            <a:r>
              <a:rPr lang="en-US" altLang="ja-JP" sz="1200" dirty="0">
                <a:latin typeface="Meiryo UI" panose="020B0604030504040204" pitchFamily="50" charset="-128"/>
                <a:ea typeface="Meiryo UI" panose="020B0604030504040204" pitchFamily="50" charset="-128"/>
              </a:rPr>
              <a:t>) = 2</a:t>
            </a:r>
            <a:r>
              <a:rPr lang="ja-JP" altLang="en-US" sz="1200" dirty="0">
                <a:latin typeface="Meiryo UI" panose="020B0604030504040204" pitchFamily="50" charset="-128"/>
                <a:ea typeface="Meiryo UI" panose="020B0604030504040204" pitchFamily="50" charset="-128"/>
              </a:rPr>
              <a:t>と置く</a:t>
            </a:r>
            <a:endParaRPr lang="en-US" altLang="ja-JP" sz="1200" dirty="0">
              <a:latin typeface="Meiryo UI" panose="020B0604030504040204" pitchFamily="50" charset="-128"/>
              <a:ea typeface="Meiryo UI" panose="020B0604030504040204" pitchFamily="50" charset="-128"/>
            </a:endParaRPr>
          </a:p>
          <a:p>
            <a:pPr marL="228600" indent="-228600">
              <a:buFont typeface="+mj-lt"/>
              <a:buAutoNum type="arabicPeriod"/>
            </a:pPr>
            <a:r>
              <a:rPr lang="ja-JP" altLang="en-US" sz="1200" dirty="0">
                <a:latin typeface="Meiryo UI" panose="020B0604030504040204" pitchFamily="50" charset="-128"/>
                <a:ea typeface="Meiryo UI" panose="020B0604030504040204" pitchFamily="50" charset="-128"/>
              </a:rPr>
              <a:t>報酬</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障害物がなかったので </a:t>
            </a:r>
            <a:r>
              <a:rPr lang="en-US" altLang="ja-JP" sz="1200" dirty="0">
                <a:latin typeface="Meiryo UI" panose="020B0604030504040204" pitchFamily="50" charset="-128"/>
                <a:ea typeface="Meiryo UI" panose="020B0604030504040204" pitchFamily="50" charset="-128"/>
              </a:rPr>
              <a:t>r = 10</a:t>
            </a:r>
          </a:p>
          <a:p>
            <a:pPr marL="228600" indent="-228600">
              <a:buFont typeface="+mj-lt"/>
              <a:buAutoNum type="arabicPeriod"/>
            </a:pPr>
            <a:r>
              <a:rPr lang="ja-JP" altLang="en-US" sz="1200" dirty="0">
                <a:latin typeface="Meiryo UI" panose="020B0604030504040204" pitchFamily="50" charset="-128"/>
                <a:ea typeface="Meiryo UI" panose="020B0604030504040204" pitchFamily="50" charset="-128"/>
              </a:rPr>
              <a:t>次の状態の最大</a:t>
            </a:r>
            <a:r>
              <a:rPr lang="en-US" altLang="ja-JP" sz="1200" dirty="0">
                <a:latin typeface="Meiryo UI" panose="020B0604030504040204" pitchFamily="50" charset="-128"/>
                <a:ea typeface="Meiryo UI" panose="020B0604030504040204" pitchFamily="50" charset="-128"/>
              </a:rPr>
              <a:t>Q</a:t>
            </a:r>
            <a:r>
              <a:rPr lang="ja-JP" altLang="en-US" sz="1200" dirty="0">
                <a:latin typeface="Meiryo UI" panose="020B0604030504040204" pitchFamily="50" charset="-128"/>
                <a:ea typeface="Meiryo UI" panose="020B0604030504040204" pitchFamily="50" charset="-128"/>
              </a:rPr>
              <a:t>値</a:t>
            </a:r>
            <a:r>
              <a:rPr lang="en-US" altLang="ja-JP" sz="1200" dirty="0">
                <a:latin typeface="Meiryo UI" panose="020B0604030504040204" pitchFamily="50" charset="-128"/>
                <a:ea typeface="Meiryo UI" panose="020B0604030504040204" pitchFamily="50" charset="-128"/>
              </a:rPr>
              <a:t>: max Q(s‘, a’) = 5</a:t>
            </a:r>
            <a:r>
              <a:rPr lang="ja-JP" altLang="en-US" sz="1200" dirty="0">
                <a:latin typeface="Meiryo UI" panose="020B0604030504040204" pitchFamily="50" charset="-128"/>
                <a:ea typeface="Meiryo UI" panose="020B0604030504040204" pitchFamily="50" charset="-128"/>
              </a:rPr>
              <a:t>と置く</a:t>
            </a:r>
            <a:endParaRPr lang="en-US" altLang="ja-JP" sz="1200" dirty="0">
              <a:latin typeface="Meiryo UI" panose="020B0604030504040204" pitchFamily="50" charset="-128"/>
              <a:ea typeface="Meiryo UI" panose="020B0604030504040204" pitchFamily="50" charset="-128"/>
            </a:endParaRPr>
          </a:p>
          <a:p>
            <a:pPr marL="228600" indent="-228600">
              <a:buFont typeface="+mj-lt"/>
              <a:buAutoNum type="arabicPeriod"/>
            </a:pPr>
            <a:r>
              <a:rPr lang="ja-JP" altLang="en-US" sz="1200" dirty="0">
                <a:latin typeface="Meiryo UI" panose="020B0604030504040204" pitchFamily="50" charset="-128"/>
                <a:ea typeface="Meiryo UI" panose="020B0604030504040204" pitchFamily="50" charset="-128"/>
              </a:rPr>
              <a:t>学習率 </a:t>
            </a:r>
            <a:r>
              <a:rPr lang="en-US" altLang="ja-JP" sz="1200" dirty="0">
                <a:latin typeface="Meiryo UI" panose="020B0604030504040204" pitchFamily="50" charset="-128"/>
                <a:ea typeface="Meiryo UI" panose="020B0604030504040204" pitchFamily="50" charset="-128"/>
              </a:rPr>
              <a:t>(α)</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 0.1</a:t>
            </a:r>
            <a:r>
              <a:rPr lang="ja-JP" altLang="en-US" sz="1200" dirty="0">
                <a:latin typeface="Meiryo UI" panose="020B0604030504040204" pitchFamily="50" charset="-128"/>
                <a:ea typeface="Meiryo UI" panose="020B0604030504040204" pitchFamily="50" charset="-128"/>
              </a:rPr>
              <a:t>，割引率 </a:t>
            </a:r>
            <a:r>
              <a:rPr lang="en-US" altLang="ja-JP" sz="1200" dirty="0">
                <a:latin typeface="Meiryo UI" panose="020B0604030504040204" pitchFamily="50" charset="-128"/>
                <a:ea typeface="Meiryo UI" panose="020B0604030504040204" pitchFamily="50" charset="-128"/>
              </a:rPr>
              <a:t>(γ)</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 0.9</a:t>
            </a:r>
          </a:p>
          <a:p>
            <a:pPr marL="228600" indent="-228600">
              <a:buFont typeface="+mj-lt"/>
              <a:buAutoNum type="arabicPeriod"/>
            </a:pPr>
            <a:r>
              <a:rPr lang="en-US" altLang="ja-JP" sz="1200" dirty="0">
                <a:latin typeface="Meiryo UI" panose="020B0604030504040204" pitchFamily="50" charset="-128"/>
                <a:ea typeface="Meiryo UI" panose="020B0604030504040204" pitchFamily="50" charset="-128"/>
              </a:rPr>
              <a:t>Q(s, a) =Q(s, a) + α × [r + γ × max Q(s', a') - Q(s, a)]</a:t>
            </a:r>
          </a:p>
          <a:p>
            <a:pPr marL="228600" indent="-228600">
              <a:buFont typeface="+mj-lt"/>
              <a:buAutoNum type="arabicPeriod" startAt="7"/>
            </a:pPr>
            <a:r>
              <a:rPr lang="en-US" altLang="ja-JP" sz="1200" dirty="0">
                <a:latin typeface="Meiryo UI" panose="020B0604030504040204" pitchFamily="50" charset="-128"/>
                <a:ea typeface="Meiryo UI" panose="020B0604030504040204" pitchFamily="50" charset="-128"/>
              </a:rPr>
              <a:t>Q(</a:t>
            </a:r>
            <a:r>
              <a:rPr lang="ja-JP" altLang="en-US" sz="1200" dirty="0">
                <a:latin typeface="Meiryo UI" panose="020B0604030504040204" pitchFamily="50" charset="-128"/>
                <a:ea typeface="Meiryo UI" panose="020B0604030504040204" pitchFamily="50" charset="-128"/>
              </a:rPr>
              <a:t>現在地</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東</a:t>
            </a:r>
            <a:r>
              <a:rPr lang="en-US" altLang="ja-JP" sz="1200" dirty="0">
                <a:latin typeface="Meiryo UI" panose="020B0604030504040204" pitchFamily="50" charset="-128"/>
                <a:ea typeface="Meiryo UI" panose="020B0604030504040204" pitchFamily="50" charset="-128"/>
              </a:rPr>
              <a:t>) = 2 + 0.1 × [10 + 0.9 × 5 - 2] = 3.25</a:t>
            </a:r>
          </a:p>
          <a:p>
            <a:pPr marL="228600" indent="-228600">
              <a:buFont typeface="+mj-lt"/>
              <a:buAutoNum type="arabicPeriod" startAt="7"/>
            </a:pPr>
            <a:r>
              <a:rPr lang="ja-JP" altLang="en-US" sz="1200" dirty="0">
                <a:latin typeface="Meiryo UI" panose="020B0604030504040204" pitchFamily="50" charset="-128"/>
                <a:ea typeface="Meiryo UI" panose="020B0604030504040204" pitchFamily="50" charset="-128"/>
              </a:rPr>
              <a:t>「現在地」から「東」へ移動する</a:t>
            </a:r>
            <a:r>
              <a:rPr lang="en-US" altLang="ja-JP" sz="1200" dirty="0">
                <a:latin typeface="Meiryo UI" panose="020B0604030504040204" pitchFamily="50" charset="-128"/>
                <a:ea typeface="Meiryo UI" panose="020B0604030504040204" pitchFamily="50" charset="-128"/>
              </a:rPr>
              <a:t>Q</a:t>
            </a:r>
            <a:r>
              <a:rPr lang="ja-JP" altLang="en-US" sz="1200" dirty="0">
                <a:latin typeface="Meiryo UI" panose="020B0604030504040204" pitchFamily="50" charset="-128"/>
                <a:ea typeface="Meiryo UI" panose="020B0604030504040204" pitchFamily="50" charset="-128"/>
              </a:rPr>
              <a:t>値が </a:t>
            </a:r>
            <a:r>
              <a:rPr lang="en-US" altLang="ja-JP" sz="1200" dirty="0">
                <a:latin typeface="Meiryo UI" panose="020B0604030504040204" pitchFamily="50" charset="-128"/>
                <a:ea typeface="Meiryo UI" panose="020B0604030504040204" pitchFamily="50" charset="-128"/>
              </a:rPr>
              <a:t>2 → 3.25 </a:t>
            </a:r>
            <a:r>
              <a:rPr lang="ja-JP" altLang="en-US" sz="1200" dirty="0">
                <a:latin typeface="Meiryo UI" panose="020B0604030504040204" pitchFamily="50" charset="-128"/>
                <a:ea typeface="Meiryo UI" panose="020B0604030504040204" pitchFamily="50" charset="-128"/>
              </a:rPr>
              <a:t>に更新</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※Q</a:t>
            </a:r>
            <a:r>
              <a:rPr lang="ja-JP" altLang="en-US" sz="1200" dirty="0">
                <a:latin typeface="Meiryo UI" panose="020B0604030504040204" pitchFamily="50" charset="-128"/>
                <a:ea typeface="Meiryo UI" panose="020B0604030504040204" pitchFamily="50" charset="-128"/>
              </a:rPr>
              <a:t>テーブルを更新</a:t>
            </a:r>
          </a:p>
        </p:txBody>
      </p:sp>
      <p:cxnSp>
        <p:nvCxnSpPr>
          <p:cNvPr id="9" name="直線矢印コネクタ 8">
            <a:extLst>
              <a:ext uri="{FF2B5EF4-FFF2-40B4-BE49-F238E27FC236}">
                <a16:creationId xmlns:a16="http://schemas.microsoft.com/office/drawing/2014/main" id="{FC93532E-AE07-BA90-95AC-54553D9A777B}"/>
              </a:ext>
            </a:extLst>
          </p:cNvPr>
          <p:cNvCxnSpPr>
            <a:cxnSpLocks/>
          </p:cNvCxnSpPr>
          <p:nvPr/>
        </p:nvCxnSpPr>
        <p:spPr>
          <a:xfrm>
            <a:off x="9022527" y="1481670"/>
            <a:ext cx="302559"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15FB1D9A-BC00-48F0-BF35-40F56B3A3816}"/>
              </a:ext>
            </a:extLst>
          </p:cNvPr>
          <p:cNvCxnSpPr>
            <a:cxnSpLocks/>
          </p:cNvCxnSpPr>
          <p:nvPr/>
        </p:nvCxnSpPr>
        <p:spPr>
          <a:xfrm>
            <a:off x="9592180" y="1481670"/>
            <a:ext cx="302559"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75722339-0BBC-305E-D777-A2C294A5D59B}"/>
              </a:ext>
            </a:extLst>
          </p:cNvPr>
          <p:cNvCxnSpPr>
            <a:cxnSpLocks/>
          </p:cNvCxnSpPr>
          <p:nvPr/>
        </p:nvCxnSpPr>
        <p:spPr>
          <a:xfrm>
            <a:off x="9990609" y="1601826"/>
            <a:ext cx="0" cy="32382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F3E19504-FF12-83AD-D057-86DF4437D622}"/>
              </a:ext>
            </a:extLst>
          </p:cNvPr>
          <p:cNvCxnSpPr>
            <a:cxnSpLocks/>
          </p:cNvCxnSpPr>
          <p:nvPr/>
        </p:nvCxnSpPr>
        <p:spPr>
          <a:xfrm>
            <a:off x="9983984" y="2088179"/>
            <a:ext cx="0" cy="32382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a:extLst>
              <a:ext uri="{FF2B5EF4-FFF2-40B4-BE49-F238E27FC236}">
                <a16:creationId xmlns:a16="http://schemas.microsoft.com/office/drawing/2014/main" id="{D0BFAB8F-BBA4-756D-2A0F-0950C6653BCB}"/>
              </a:ext>
            </a:extLst>
          </p:cNvPr>
          <p:cNvCxnSpPr>
            <a:cxnSpLocks/>
          </p:cNvCxnSpPr>
          <p:nvPr/>
        </p:nvCxnSpPr>
        <p:spPr>
          <a:xfrm>
            <a:off x="9993260" y="2558633"/>
            <a:ext cx="0" cy="32382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200CC335-8FFC-8D38-2768-11134FC3B5E1}"/>
              </a:ext>
            </a:extLst>
          </p:cNvPr>
          <p:cNvCxnSpPr>
            <a:cxnSpLocks/>
          </p:cNvCxnSpPr>
          <p:nvPr/>
        </p:nvCxnSpPr>
        <p:spPr>
          <a:xfrm>
            <a:off x="10062631" y="2993748"/>
            <a:ext cx="302559"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22BA07E3-3502-2E0A-31BA-94E6354CC551}"/>
              </a:ext>
            </a:extLst>
          </p:cNvPr>
          <p:cNvCxnSpPr>
            <a:cxnSpLocks/>
          </p:cNvCxnSpPr>
          <p:nvPr/>
        </p:nvCxnSpPr>
        <p:spPr>
          <a:xfrm>
            <a:off x="10511421" y="2957525"/>
            <a:ext cx="0" cy="32382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テキスト ボックス 16">
            <a:extLst>
              <a:ext uri="{FF2B5EF4-FFF2-40B4-BE49-F238E27FC236}">
                <a16:creationId xmlns:a16="http://schemas.microsoft.com/office/drawing/2014/main" id="{48AC24C3-C2F9-5471-53EF-868F594A326A}"/>
              </a:ext>
            </a:extLst>
          </p:cNvPr>
          <p:cNvSpPr txBox="1"/>
          <p:nvPr/>
        </p:nvSpPr>
        <p:spPr>
          <a:xfrm>
            <a:off x="8610600" y="1819395"/>
            <a:ext cx="540689"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障害物</a:t>
            </a:r>
          </a:p>
        </p:txBody>
      </p:sp>
      <p:sp>
        <p:nvSpPr>
          <p:cNvPr id="18" name="テキスト ボックス 17">
            <a:extLst>
              <a:ext uri="{FF2B5EF4-FFF2-40B4-BE49-F238E27FC236}">
                <a16:creationId xmlns:a16="http://schemas.microsoft.com/office/drawing/2014/main" id="{5952907F-1216-0088-CDE9-AA637E01FF1B}"/>
              </a:ext>
            </a:extLst>
          </p:cNvPr>
          <p:cNvSpPr txBox="1"/>
          <p:nvPr/>
        </p:nvSpPr>
        <p:spPr>
          <a:xfrm>
            <a:off x="9151289" y="2319185"/>
            <a:ext cx="540689"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障害物</a:t>
            </a:r>
          </a:p>
        </p:txBody>
      </p:sp>
      <p:sp>
        <p:nvSpPr>
          <p:cNvPr id="19" name="テキスト ボックス 18">
            <a:extLst>
              <a:ext uri="{FF2B5EF4-FFF2-40B4-BE49-F238E27FC236}">
                <a16:creationId xmlns:a16="http://schemas.microsoft.com/office/drawing/2014/main" id="{9F414F11-CC2C-F5D3-0C41-3B8370E3603C}"/>
              </a:ext>
            </a:extLst>
          </p:cNvPr>
          <p:cNvSpPr txBox="1"/>
          <p:nvPr/>
        </p:nvSpPr>
        <p:spPr>
          <a:xfrm>
            <a:off x="8599313" y="2806841"/>
            <a:ext cx="540689"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障害物</a:t>
            </a:r>
          </a:p>
        </p:txBody>
      </p:sp>
      <p:sp>
        <p:nvSpPr>
          <p:cNvPr id="20" name="テキスト ボックス 19">
            <a:extLst>
              <a:ext uri="{FF2B5EF4-FFF2-40B4-BE49-F238E27FC236}">
                <a16:creationId xmlns:a16="http://schemas.microsoft.com/office/drawing/2014/main" id="{BD29B4F5-C2C8-0139-3977-774723588270}"/>
              </a:ext>
            </a:extLst>
          </p:cNvPr>
          <p:cNvSpPr txBox="1"/>
          <p:nvPr/>
        </p:nvSpPr>
        <p:spPr>
          <a:xfrm>
            <a:off x="8645246" y="1202553"/>
            <a:ext cx="1534601"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学習した最適な経路</a:t>
            </a:r>
          </a:p>
        </p:txBody>
      </p:sp>
    </p:spTree>
    <p:extLst>
      <p:ext uri="{BB962C8B-B14F-4D97-AF65-F5344CB8AC3E}">
        <p14:creationId xmlns:p14="http://schemas.microsoft.com/office/powerpoint/2010/main" val="315328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7AE20-018D-F643-E3D7-6A71E4506C1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7944AC7-3B00-7491-6384-38ABA1663D41}"/>
              </a:ext>
            </a:extLst>
          </p:cNvPr>
          <p:cNvSpPr txBox="1"/>
          <p:nvPr/>
        </p:nvSpPr>
        <p:spPr>
          <a:xfrm>
            <a:off x="2096995" y="3013502"/>
            <a:ext cx="7998011" cy="830997"/>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２ｰ６．予測評価</a:t>
            </a:r>
            <a:endParaRPr lang="en-US" altLang="ja-JP" sz="4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DFAEE81A-66FB-D027-3887-455432511B33}"/>
              </a:ext>
            </a:extLst>
          </p:cNvPr>
          <p:cNvSpPr>
            <a:spLocks noGrp="1"/>
          </p:cNvSpPr>
          <p:nvPr>
            <p:ph type="sldNum" sz="quarter" idx="12"/>
          </p:nvPr>
        </p:nvSpPr>
        <p:spPr/>
        <p:txBody>
          <a:bodyPr/>
          <a:lstStyle/>
          <a:p>
            <a:fld id="{2977F5E9-0479-47A0-9E51-109E0858BCF2}" type="slidenum">
              <a:rPr kumimoji="1" lang="ja-JP" altLang="en-US" smtClean="0"/>
              <a:t>36</a:t>
            </a:fld>
            <a:endParaRPr kumimoji="1" lang="ja-JP" altLang="en-US"/>
          </a:p>
        </p:txBody>
      </p:sp>
    </p:spTree>
    <p:extLst>
      <p:ext uri="{BB962C8B-B14F-4D97-AF65-F5344CB8AC3E}">
        <p14:creationId xmlns:p14="http://schemas.microsoft.com/office/powerpoint/2010/main" val="3603607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C0E44B-F148-F93E-91AC-1A04B86BE52C}"/>
              </a:ext>
            </a:extLst>
          </p:cNvPr>
          <p:cNvSpPr>
            <a:spLocks noGrp="1"/>
          </p:cNvSpPr>
          <p:nvPr>
            <p:ph type="title"/>
          </p:nvPr>
        </p:nvSpPr>
        <p:spPr/>
        <p:txBody>
          <a:bodyPr/>
          <a:lstStyle/>
          <a:p>
            <a:r>
              <a:rPr kumimoji="1" lang="ja-JP" altLang="en-US" b="1" dirty="0"/>
              <a:t>学習データとテストデータ</a:t>
            </a:r>
          </a:p>
        </p:txBody>
      </p:sp>
      <p:sp>
        <p:nvSpPr>
          <p:cNvPr id="3" name="テキスト プレースホルダー 2">
            <a:extLst>
              <a:ext uri="{FF2B5EF4-FFF2-40B4-BE49-F238E27FC236}">
                <a16:creationId xmlns:a16="http://schemas.microsoft.com/office/drawing/2014/main" id="{44765868-63A0-6A14-C94A-062141DD2C50}"/>
              </a:ext>
            </a:extLst>
          </p:cNvPr>
          <p:cNvSpPr>
            <a:spLocks noGrp="1"/>
          </p:cNvSpPr>
          <p:nvPr>
            <p:ph type="body" sz="quarter" idx="13"/>
          </p:nvPr>
        </p:nvSpPr>
        <p:spPr/>
        <p:txBody>
          <a:bodyPr/>
          <a:lstStyle/>
          <a:p>
            <a:r>
              <a:rPr kumimoji="1" lang="zh-TW" altLang="en-US" dirty="0"/>
              <a:t>２ｰ６．予測評価</a:t>
            </a:r>
          </a:p>
        </p:txBody>
      </p:sp>
      <p:sp>
        <p:nvSpPr>
          <p:cNvPr id="7" name="テキスト ボックス 6">
            <a:extLst>
              <a:ext uri="{FF2B5EF4-FFF2-40B4-BE49-F238E27FC236}">
                <a16:creationId xmlns:a16="http://schemas.microsoft.com/office/drawing/2014/main" id="{E39B29CA-1334-6BFB-7BBA-3EE999F795AA}"/>
              </a:ext>
            </a:extLst>
          </p:cNvPr>
          <p:cNvSpPr txBox="1"/>
          <p:nvPr/>
        </p:nvSpPr>
        <p:spPr>
          <a:xfrm>
            <a:off x="369563" y="1030824"/>
            <a:ext cx="10767295" cy="646331"/>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学習データ</a:t>
            </a:r>
            <a:r>
              <a:rPr kumimoji="1" lang="ja-JP" altLang="en-US" dirty="0">
                <a:latin typeface="Meiryo UI" panose="020B0604030504040204" pitchFamily="50" charset="-128"/>
                <a:ea typeface="Meiryo UI" panose="020B0604030504040204" pitchFamily="50" charset="-128"/>
              </a:rPr>
              <a:t>とは、機械学習モデルの学習に用いられるデータ</a:t>
            </a:r>
            <a:endParaRPr kumimoji="1" lang="en-US" altLang="ja-JP" dirty="0">
              <a:latin typeface="Meiryo UI" panose="020B0604030504040204" pitchFamily="50" charset="-128"/>
              <a:ea typeface="Meiryo UI" panose="020B0604030504040204" pitchFamily="50" charset="-128"/>
            </a:endParaRPr>
          </a:p>
          <a:p>
            <a:r>
              <a:rPr lang="ja-JP" altLang="en-US" b="1" dirty="0">
                <a:latin typeface="Meiryo UI" panose="020B0604030504040204" pitchFamily="50" charset="-128"/>
                <a:ea typeface="Meiryo UI" panose="020B0604030504040204" pitchFamily="50" charset="-128"/>
              </a:rPr>
              <a:t>テストデータ</a:t>
            </a:r>
            <a:r>
              <a:rPr lang="ja-JP" altLang="en-US" dirty="0">
                <a:latin typeface="Meiryo UI" panose="020B0604030504040204" pitchFamily="50" charset="-128"/>
                <a:ea typeface="Meiryo UI" panose="020B0604030504040204" pitchFamily="50" charset="-128"/>
              </a:rPr>
              <a:t>とは、作られた機械学習モデルをテストするために用いられるデータ</a:t>
            </a:r>
            <a:endParaRPr kumimoji="1" lang="ja-JP" altLang="en-US"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8BA2CF4-4F55-8F17-B1D4-69242F0135EE}"/>
              </a:ext>
            </a:extLst>
          </p:cNvPr>
          <p:cNvSpPr txBox="1"/>
          <p:nvPr/>
        </p:nvSpPr>
        <p:spPr>
          <a:xfrm>
            <a:off x="369562" y="1863162"/>
            <a:ext cx="11553123" cy="923330"/>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適合性</a:t>
            </a:r>
            <a:endParaRPr kumimoji="1" lang="en-US" altLang="ja-JP" b="1"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学習データに過度に当てはまるモデルを使ってテストデータを流すと、予測精度が悪くなる場合が多い。これを</a:t>
            </a:r>
            <a:r>
              <a:rPr lang="ja-JP" altLang="en-US" b="1" dirty="0">
                <a:latin typeface="Meiryo UI" panose="020B0604030504040204" pitchFamily="50" charset="-128"/>
                <a:ea typeface="Meiryo UI" panose="020B0604030504040204" pitchFamily="50" charset="-128"/>
              </a:rPr>
              <a:t>過適合（</a:t>
            </a:r>
            <a:r>
              <a:rPr lang="en-US" altLang="ja-JP" b="1" dirty="0">
                <a:latin typeface="Meiryo UI" panose="020B0604030504040204" pitchFamily="50" charset="-128"/>
                <a:ea typeface="Meiryo UI" panose="020B0604030504040204" pitchFamily="50" charset="-128"/>
              </a:rPr>
              <a:t>Overfitting</a:t>
            </a:r>
            <a:r>
              <a:rPr lang="ja-JP" altLang="en-US" b="1"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または</a:t>
            </a:r>
            <a:r>
              <a:rPr lang="ja-JP" altLang="en-US" b="1" dirty="0">
                <a:latin typeface="Meiryo UI" panose="020B0604030504040204" pitchFamily="50" charset="-128"/>
                <a:ea typeface="Meiryo UI" panose="020B0604030504040204" pitchFamily="50" charset="-128"/>
              </a:rPr>
              <a:t> 過学習</a:t>
            </a:r>
            <a:r>
              <a:rPr lang="ja-JP" altLang="en-US" dirty="0">
                <a:latin typeface="Meiryo UI" panose="020B0604030504040204" pitchFamily="50" charset="-128"/>
                <a:ea typeface="Meiryo UI" panose="020B0604030504040204" pitchFamily="50" charset="-128"/>
              </a:rPr>
              <a:t>と呼ぶ。</a:t>
            </a:r>
            <a:endParaRPr kumimoji="1" lang="ja-JP" altLang="en-US"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EF4F840-0F1B-30A0-6AF8-158A5CAD8B65}"/>
              </a:ext>
            </a:extLst>
          </p:cNvPr>
          <p:cNvSpPr txBox="1"/>
          <p:nvPr/>
        </p:nvSpPr>
        <p:spPr>
          <a:xfrm>
            <a:off x="6616974" y="2861559"/>
            <a:ext cx="5254319" cy="332398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学習データに完全に当てはまった機械学習モデルにテストデータを入れると不必要に曲がっていることがわかる。</a:t>
            </a:r>
            <a:r>
              <a:rPr lang="ja-JP" altLang="en-US" sz="1400" dirty="0">
                <a:latin typeface="Meiryo UI" panose="020B0604030504040204" pitchFamily="50" charset="-128"/>
                <a:ea typeface="Meiryo UI" panose="020B0604030504040204" pitchFamily="50" charset="-128"/>
              </a:rPr>
              <a:t>学習データのノイズまでとらえた結果と考え、</a:t>
            </a:r>
            <a:r>
              <a:rPr lang="ja-JP" altLang="en-US" sz="1400" b="1" dirty="0">
                <a:latin typeface="Meiryo UI" panose="020B0604030504040204" pitchFamily="50" charset="-128"/>
                <a:ea typeface="Meiryo UI" panose="020B0604030504040204" pitchFamily="50" charset="-128"/>
              </a:rPr>
              <a:t>学習データやモデルを適度に平準化（正則化　</a:t>
            </a:r>
            <a:r>
              <a:rPr lang="en-US" altLang="ja-JP" sz="1400" b="1" dirty="0">
                <a:latin typeface="Meiryo UI" panose="020B0604030504040204" pitchFamily="50" charset="-128"/>
                <a:ea typeface="Meiryo UI" panose="020B0604030504040204" pitchFamily="50" charset="-128"/>
              </a:rPr>
              <a:t>regularization</a:t>
            </a:r>
            <a:r>
              <a:rPr lang="ja-JP" altLang="en-US" sz="1400" b="1" dirty="0">
                <a:latin typeface="Meiryo UI" panose="020B0604030504040204" pitchFamily="50" charset="-128"/>
                <a:ea typeface="Meiryo UI" panose="020B0604030504040204" pitchFamily="50" charset="-128"/>
              </a:rPr>
              <a:t>）する必要</a:t>
            </a:r>
            <a:r>
              <a:rPr lang="ja-JP" altLang="en-US" sz="1400" dirty="0">
                <a:latin typeface="Meiryo UI" panose="020B0604030504040204" pitchFamily="50" charset="-128"/>
                <a:ea typeface="Meiryo UI" panose="020B0604030504040204" pitchFamily="50" charset="-128"/>
              </a:rPr>
              <a:t>がある。</a:t>
            </a: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正則化されたデータによる学習モデルは、学習データに誤差が生じているように見えるがテストデータに当てはまりがよい</a:t>
            </a:r>
            <a:r>
              <a:rPr kumimoji="1" lang="ja-JP" altLang="en-US" sz="1400" b="1" dirty="0">
                <a:latin typeface="Meiryo UI" panose="020B0604030504040204" pitchFamily="50" charset="-128"/>
                <a:ea typeface="Meiryo UI" panose="020B0604030504040204" pitchFamily="50" charset="-128"/>
              </a:rPr>
              <a:t>（汎化能力が高い　</a:t>
            </a:r>
            <a:r>
              <a:rPr lang="en-US" altLang="ja-JP" sz="1400" b="1" dirty="0">
                <a:latin typeface="Meiryo UI" panose="020B0604030504040204" pitchFamily="50" charset="-128"/>
                <a:ea typeface="Meiryo UI" panose="020B0604030504040204" pitchFamily="50" charset="-128"/>
              </a:rPr>
              <a:t>g</a:t>
            </a:r>
            <a:r>
              <a:rPr kumimoji="1" lang="en-US" altLang="ja-JP" sz="1400" b="1" dirty="0">
                <a:latin typeface="Meiryo UI" panose="020B0604030504040204" pitchFamily="50" charset="-128"/>
                <a:ea typeface="Meiryo UI" panose="020B0604030504040204" pitchFamily="50" charset="-128"/>
              </a:rPr>
              <a:t>eneralization ability)</a:t>
            </a:r>
            <a:r>
              <a:rPr kumimoji="1" lang="ja-JP" altLang="en-US" sz="1400" b="1" dirty="0">
                <a:latin typeface="Meiryo UI" panose="020B0604030504040204" pitchFamily="50" charset="-128"/>
                <a:ea typeface="Meiryo UI" panose="020B0604030504040204" pitchFamily="50" charset="-128"/>
              </a:rPr>
              <a:t>。</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汎用能力は出力と機械学習モデルの予測値とのズレを表した</a:t>
            </a:r>
            <a:r>
              <a:rPr kumimoji="1" lang="ja-JP" altLang="en-US" sz="1400" b="1" dirty="0">
                <a:latin typeface="Meiryo UI" panose="020B0604030504040204" pitchFamily="50" charset="-128"/>
                <a:ea typeface="Meiryo UI" panose="020B0604030504040204" pitchFamily="50" charset="-128"/>
              </a:rPr>
              <a:t>損失関数（</a:t>
            </a:r>
            <a:r>
              <a:rPr kumimoji="1" lang="en-US" altLang="ja-JP" sz="1400" b="1" dirty="0">
                <a:latin typeface="Meiryo UI" panose="020B0604030504040204" pitchFamily="50" charset="-128"/>
                <a:ea typeface="Meiryo UI" panose="020B0604030504040204" pitchFamily="50" charset="-128"/>
              </a:rPr>
              <a:t>loss function)</a:t>
            </a:r>
            <a:r>
              <a:rPr kumimoji="1" lang="ja-JP" altLang="en-US" sz="1400" dirty="0">
                <a:latin typeface="Meiryo UI" panose="020B0604030504040204" pitchFamily="50" charset="-128"/>
                <a:ea typeface="Meiryo UI" panose="020B0604030504040204" pitchFamily="50" charset="-128"/>
              </a:rPr>
              <a:t>にて定量化される。</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汎用能力が高いかはモデルの複雑さの違いにより、機械学習モデルの</a:t>
            </a:r>
            <a:r>
              <a:rPr kumimoji="1" lang="ja-JP" altLang="en-US" sz="1400" b="1" dirty="0">
                <a:latin typeface="Meiryo UI" panose="020B0604030504040204" pitchFamily="50" charset="-128"/>
                <a:ea typeface="Meiryo UI" panose="020B0604030504040204" pitchFamily="50" charset="-128"/>
              </a:rPr>
              <a:t>パイパーパラメータ</a:t>
            </a:r>
            <a:r>
              <a:rPr kumimoji="1" lang="ja-JP" altLang="en-US" sz="1400" dirty="0">
                <a:latin typeface="Meiryo UI" panose="020B0604030504040204" pitchFamily="50" charset="-128"/>
                <a:ea typeface="Meiryo UI" panose="020B0604030504040204" pitchFamily="50" charset="-128"/>
              </a:rPr>
              <a:t>と呼ばれる値に決まる（</a:t>
            </a:r>
            <a:r>
              <a:rPr lang="ja-JP" altLang="en-US" sz="1400" dirty="0">
                <a:latin typeface="Meiryo UI" panose="020B0604030504040204" pitchFamily="50" charset="-128"/>
                <a:ea typeface="Meiryo UI" panose="020B0604030504040204" pitchFamily="50" charset="-128"/>
              </a:rPr>
              <a:t>多項式の場合は、次数がハイパーパラメータに対応する）。</a:t>
            </a:r>
            <a:endParaRPr kumimoji="1" lang="en-US" altLang="ja-JP" sz="1400" dirty="0">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8ED852B8-AC45-3716-685B-155920B2074B}"/>
              </a:ext>
            </a:extLst>
          </p:cNvPr>
          <p:cNvGrpSpPr/>
          <p:nvPr/>
        </p:nvGrpSpPr>
        <p:grpSpPr>
          <a:xfrm>
            <a:off x="604476" y="3087077"/>
            <a:ext cx="5859909" cy="3046861"/>
            <a:chOff x="748783" y="3287789"/>
            <a:chExt cx="4378109" cy="2726958"/>
          </a:xfrm>
        </p:grpSpPr>
        <p:graphicFrame>
          <p:nvGraphicFramePr>
            <p:cNvPr id="12" name="グラフ 11">
              <a:extLst>
                <a:ext uri="{FF2B5EF4-FFF2-40B4-BE49-F238E27FC236}">
                  <a16:creationId xmlns:a16="http://schemas.microsoft.com/office/drawing/2014/main" id="{9F0A5CB5-B241-48CD-8541-5D355AC84415}"/>
                </a:ext>
              </a:extLst>
            </p:cNvPr>
            <p:cNvGraphicFramePr/>
            <p:nvPr/>
          </p:nvGraphicFramePr>
          <p:xfrm>
            <a:off x="748783" y="3287789"/>
            <a:ext cx="4378109" cy="2726958"/>
          </p:xfrm>
          <a:graphic>
            <a:graphicData uri="http://schemas.openxmlformats.org/drawingml/2006/chart">
              <c:chart xmlns:c="http://schemas.openxmlformats.org/drawingml/2006/chart" xmlns:r="http://schemas.openxmlformats.org/officeDocument/2006/relationships" r:id="rId3"/>
            </a:graphicData>
          </a:graphic>
        </p:graphicFrame>
        <p:sp>
          <p:nvSpPr>
            <p:cNvPr id="13" name="フリーフォーム: 図形 12">
              <a:extLst>
                <a:ext uri="{FF2B5EF4-FFF2-40B4-BE49-F238E27FC236}">
                  <a16:creationId xmlns:a16="http://schemas.microsoft.com/office/drawing/2014/main" id="{5FF840CA-45D7-AE12-6EBE-508BE3B4DB9C}"/>
                </a:ext>
              </a:extLst>
            </p:cNvPr>
            <p:cNvSpPr/>
            <p:nvPr/>
          </p:nvSpPr>
          <p:spPr>
            <a:xfrm>
              <a:off x="1727200" y="3876431"/>
              <a:ext cx="2649415" cy="1750646"/>
            </a:xfrm>
            <a:custGeom>
              <a:avLst/>
              <a:gdLst>
                <a:gd name="connsiteX0" fmla="*/ 0 w 2649415"/>
                <a:gd name="connsiteY0" fmla="*/ 1750646 h 1750646"/>
                <a:gd name="connsiteX1" fmla="*/ 695569 w 2649415"/>
                <a:gd name="connsiteY1" fmla="*/ 1391138 h 1750646"/>
                <a:gd name="connsiteX2" fmla="*/ 1320800 w 2649415"/>
                <a:gd name="connsiteY2" fmla="*/ 1297354 h 1750646"/>
                <a:gd name="connsiteX3" fmla="*/ 1985108 w 2649415"/>
                <a:gd name="connsiteY3" fmla="*/ 336061 h 1750646"/>
                <a:gd name="connsiteX4" fmla="*/ 2649415 w 2649415"/>
                <a:gd name="connsiteY4" fmla="*/ 0 h 175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415" h="1750646">
                  <a:moveTo>
                    <a:pt x="0" y="1750646"/>
                  </a:moveTo>
                  <a:cubicBezTo>
                    <a:pt x="237718" y="1608666"/>
                    <a:pt x="475436" y="1466687"/>
                    <a:pt x="695569" y="1391138"/>
                  </a:cubicBezTo>
                  <a:cubicBezTo>
                    <a:pt x="915702" y="1315589"/>
                    <a:pt x="1105877" y="1473200"/>
                    <a:pt x="1320800" y="1297354"/>
                  </a:cubicBezTo>
                  <a:cubicBezTo>
                    <a:pt x="1535723" y="1121508"/>
                    <a:pt x="1763672" y="552287"/>
                    <a:pt x="1985108" y="336061"/>
                  </a:cubicBezTo>
                  <a:cubicBezTo>
                    <a:pt x="2206544" y="119835"/>
                    <a:pt x="2427979" y="59917"/>
                    <a:pt x="2649415" y="0"/>
                  </a:cubicBezTo>
                </a:path>
              </a:pathLst>
            </a:cu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A9ED3C8-9178-E617-74B5-92E3C994BEC9}"/>
                </a:ext>
              </a:extLst>
            </p:cNvPr>
            <p:cNvSpPr txBox="1"/>
            <p:nvPr/>
          </p:nvSpPr>
          <p:spPr>
            <a:xfrm>
              <a:off x="3264225" y="5148911"/>
              <a:ext cx="1611549" cy="303008"/>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学習曲線（過適合）</a:t>
              </a:r>
            </a:p>
          </p:txBody>
        </p:sp>
        <p:sp>
          <p:nvSpPr>
            <p:cNvPr id="15" name="テキスト ボックス 14">
              <a:extLst>
                <a:ext uri="{FF2B5EF4-FFF2-40B4-BE49-F238E27FC236}">
                  <a16:creationId xmlns:a16="http://schemas.microsoft.com/office/drawing/2014/main" id="{A2390AC3-0284-F5F9-EDBA-08B16082C4FE}"/>
                </a:ext>
              </a:extLst>
            </p:cNvPr>
            <p:cNvSpPr txBox="1"/>
            <p:nvPr/>
          </p:nvSpPr>
          <p:spPr>
            <a:xfrm>
              <a:off x="2282093" y="5251939"/>
              <a:ext cx="304800"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x</a:t>
              </a:r>
              <a:endParaRPr kumimoji="1" lang="ja-JP" altLang="en-US" sz="11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54CEFD88-8E7C-D8A5-E872-1776428612C2}"/>
                </a:ext>
              </a:extLst>
            </p:cNvPr>
            <p:cNvSpPr txBox="1"/>
            <p:nvPr/>
          </p:nvSpPr>
          <p:spPr>
            <a:xfrm>
              <a:off x="2899507" y="4551064"/>
              <a:ext cx="304800"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x</a:t>
              </a:r>
              <a:endParaRPr kumimoji="1" lang="ja-JP" altLang="en-US" sz="11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879C0E06-E24D-3D56-FA5A-B19DB9FAE85A}"/>
                </a:ext>
              </a:extLst>
            </p:cNvPr>
            <p:cNvSpPr txBox="1"/>
            <p:nvPr/>
          </p:nvSpPr>
          <p:spPr>
            <a:xfrm>
              <a:off x="3882892" y="4462175"/>
              <a:ext cx="304800"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x</a:t>
              </a:r>
              <a:endParaRPr kumimoji="1" lang="ja-JP" altLang="en-US" sz="1100"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244DB082-CE14-32B3-7990-1D3C288A3AC8}"/>
                </a:ext>
              </a:extLst>
            </p:cNvPr>
            <p:cNvSpPr txBox="1"/>
            <p:nvPr/>
          </p:nvSpPr>
          <p:spPr>
            <a:xfrm>
              <a:off x="4263961" y="3457323"/>
              <a:ext cx="304800"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x</a:t>
              </a:r>
              <a:endParaRPr kumimoji="1" lang="ja-JP" altLang="en-US" sz="11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A825336A-F398-EA72-2EFB-E828A2D44162}"/>
                </a:ext>
              </a:extLst>
            </p:cNvPr>
            <p:cNvSpPr txBox="1"/>
            <p:nvPr/>
          </p:nvSpPr>
          <p:spPr>
            <a:xfrm>
              <a:off x="1574800" y="5409164"/>
              <a:ext cx="304800"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x</a:t>
              </a:r>
              <a:endParaRPr kumimoji="1" lang="ja-JP" altLang="en-US" sz="1100"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6A0E5DA9-D4FB-A2B1-D29D-10E8F3AFF876}"/>
                </a:ext>
              </a:extLst>
            </p:cNvPr>
            <p:cNvSpPr txBox="1"/>
            <p:nvPr/>
          </p:nvSpPr>
          <p:spPr>
            <a:xfrm>
              <a:off x="2979129" y="3847098"/>
              <a:ext cx="755877" cy="275462"/>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学習データ</a:t>
              </a:r>
            </a:p>
          </p:txBody>
        </p:sp>
        <p:sp>
          <p:nvSpPr>
            <p:cNvPr id="21" name="テキスト ボックス 20">
              <a:extLst>
                <a:ext uri="{FF2B5EF4-FFF2-40B4-BE49-F238E27FC236}">
                  <a16:creationId xmlns:a16="http://schemas.microsoft.com/office/drawing/2014/main" id="{ACE37D44-C46D-5DBB-5677-019F1A966BEA}"/>
                </a:ext>
              </a:extLst>
            </p:cNvPr>
            <p:cNvSpPr txBox="1"/>
            <p:nvPr/>
          </p:nvSpPr>
          <p:spPr>
            <a:xfrm>
              <a:off x="2397186" y="4369635"/>
              <a:ext cx="815721" cy="275462"/>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テストデータ</a:t>
              </a:r>
            </a:p>
          </p:txBody>
        </p:sp>
      </p:grpSp>
      <p:cxnSp>
        <p:nvCxnSpPr>
          <p:cNvPr id="26" name="直線コネクタ 25">
            <a:extLst>
              <a:ext uri="{FF2B5EF4-FFF2-40B4-BE49-F238E27FC236}">
                <a16:creationId xmlns:a16="http://schemas.microsoft.com/office/drawing/2014/main" id="{FF28B1FE-6E2F-7206-F2A2-7F7BAD19F15F}"/>
              </a:ext>
            </a:extLst>
          </p:cNvPr>
          <p:cNvCxnSpPr>
            <a:cxnSpLocks/>
          </p:cNvCxnSpPr>
          <p:nvPr/>
        </p:nvCxnSpPr>
        <p:spPr>
          <a:xfrm>
            <a:off x="4235938" y="4001477"/>
            <a:ext cx="203981" cy="105300"/>
          </a:xfrm>
          <a:prstGeom prst="line">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E9641C7D-239A-3B2C-3D06-EF75D58B8C64}"/>
              </a:ext>
            </a:extLst>
          </p:cNvPr>
          <p:cNvCxnSpPr/>
          <p:nvPr/>
        </p:nvCxnSpPr>
        <p:spPr>
          <a:xfrm flipH="1" flipV="1">
            <a:off x="3946769" y="5015082"/>
            <a:ext cx="148782" cy="164326"/>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E48F7480-C3F6-151B-56A4-BA41D4D57C5B}"/>
              </a:ext>
            </a:extLst>
          </p:cNvPr>
          <p:cNvSpPr>
            <a:spLocks noGrp="1"/>
          </p:cNvSpPr>
          <p:nvPr>
            <p:ph type="sldNum" sz="quarter" idx="12"/>
          </p:nvPr>
        </p:nvSpPr>
        <p:spPr/>
        <p:txBody>
          <a:bodyPr/>
          <a:lstStyle/>
          <a:p>
            <a:fld id="{2977F5E9-0479-47A0-9E51-109E0858BCF2}" type="slidenum">
              <a:rPr kumimoji="1" lang="ja-JP" altLang="en-US" smtClean="0"/>
              <a:t>37</a:t>
            </a:fld>
            <a:endParaRPr kumimoji="1" lang="ja-JP" altLang="en-US"/>
          </a:p>
        </p:txBody>
      </p:sp>
      <p:sp>
        <p:nvSpPr>
          <p:cNvPr id="6" name="テキスト ボックス 5">
            <a:extLst>
              <a:ext uri="{FF2B5EF4-FFF2-40B4-BE49-F238E27FC236}">
                <a16:creationId xmlns:a16="http://schemas.microsoft.com/office/drawing/2014/main" id="{1C37CC0E-0A84-BAF4-307B-31BA0DBD6D41}"/>
              </a:ext>
            </a:extLst>
          </p:cNvPr>
          <p:cNvSpPr txBox="1"/>
          <p:nvPr/>
        </p:nvSpPr>
        <p:spPr>
          <a:xfrm>
            <a:off x="4008243" y="5479748"/>
            <a:ext cx="2144547"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学習データに過度に当てはまる</a:t>
            </a:r>
          </a:p>
        </p:txBody>
      </p:sp>
      <p:sp>
        <p:nvSpPr>
          <p:cNvPr id="27" name="テキスト ボックス 26">
            <a:extLst>
              <a:ext uri="{FF2B5EF4-FFF2-40B4-BE49-F238E27FC236}">
                <a16:creationId xmlns:a16="http://schemas.microsoft.com/office/drawing/2014/main" id="{6BCF6085-38DC-5D3E-D06B-91B5E74ED46A}"/>
              </a:ext>
            </a:extLst>
          </p:cNvPr>
          <p:cNvSpPr txBox="1"/>
          <p:nvPr/>
        </p:nvSpPr>
        <p:spPr>
          <a:xfrm>
            <a:off x="3043491" y="4705279"/>
            <a:ext cx="99508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精度が悪い</a:t>
            </a:r>
          </a:p>
        </p:txBody>
      </p:sp>
    </p:spTree>
    <p:extLst>
      <p:ext uri="{BB962C8B-B14F-4D97-AF65-F5344CB8AC3E}">
        <p14:creationId xmlns:p14="http://schemas.microsoft.com/office/powerpoint/2010/main" val="2255669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4B5624-39CB-4832-6DAA-881C8C32315E}"/>
              </a:ext>
            </a:extLst>
          </p:cNvPr>
          <p:cNvSpPr>
            <a:spLocks noGrp="1"/>
          </p:cNvSpPr>
          <p:nvPr>
            <p:ph type="title"/>
          </p:nvPr>
        </p:nvSpPr>
        <p:spPr/>
        <p:txBody>
          <a:bodyPr/>
          <a:lstStyle/>
          <a:p>
            <a:r>
              <a:rPr kumimoji="1" lang="ja-JP" altLang="en-US" b="1" dirty="0"/>
              <a:t>モデル検証</a:t>
            </a:r>
          </a:p>
        </p:txBody>
      </p:sp>
      <p:sp>
        <p:nvSpPr>
          <p:cNvPr id="3" name="テキスト プレースホルダー 2">
            <a:extLst>
              <a:ext uri="{FF2B5EF4-FFF2-40B4-BE49-F238E27FC236}">
                <a16:creationId xmlns:a16="http://schemas.microsoft.com/office/drawing/2014/main" id="{6A303552-A8D4-957F-C131-48F9AA5B65B9}"/>
              </a:ext>
            </a:extLst>
          </p:cNvPr>
          <p:cNvSpPr>
            <a:spLocks noGrp="1"/>
          </p:cNvSpPr>
          <p:nvPr>
            <p:ph type="body" sz="quarter" idx="13"/>
          </p:nvPr>
        </p:nvSpPr>
        <p:spPr/>
        <p:txBody>
          <a:bodyPr/>
          <a:lstStyle/>
          <a:p>
            <a:r>
              <a:rPr kumimoji="1" lang="zh-TW" altLang="en-US" dirty="0"/>
              <a:t>２ｰ６．予測評価</a:t>
            </a:r>
          </a:p>
        </p:txBody>
      </p:sp>
      <p:sp>
        <p:nvSpPr>
          <p:cNvPr id="4" name="テキスト ボックス 3">
            <a:extLst>
              <a:ext uri="{FF2B5EF4-FFF2-40B4-BE49-F238E27FC236}">
                <a16:creationId xmlns:a16="http://schemas.microsoft.com/office/drawing/2014/main" id="{7C3D884A-3557-8856-8FC1-1761E2122182}"/>
              </a:ext>
            </a:extLst>
          </p:cNvPr>
          <p:cNvSpPr txBox="1"/>
          <p:nvPr/>
        </p:nvSpPr>
        <p:spPr>
          <a:xfrm>
            <a:off x="273698" y="1206759"/>
            <a:ext cx="10860833"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学習データの一部を</a:t>
            </a:r>
            <a:r>
              <a:rPr kumimoji="1" lang="ja-JP" altLang="en-US" sz="1600" b="1" dirty="0">
                <a:latin typeface="Meiryo UI" panose="020B0604030504040204" pitchFamily="50" charset="-128"/>
                <a:ea typeface="Meiryo UI" panose="020B0604030504040204" pitchFamily="50" charset="-128"/>
              </a:rPr>
              <a:t>検証データ（</a:t>
            </a:r>
            <a:r>
              <a:rPr lang="en-US" altLang="ja-JP" sz="1600" b="1" dirty="0">
                <a:latin typeface="Meiryo UI" panose="020B0604030504040204" pitchFamily="50" charset="-128"/>
                <a:ea typeface="Meiryo UI" panose="020B0604030504040204" pitchFamily="50" charset="-128"/>
              </a:rPr>
              <a:t>v</a:t>
            </a:r>
            <a:r>
              <a:rPr kumimoji="1" lang="en-US" altLang="ja-JP" sz="1600" b="1" dirty="0">
                <a:latin typeface="Meiryo UI" panose="020B0604030504040204" pitchFamily="50" charset="-128"/>
                <a:ea typeface="Meiryo UI" panose="020B0604030504040204" pitchFamily="50" charset="-128"/>
              </a:rPr>
              <a:t>alidation </a:t>
            </a:r>
            <a:r>
              <a:rPr lang="en-US" altLang="ja-JP" sz="1600" b="1" dirty="0">
                <a:latin typeface="Meiryo UI" panose="020B0604030504040204" pitchFamily="50" charset="-128"/>
                <a:ea typeface="Meiryo UI" panose="020B0604030504040204" pitchFamily="50" charset="-128"/>
              </a:rPr>
              <a:t>d</a:t>
            </a:r>
            <a:r>
              <a:rPr kumimoji="1" lang="en-US" altLang="ja-JP" sz="1600" b="1" dirty="0">
                <a:latin typeface="Meiryo UI" panose="020B0604030504040204" pitchFamily="50" charset="-128"/>
                <a:ea typeface="Meiryo UI" panose="020B0604030504040204" pitchFamily="50" charset="-128"/>
              </a:rPr>
              <a:t>ata</a:t>
            </a:r>
            <a:r>
              <a:rPr kumimoji="1" lang="ja-JP" altLang="en-US" sz="1600" b="1"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として使用し、検証誤差を小さくして汎用能力を高めます。</a:t>
            </a:r>
          </a:p>
        </p:txBody>
      </p:sp>
      <p:sp>
        <p:nvSpPr>
          <p:cNvPr id="5" name="テキスト ボックス 4">
            <a:extLst>
              <a:ext uri="{FF2B5EF4-FFF2-40B4-BE49-F238E27FC236}">
                <a16:creationId xmlns:a16="http://schemas.microsoft.com/office/drawing/2014/main" id="{75B1573D-BA9F-5FB0-A15D-AC0DA34A83A8}"/>
              </a:ext>
            </a:extLst>
          </p:cNvPr>
          <p:cNvSpPr txBox="1"/>
          <p:nvPr/>
        </p:nvSpPr>
        <p:spPr>
          <a:xfrm>
            <a:off x="391885" y="1859902"/>
            <a:ext cx="9311952" cy="1354217"/>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ホールドアウト法（</a:t>
            </a:r>
            <a:r>
              <a:rPr lang="en-US" altLang="ja-JP" sz="1600" b="1" dirty="0">
                <a:latin typeface="Meiryo UI" panose="020B0604030504040204" pitchFamily="50" charset="-128"/>
                <a:ea typeface="Meiryo UI" panose="020B0604030504040204" pitchFamily="50" charset="-128"/>
              </a:rPr>
              <a:t>hold-out validation)</a:t>
            </a:r>
          </a:p>
          <a:p>
            <a:pPr marL="342900" indent="-342900">
              <a:buFont typeface="+mj-lt"/>
              <a:buAutoNum type="arabicPeriod"/>
            </a:pPr>
            <a:r>
              <a:rPr lang="ja-JP" altLang="en-US" sz="1600" dirty="0">
                <a:latin typeface="Meiryo UI" panose="020B0604030504040204" pitchFamily="50" charset="-128"/>
                <a:ea typeface="Meiryo UI" panose="020B0604030504040204" pitchFamily="50" charset="-128"/>
              </a:rPr>
              <a:t>観測データを学習データと検証データに分ける（７：３または６：４など）。</a:t>
            </a:r>
            <a:endParaRPr lang="en-US" altLang="ja-JP" sz="1600" dirty="0">
              <a:latin typeface="Meiryo UI" panose="020B0604030504040204" pitchFamily="50" charset="-128"/>
              <a:ea typeface="Meiryo UI" panose="020B0604030504040204" pitchFamily="50" charset="-128"/>
            </a:endParaRPr>
          </a:p>
          <a:p>
            <a:pPr marL="342900" indent="-342900">
              <a:buFont typeface="+mj-lt"/>
              <a:buAutoNum type="arabicPeriod"/>
            </a:pPr>
            <a:r>
              <a:rPr kumimoji="1" lang="ja-JP" altLang="en-US" sz="1600" dirty="0">
                <a:latin typeface="Meiryo UI" panose="020B0604030504040204" pitchFamily="50" charset="-128"/>
                <a:ea typeface="Meiryo UI" panose="020B0604030504040204" pitchFamily="50" charset="-128"/>
              </a:rPr>
              <a:t>学習データから機械学習モデルを作る。</a:t>
            </a:r>
            <a:endParaRPr kumimoji="1" lang="en-US" altLang="ja-JP" sz="16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600" dirty="0">
                <a:latin typeface="Meiryo UI" panose="020B0604030504040204" pitchFamily="50" charset="-128"/>
                <a:ea typeface="Meiryo UI" panose="020B0604030504040204" pitchFamily="50" charset="-128"/>
              </a:rPr>
              <a:t>学習されたモデルで検証データを使い検証誤差を計算する</a:t>
            </a:r>
            <a:endParaRPr lang="en-US" altLang="ja-JP" sz="1600" dirty="0">
              <a:latin typeface="Meiryo UI" panose="020B0604030504040204" pitchFamily="50" charset="-128"/>
              <a:ea typeface="Meiryo UI" panose="020B0604030504040204" pitchFamily="50" charset="-128"/>
            </a:endParaRPr>
          </a:p>
          <a:p>
            <a:pPr marL="342900" indent="-342900">
              <a:buFont typeface="+mj-lt"/>
              <a:buAutoNum type="arabicPeriod"/>
            </a:pPr>
            <a:r>
              <a:rPr kumimoji="1" lang="ja-JP" altLang="en-US" sz="1600" dirty="0">
                <a:latin typeface="Meiryo UI" panose="020B0604030504040204" pitchFamily="50" charset="-128"/>
                <a:ea typeface="Meiryo UI" panose="020B0604030504040204" pitchFamily="50" charset="-128"/>
              </a:rPr>
              <a:t>複数のモデルに対して試し、検証誤差の最小なものを得る</a:t>
            </a:r>
            <a:endParaRPr kumimoji="1" lang="en-US" altLang="ja-JP" sz="16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93AC251D-73E6-53A7-D026-DCAC1BB482BE}"/>
              </a:ext>
            </a:extLst>
          </p:cNvPr>
          <p:cNvSpPr txBox="1"/>
          <p:nvPr/>
        </p:nvSpPr>
        <p:spPr>
          <a:xfrm>
            <a:off x="391884" y="3337249"/>
            <a:ext cx="6845161" cy="830997"/>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交差検証法（</a:t>
            </a:r>
            <a:r>
              <a:rPr lang="en-US" altLang="ja-JP" sz="1600" b="1" dirty="0">
                <a:latin typeface="Meiryo UI" panose="020B0604030504040204" pitchFamily="50" charset="-128"/>
                <a:ea typeface="Meiryo UI" panose="020B0604030504040204" pitchFamily="50" charset="-128"/>
              </a:rPr>
              <a:t>cross-validation)</a:t>
            </a:r>
          </a:p>
          <a:p>
            <a:pPr marL="342900" indent="-342900">
              <a:buFont typeface="+mj-lt"/>
              <a:buAutoNum type="arabicPeriod"/>
            </a:pPr>
            <a:r>
              <a:rPr lang="ja-JP" altLang="en-US" sz="1600" dirty="0">
                <a:latin typeface="Meiryo UI" panose="020B0604030504040204" pitchFamily="50" charset="-128"/>
                <a:ea typeface="Meiryo UI" panose="020B0604030504040204" pitchFamily="50" charset="-128"/>
              </a:rPr>
              <a:t>学習データと検証データを入れ替えながら検証誤差を計算する。</a:t>
            </a:r>
            <a:endParaRPr lang="en-US" altLang="ja-JP" sz="16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600" dirty="0">
                <a:latin typeface="Meiryo UI" panose="020B0604030504040204" pitchFamily="50" charset="-128"/>
                <a:ea typeface="Meiryo UI" panose="020B0604030504040204" pitchFamily="50" charset="-128"/>
              </a:rPr>
              <a:t>ホールドアウト法よりも安定した検証誤差を計算できる傾向にある。</a:t>
            </a:r>
            <a:endParaRPr lang="en-US" altLang="ja-JP" sz="1600"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B0C0EF7A-774B-DA86-1EBB-938AA310FD38}"/>
              </a:ext>
            </a:extLst>
          </p:cNvPr>
          <p:cNvSpPr/>
          <p:nvPr/>
        </p:nvSpPr>
        <p:spPr>
          <a:xfrm>
            <a:off x="447073" y="4291376"/>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データ１</a:t>
            </a:r>
          </a:p>
        </p:txBody>
      </p:sp>
      <p:sp>
        <p:nvSpPr>
          <p:cNvPr id="10" name="正方形/長方形 9">
            <a:extLst>
              <a:ext uri="{FF2B5EF4-FFF2-40B4-BE49-F238E27FC236}">
                <a16:creationId xmlns:a16="http://schemas.microsoft.com/office/drawing/2014/main" id="{299A65D7-5AF7-BF25-D6EA-854E2ED5D8F3}"/>
              </a:ext>
            </a:extLst>
          </p:cNvPr>
          <p:cNvSpPr/>
          <p:nvPr/>
        </p:nvSpPr>
        <p:spPr>
          <a:xfrm>
            <a:off x="447073" y="4516483"/>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データ</a:t>
            </a:r>
            <a:r>
              <a:rPr kumimoji="1" lang="en-US" altLang="ja-JP" sz="1400" dirty="0">
                <a:solidFill>
                  <a:schemeClr val="tx1"/>
                </a:solidFill>
                <a:latin typeface="Meiryo UI" panose="020B0604030504040204" pitchFamily="50" charset="-128"/>
                <a:ea typeface="Meiryo UI" panose="020B0604030504040204" pitchFamily="50" charset="-128"/>
              </a:rPr>
              <a:t>2</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E586E109-6433-AA70-A18D-038685F1C19C}"/>
              </a:ext>
            </a:extLst>
          </p:cNvPr>
          <p:cNvSpPr/>
          <p:nvPr/>
        </p:nvSpPr>
        <p:spPr>
          <a:xfrm>
            <a:off x="447073" y="4753928"/>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データ</a:t>
            </a:r>
            <a:r>
              <a:rPr kumimoji="1" lang="en-US" altLang="ja-JP" sz="1400" dirty="0">
                <a:solidFill>
                  <a:schemeClr val="tx1"/>
                </a:solidFill>
                <a:latin typeface="Meiryo UI" panose="020B0604030504040204" pitchFamily="50" charset="-128"/>
                <a:ea typeface="Meiryo UI" panose="020B0604030504040204" pitchFamily="50" charset="-128"/>
              </a:rPr>
              <a:t>3</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FA88D86B-2EEA-3DE4-FD79-02B589A87D09}"/>
              </a:ext>
            </a:extLst>
          </p:cNvPr>
          <p:cNvSpPr/>
          <p:nvPr/>
        </p:nvSpPr>
        <p:spPr>
          <a:xfrm>
            <a:off x="447073" y="4991373"/>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データ</a:t>
            </a:r>
            <a:r>
              <a:rPr kumimoji="1" lang="en-US" altLang="ja-JP" sz="1400" dirty="0">
                <a:solidFill>
                  <a:schemeClr val="tx1"/>
                </a:solidFill>
                <a:latin typeface="Meiryo UI" panose="020B0604030504040204" pitchFamily="50" charset="-128"/>
                <a:ea typeface="Meiryo UI" panose="020B0604030504040204" pitchFamily="50" charset="-128"/>
              </a:rPr>
              <a:t>4</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3" name="正方形/長方形 12">
            <a:extLst>
              <a:ext uri="{FF2B5EF4-FFF2-40B4-BE49-F238E27FC236}">
                <a16:creationId xmlns:a16="http://schemas.microsoft.com/office/drawing/2014/main" id="{F6267A26-5768-C225-68D8-B770B34075C0}"/>
              </a:ext>
            </a:extLst>
          </p:cNvPr>
          <p:cNvSpPr/>
          <p:nvPr/>
        </p:nvSpPr>
        <p:spPr>
          <a:xfrm>
            <a:off x="447073" y="5604174"/>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データ</a:t>
            </a:r>
            <a:r>
              <a:rPr kumimoji="1" lang="en-US" altLang="ja-JP" sz="1400" dirty="0">
                <a:solidFill>
                  <a:schemeClr val="tx1"/>
                </a:solidFill>
                <a:latin typeface="Meiryo UI" panose="020B0604030504040204" pitchFamily="50" charset="-128"/>
                <a:ea typeface="Meiryo UI" panose="020B0604030504040204" pitchFamily="50" charset="-128"/>
              </a:rPr>
              <a:t>K</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6112DF30-1BC8-C1AB-8063-DE8D46522C76}"/>
              </a:ext>
            </a:extLst>
          </p:cNvPr>
          <p:cNvSpPr/>
          <p:nvPr/>
        </p:nvSpPr>
        <p:spPr>
          <a:xfrm>
            <a:off x="2163906" y="4291376"/>
            <a:ext cx="1293844" cy="189347"/>
          </a:xfrm>
          <a:prstGeom prst="rect">
            <a:avLst/>
          </a:prstGeom>
          <a:solidFill>
            <a:schemeClr val="bg1">
              <a:lumMod val="7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検証データ</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E5746624-21CA-0822-EEAE-5E240AC7518A}"/>
              </a:ext>
            </a:extLst>
          </p:cNvPr>
          <p:cNvSpPr/>
          <p:nvPr/>
        </p:nvSpPr>
        <p:spPr>
          <a:xfrm>
            <a:off x="2163906" y="4516483"/>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16" name="正方形/長方形 15">
            <a:extLst>
              <a:ext uri="{FF2B5EF4-FFF2-40B4-BE49-F238E27FC236}">
                <a16:creationId xmlns:a16="http://schemas.microsoft.com/office/drawing/2014/main" id="{EC39809B-FEC1-9856-0BE1-BE0A56571609}"/>
              </a:ext>
            </a:extLst>
          </p:cNvPr>
          <p:cNvSpPr/>
          <p:nvPr/>
        </p:nvSpPr>
        <p:spPr>
          <a:xfrm>
            <a:off x="2163906" y="4753928"/>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17" name="正方形/長方形 16">
            <a:extLst>
              <a:ext uri="{FF2B5EF4-FFF2-40B4-BE49-F238E27FC236}">
                <a16:creationId xmlns:a16="http://schemas.microsoft.com/office/drawing/2014/main" id="{5D2E0D45-31DA-7E8D-2442-658A920D1BEC}"/>
              </a:ext>
            </a:extLst>
          </p:cNvPr>
          <p:cNvSpPr/>
          <p:nvPr/>
        </p:nvSpPr>
        <p:spPr>
          <a:xfrm>
            <a:off x="2163906" y="4991373"/>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18" name="正方形/長方形 17">
            <a:extLst>
              <a:ext uri="{FF2B5EF4-FFF2-40B4-BE49-F238E27FC236}">
                <a16:creationId xmlns:a16="http://schemas.microsoft.com/office/drawing/2014/main" id="{90C9FAC2-FAB5-8260-9F32-488A67EFD1FA}"/>
              </a:ext>
            </a:extLst>
          </p:cNvPr>
          <p:cNvSpPr/>
          <p:nvPr/>
        </p:nvSpPr>
        <p:spPr>
          <a:xfrm>
            <a:off x="2163906" y="5604174"/>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19" name="正方形/長方形 18">
            <a:extLst>
              <a:ext uri="{FF2B5EF4-FFF2-40B4-BE49-F238E27FC236}">
                <a16:creationId xmlns:a16="http://schemas.microsoft.com/office/drawing/2014/main" id="{CC01423D-104E-EA51-FC0F-B40C568AE453}"/>
              </a:ext>
            </a:extLst>
          </p:cNvPr>
          <p:cNvSpPr/>
          <p:nvPr/>
        </p:nvSpPr>
        <p:spPr>
          <a:xfrm>
            <a:off x="3558953" y="4291376"/>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学習データ</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CB983680-E397-1AD7-44D0-24502ECE436F}"/>
              </a:ext>
            </a:extLst>
          </p:cNvPr>
          <p:cNvSpPr/>
          <p:nvPr/>
        </p:nvSpPr>
        <p:spPr>
          <a:xfrm>
            <a:off x="3558953" y="4516483"/>
            <a:ext cx="1293844" cy="189347"/>
          </a:xfrm>
          <a:prstGeom prst="rect">
            <a:avLst/>
          </a:prstGeom>
          <a:solidFill>
            <a:schemeClr val="bg1">
              <a:lumMod val="7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検証</a:t>
            </a:r>
            <a:r>
              <a:rPr kumimoji="1" lang="ja-JP" altLang="en-US" sz="1400" dirty="0">
                <a:solidFill>
                  <a:schemeClr val="tx1"/>
                </a:solidFill>
                <a:latin typeface="Meiryo UI" panose="020B0604030504040204" pitchFamily="50" charset="-128"/>
                <a:ea typeface="Meiryo UI" panose="020B0604030504040204" pitchFamily="50" charset="-128"/>
              </a:rPr>
              <a:t>データ</a:t>
            </a:r>
          </a:p>
        </p:txBody>
      </p:sp>
      <p:sp>
        <p:nvSpPr>
          <p:cNvPr id="21" name="正方形/長方形 20">
            <a:extLst>
              <a:ext uri="{FF2B5EF4-FFF2-40B4-BE49-F238E27FC236}">
                <a16:creationId xmlns:a16="http://schemas.microsoft.com/office/drawing/2014/main" id="{93136696-DB0B-33BA-DFA1-722E42DAA8DA}"/>
              </a:ext>
            </a:extLst>
          </p:cNvPr>
          <p:cNvSpPr/>
          <p:nvPr/>
        </p:nvSpPr>
        <p:spPr>
          <a:xfrm>
            <a:off x="3558953" y="4753928"/>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22" name="正方形/長方形 21">
            <a:extLst>
              <a:ext uri="{FF2B5EF4-FFF2-40B4-BE49-F238E27FC236}">
                <a16:creationId xmlns:a16="http://schemas.microsoft.com/office/drawing/2014/main" id="{EA51F299-9ED3-B966-AF22-6F87D7C13200}"/>
              </a:ext>
            </a:extLst>
          </p:cNvPr>
          <p:cNvSpPr/>
          <p:nvPr/>
        </p:nvSpPr>
        <p:spPr>
          <a:xfrm>
            <a:off x="3558953" y="4991373"/>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23" name="正方形/長方形 22">
            <a:extLst>
              <a:ext uri="{FF2B5EF4-FFF2-40B4-BE49-F238E27FC236}">
                <a16:creationId xmlns:a16="http://schemas.microsoft.com/office/drawing/2014/main" id="{9D764188-16A1-E3C5-11B1-764D05A33609}"/>
              </a:ext>
            </a:extLst>
          </p:cNvPr>
          <p:cNvSpPr/>
          <p:nvPr/>
        </p:nvSpPr>
        <p:spPr>
          <a:xfrm>
            <a:off x="3558953" y="5604174"/>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24" name="正方形/長方形 23">
            <a:extLst>
              <a:ext uri="{FF2B5EF4-FFF2-40B4-BE49-F238E27FC236}">
                <a16:creationId xmlns:a16="http://schemas.microsoft.com/office/drawing/2014/main" id="{A8C368BB-92C3-0C68-6624-5C138CEA309F}"/>
              </a:ext>
            </a:extLst>
          </p:cNvPr>
          <p:cNvSpPr/>
          <p:nvPr/>
        </p:nvSpPr>
        <p:spPr>
          <a:xfrm>
            <a:off x="6005167" y="4291376"/>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学習データ</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B57C6710-E7DC-2BA8-BD2A-4DB1FCFF89E7}"/>
              </a:ext>
            </a:extLst>
          </p:cNvPr>
          <p:cNvSpPr/>
          <p:nvPr/>
        </p:nvSpPr>
        <p:spPr>
          <a:xfrm>
            <a:off x="6005167" y="4516483"/>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26" name="正方形/長方形 25">
            <a:extLst>
              <a:ext uri="{FF2B5EF4-FFF2-40B4-BE49-F238E27FC236}">
                <a16:creationId xmlns:a16="http://schemas.microsoft.com/office/drawing/2014/main" id="{F1C2CE76-BDBC-D07F-2D79-ABADF060FE34}"/>
              </a:ext>
            </a:extLst>
          </p:cNvPr>
          <p:cNvSpPr/>
          <p:nvPr/>
        </p:nvSpPr>
        <p:spPr>
          <a:xfrm>
            <a:off x="6005167" y="4753928"/>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27" name="正方形/長方形 26">
            <a:extLst>
              <a:ext uri="{FF2B5EF4-FFF2-40B4-BE49-F238E27FC236}">
                <a16:creationId xmlns:a16="http://schemas.microsoft.com/office/drawing/2014/main" id="{D16E0D23-1C70-22DC-B150-29642CB6D2AA}"/>
              </a:ext>
            </a:extLst>
          </p:cNvPr>
          <p:cNvSpPr/>
          <p:nvPr/>
        </p:nvSpPr>
        <p:spPr>
          <a:xfrm>
            <a:off x="6005167" y="4991373"/>
            <a:ext cx="1293844" cy="1893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学習データ</a:t>
            </a:r>
          </a:p>
        </p:txBody>
      </p:sp>
      <p:sp>
        <p:nvSpPr>
          <p:cNvPr id="28" name="正方形/長方形 27">
            <a:extLst>
              <a:ext uri="{FF2B5EF4-FFF2-40B4-BE49-F238E27FC236}">
                <a16:creationId xmlns:a16="http://schemas.microsoft.com/office/drawing/2014/main" id="{1D2B0852-4253-A6F8-58A7-66D3727173CC}"/>
              </a:ext>
            </a:extLst>
          </p:cNvPr>
          <p:cNvSpPr/>
          <p:nvPr/>
        </p:nvSpPr>
        <p:spPr>
          <a:xfrm>
            <a:off x="6005167" y="5604174"/>
            <a:ext cx="1293844" cy="189347"/>
          </a:xfrm>
          <a:prstGeom prst="rect">
            <a:avLst/>
          </a:prstGeom>
          <a:solidFill>
            <a:schemeClr val="bg1">
              <a:lumMod val="7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rPr>
              <a:t>検証</a:t>
            </a:r>
            <a:r>
              <a:rPr kumimoji="1" lang="ja-JP" altLang="en-US" sz="1400" dirty="0">
                <a:solidFill>
                  <a:schemeClr val="tx1"/>
                </a:solidFill>
                <a:latin typeface="Meiryo UI" panose="020B0604030504040204" pitchFamily="50" charset="-128"/>
                <a:ea typeface="Meiryo UI" panose="020B0604030504040204" pitchFamily="50" charset="-128"/>
              </a:rPr>
              <a:t>データ</a:t>
            </a:r>
          </a:p>
        </p:txBody>
      </p:sp>
      <p:sp>
        <p:nvSpPr>
          <p:cNvPr id="29" name="テキスト ボックス 28">
            <a:extLst>
              <a:ext uri="{FF2B5EF4-FFF2-40B4-BE49-F238E27FC236}">
                <a16:creationId xmlns:a16="http://schemas.microsoft.com/office/drawing/2014/main" id="{45C05E26-0EED-B2EE-19EF-57B956FFDF03}"/>
              </a:ext>
            </a:extLst>
          </p:cNvPr>
          <p:cNvSpPr txBox="1"/>
          <p:nvPr/>
        </p:nvSpPr>
        <p:spPr>
          <a:xfrm>
            <a:off x="5228927" y="4291377"/>
            <a:ext cx="400110" cy="1354218"/>
          </a:xfrm>
          <a:prstGeom prst="rect">
            <a:avLst/>
          </a:prstGeom>
          <a:noFill/>
        </p:spPr>
        <p:txBody>
          <a:bodyPr vert="eaVert" wrap="square" rtlCol="0">
            <a:spAutoFit/>
          </a:bodyPr>
          <a:lstStyle/>
          <a:p>
            <a:r>
              <a:rPr lang="ja-JP" altLang="en-US" sz="1400" dirty="0">
                <a:latin typeface="Meiryo UI" panose="020B0604030504040204" pitchFamily="50" charset="-128"/>
                <a:ea typeface="Meiryo UI" panose="020B0604030504040204" pitchFamily="50" charset="-128"/>
              </a:rPr>
              <a:t>Ｋ回繰り返す</a:t>
            </a:r>
            <a:endParaRPr kumimoji="1" lang="ja-JP" altLang="en-US" sz="1400"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A572C84C-D6AA-515E-B777-DE02EB8AC132}"/>
              </a:ext>
            </a:extLst>
          </p:cNvPr>
          <p:cNvSpPr>
            <a:spLocks noGrp="1"/>
          </p:cNvSpPr>
          <p:nvPr>
            <p:ph type="sldNum" sz="quarter" idx="12"/>
          </p:nvPr>
        </p:nvSpPr>
        <p:spPr/>
        <p:txBody>
          <a:bodyPr/>
          <a:lstStyle/>
          <a:p>
            <a:fld id="{2977F5E9-0479-47A0-9E51-109E0858BCF2}" type="slidenum">
              <a:rPr kumimoji="1" lang="ja-JP" altLang="en-US" smtClean="0"/>
              <a:t>38</a:t>
            </a:fld>
            <a:endParaRPr kumimoji="1" lang="ja-JP" altLang="en-US"/>
          </a:p>
        </p:txBody>
      </p:sp>
      <p:sp>
        <p:nvSpPr>
          <p:cNvPr id="8" name="テキスト ボックス 7">
            <a:extLst>
              <a:ext uri="{FF2B5EF4-FFF2-40B4-BE49-F238E27FC236}">
                <a16:creationId xmlns:a16="http://schemas.microsoft.com/office/drawing/2014/main" id="{70A5AD28-4A1F-670D-6C41-718EDCF0E309}"/>
              </a:ext>
            </a:extLst>
          </p:cNvPr>
          <p:cNvSpPr txBox="1"/>
          <p:nvPr/>
        </p:nvSpPr>
        <p:spPr>
          <a:xfrm rot="5400000">
            <a:off x="893597" y="5196109"/>
            <a:ext cx="400110" cy="369332"/>
          </a:xfrm>
          <a:prstGeom prst="rect">
            <a:avLst/>
          </a:prstGeom>
          <a:noFill/>
        </p:spPr>
        <p:txBody>
          <a:bodyPr wrap="square" rtlCol="0">
            <a:spAutoFit/>
          </a:bodyPr>
          <a:lstStyle/>
          <a:p>
            <a:r>
              <a:rPr kumimoji="1" lang="en-US" altLang="ja-JP" dirty="0"/>
              <a:t>…</a:t>
            </a:r>
            <a:endParaRPr kumimoji="1" lang="ja-JP" altLang="en-US" dirty="0"/>
          </a:p>
        </p:txBody>
      </p:sp>
      <p:sp>
        <p:nvSpPr>
          <p:cNvPr id="31" name="テキスト ボックス 30">
            <a:extLst>
              <a:ext uri="{FF2B5EF4-FFF2-40B4-BE49-F238E27FC236}">
                <a16:creationId xmlns:a16="http://schemas.microsoft.com/office/drawing/2014/main" id="{D7CC63E4-DE4C-CC33-4562-5F9B76AEF472}"/>
              </a:ext>
            </a:extLst>
          </p:cNvPr>
          <p:cNvSpPr txBox="1"/>
          <p:nvPr/>
        </p:nvSpPr>
        <p:spPr>
          <a:xfrm rot="5400000">
            <a:off x="2610773" y="5166199"/>
            <a:ext cx="400110" cy="369332"/>
          </a:xfrm>
          <a:prstGeom prst="rect">
            <a:avLst/>
          </a:prstGeom>
          <a:noFill/>
        </p:spPr>
        <p:txBody>
          <a:bodyPr wrap="square" rtlCol="0">
            <a:spAutoFit/>
          </a:bodyPr>
          <a:lstStyle/>
          <a:p>
            <a:r>
              <a:rPr kumimoji="1" lang="en-US" altLang="ja-JP" dirty="0"/>
              <a:t>…</a:t>
            </a:r>
            <a:endParaRPr kumimoji="1" lang="ja-JP" altLang="en-US" dirty="0"/>
          </a:p>
        </p:txBody>
      </p:sp>
      <p:sp>
        <p:nvSpPr>
          <p:cNvPr id="33" name="テキスト ボックス 32">
            <a:extLst>
              <a:ext uri="{FF2B5EF4-FFF2-40B4-BE49-F238E27FC236}">
                <a16:creationId xmlns:a16="http://schemas.microsoft.com/office/drawing/2014/main" id="{B6B1313C-38DA-0131-3BA6-43CD38A8CF5D}"/>
              </a:ext>
            </a:extLst>
          </p:cNvPr>
          <p:cNvSpPr txBox="1"/>
          <p:nvPr/>
        </p:nvSpPr>
        <p:spPr>
          <a:xfrm rot="5400000">
            <a:off x="3990883" y="5148454"/>
            <a:ext cx="400110" cy="369332"/>
          </a:xfrm>
          <a:prstGeom prst="rect">
            <a:avLst/>
          </a:prstGeom>
          <a:noFill/>
        </p:spPr>
        <p:txBody>
          <a:bodyPr wrap="square" rtlCol="0">
            <a:spAutoFit/>
          </a:bodyPr>
          <a:lstStyle/>
          <a:p>
            <a:r>
              <a:rPr kumimoji="1" lang="en-US" altLang="ja-JP" dirty="0"/>
              <a:t>…</a:t>
            </a:r>
            <a:endParaRPr kumimoji="1" lang="ja-JP" altLang="en-US" dirty="0"/>
          </a:p>
        </p:txBody>
      </p:sp>
      <p:sp>
        <p:nvSpPr>
          <p:cNvPr id="34" name="テキスト ボックス 33">
            <a:extLst>
              <a:ext uri="{FF2B5EF4-FFF2-40B4-BE49-F238E27FC236}">
                <a16:creationId xmlns:a16="http://schemas.microsoft.com/office/drawing/2014/main" id="{667C7E3A-7C57-777C-4650-A3CD02B52EC8}"/>
              </a:ext>
            </a:extLst>
          </p:cNvPr>
          <p:cNvSpPr txBox="1"/>
          <p:nvPr/>
        </p:nvSpPr>
        <p:spPr>
          <a:xfrm rot="5400000">
            <a:off x="6466971" y="5142493"/>
            <a:ext cx="400110" cy="369332"/>
          </a:xfrm>
          <a:prstGeom prst="rect">
            <a:avLst/>
          </a:prstGeom>
          <a:noFill/>
        </p:spPr>
        <p:txBody>
          <a:bodyPr wrap="square" rtlCol="0">
            <a:spAutoFit/>
          </a:bodyPr>
          <a:lstStyle/>
          <a:p>
            <a:r>
              <a:rPr kumimoji="1" lang="en-US" altLang="ja-JP" dirty="0"/>
              <a:t>…</a:t>
            </a:r>
            <a:endParaRPr kumimoji="1" lang="ja-JP" altLang="en-US" dirty="0"/>
          </a:p>
        </p:txBody>
      </p:sp>
    </p:spTree>
    <p:extLst>
      <p:ext uri="{BB962C8B-B14F-4D97-AF65-F5344CB8AC3E}">
        <p14:creationId xmlns:p14="http://schemas.microsoft.com/office/powerpoint/2010/main" val="159200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7496E4-5BCA-EAB0-2019-F45CA0707486}"/>
              </a:ext>
            </a:extLst>
          </p:cNvPr>
          <p:cNvSpPr>
            <a:spLocks noGrp="1"/>
          </p:cNvSpPr>
          <p:nvPr>
            <p:ph type="title"/>
          </p:nvPr>
        </p:nvSpPr>
        <p:spPr/>
        <p:txBody>
          <a:bodyPr/>
          <a:lstStyle/>
          <a:p>
            <a:r>
              <a:rPr kumimoji="1" lang="ja-JP" altLang="en-US" b="1" dirty="0"/>
              <a:t>予測の評価（回帰問題の場合）</a:t>
            </a:r>
          </a:p>
        </p:txBody>
      </p:sp>
      <p:sp>
        <p:nvSpPr>
          <p:cNvPr id="3" name="テキスト プレースホルダー 2">
            <a:extLst>
              <a:ext uri="{FF2B5EF4-FFF2-40B4-BE49-F238E27FC236}">
                <a16:creationId xmlns:a16="http://schemas.microsoft.com/office/drawing/2014/main" id="{94C8199E-DB6E-6FDF-D5DF-0BFF48DB5B69}"/>
              </a:ext>
            </a:extLst>
          </p:cNvPr>
          <p:cNvSpPr>
            <a:spLocks noGrp="1"/>
          </p:cNvSpPr>
          <p:nvPr>
            <p:ph type="body" sz="quarter" idx="13"/>
          </p:nvPr>
        </p:nvSpPr>
        <p:spPr/>
        <p:txBody>
          <a:bodyPr/>
          <a:lstStyle/>
          <a:p>
            <a:r>
              <a:rPr kumimoji="1" lang="zh-TW" altLang="en-US" dirty="0"/>
              <a:t>２ｰ６．予測評価</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9EA25E2-DC26-2731-B9BD-26CD0B5C8CE4}"/>
                  </a:ext>
                </a:extLst>
              </p:cNvPr>
              <p:cNvSpPr txBox="1"/>
              <p:nvPr/>
            </p:nvSpPr>
            <p:spPr>
              <a:xfrm>
                <a:off x="468922" y="1453662"/>
                <a:ext cx="9206523" cy="923330"/>
              </a:xfrm>
              <a:prstGeom prst="rect">
                <a:avLst/>
              </a:prstGeom>
              <a:noFill/>
            </p:spPr>
            <p:txBody>
              <a:bodyPr wrap="square" rtlCol="0">
                <a:spAutoFit/>
              </a:bodyPr>
              <a:lstStyle/>
              <a:p>
                <a:r>
                  <a:rPr kumimoji="1" lang="ja-JP" altLang="en-US" dirty="0">
                    <a:solidFill>
                      <a:schemeClr val="tx1"/>
                    </a:solidFill>
                    <a:latin typeface="Meiryo UI" panose="020B0604030504040204" pitchFamily="50" charset="-128"/>
                    <a:ea typeface="Meiryo UI" panose="020B0604030504040204" pitchFamily="50" charset="-128"/>
                  </a:rPr>
                  <a:t>回帰問題であれば、平均二乗誤差（</a:t>
                </a:r>
                <a:r>
                  <a:rPr kumimoji="1" lang="en-US" altLang="ja-JP" dirty="0">
                    <a:solidFill>
                      <a:schemeClr val="tx1"/>
                    </a:solidFill>
                    <a:latin typeface="Meiryo UI" panose="020B0604030504040204" pitchFamily="50" charset="-128"/>
                    <a:ea typeface="Meiryo UI" panose="020B0604030504040204" pitchFamily="50" charset="-128"/>
                  </a:rPr>
                  <a:t>Mean Squared Error, MSE</a:t>
                </a:r>
                <a:r>
                  <a:rPr kumimoji="1" lang="ja-JP" altLang="en-US" dirty="0">
                    <a:solidFill>
                      <a:schemeClr val="tx1"/>
                    </a:solidFill>
                    <a:latin typeface="Meiryo UI" panose="020B0604030504040204" pitchFamily="50" charset="-128"/>
                    <a:ea typeface="Meiryo UI" panose="020B0604030504040204" pitchFamily="50" charset="-128"/>
                  </a:rPr>
                  <a:t>）を用いることが多い。</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正解のデータ</a:t>
                </a:r>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𝑦</m:t>
                        </m:r>
                      </m:e>
                      <m:sub>
                        <m:r>
                          <a:rPr kumimoji="1" lang="ja-JP" altLang="en-US" i="1">
                            <a:solidFill>
                              <a:schemeClr val="tx1"/>
                            </a:solidFill>
                            <a:latin typeface="Cambria Math" panose="02040503050406030204" pitchFamily="18" charset="0"/>
                          </a:rPr>
                          <m:t>𝑖</m:t>
                        </m:r>
                      </m:sub>
                    </m:sSub>
                  </m:oMath>
                </a14:m>
                <a:r>
                  <a:rPr kumimoji="1" lang="ja-JP" altLang="en-US" dirty="0">
                    <a:solidFill>
                      <a:schemeClr val="tx1"/>
                    </a:solidFill>
                    <a:latin typeface="Meiryo UI" panose="020B0604030504040204" pitchFamily="50" charset="-128"/>
                    <a:ea typeface="Meiryo UI" panose="020B0604030504040204" pitchFamily="50" charset="-128"/>
                  </a:rPr>
                  <a:t>から予測値 </a:t>
                </a:r>
                <a14:m>
                  <m:oMath xmlns:m="http://schemas.openxmlformats.org/officeDocument/2006/math">
                    <m:sSub>
                      <m:sSubPr>
                        <m:ctrlPr>
                          <a:rPr lang="ja-JP" altLang="en-US" i="1" smtClean="0">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𝑦</m:t>
                            </m:r>
                          </m:e>
                        </m:acc>
                      </m:e>
                      <m:sub>
                        <m:r>
                          <a:rPr lang="ja-JP" altLang="en-US" i="1">
                            <a:solidFill>
                              <a:schemeClr val="tx1"/>
                            </a:solidFill>
                            <a:latin typeface="Cambria Math" panose="02040503050406030204" pitchFamily="18" charset="0"/>
                          </a:rPr>
                          <m:t>𝑖</m:t>
                        </m:r>
                      </m:sub>
                    </m:sSub>
                    <m:r>
                      <a:rPr lang="ja-JP" altLang="en-US" i="1">
                        <a:solidFill>
                          <a:schemeClr val="tx1"/>
                        </a:solidFill>
                        <a:latin typeface="Cambria Math" panose="02040503050406030204" pitchFamily="18" charset="0"/>
                      </a:rPr>
                      <m:t> </m:t>
                    </m:r>
                    <m:r>
                      <a:rPr lang="ja-JP" altLang="en-US" i="1">
                        <a:solidFill>
                          <a:schemeClr val="tx1"/>
                        </a:solidFill>
                        <a:latin typeface="Cambria Math" panose="02040503050406030204" pitchFamily="18" charset="0"/>
                      </a:rPr>
                      <m:t>を</m:t>
                    </m:r>
                  </m:oMath>
                </a14:m>
                <a:r>
                  <a:rPr kumimoji="1" lang="ja-JP" altLang="en-US" dirty="0">
                    <a:solidFill>
                      <a:schemeClr val="tx1"/>
                    </a:solidFill>
                    <a:latin typeface="Meiryo UI" panose="020B0604030504040204" pitchFamily="50" charset="-128"/>
                    <a:ea typeface="Meiryo UI" panose="020B0604030504040204" pitchFamily="50" charset="-128"/>
                  </a:rPr>
                  <a:t>引いて２乗したものの平均値</a:t>
                </a:r>
              </a:p>
            </p:txBody>
          </p:sp>
        </mc:Choice>
        <mc:Fallback xmlns="">
          <p:sp>
            <p:nvSpPr>
              <p:cNvPr id="4" name="テキスト ボックス 3">
                <a:extLst>
                  <a:ext uri="{FF2B5EF4-FFF2-40B4-BE49-F238E27FC236}">
                    <a16:creationId xmlns:a16="http://schemas.microsoft.com/office/drawing/2014/main" id="{09EA25E2-DC26-2731-B9BD-26CD0B5C8CE4}"/>
                  </a:ext>
                </a:extLst>
              </p:cNvPr>
              <p:cNvSpPr txBox="1">
                <a:spLocks noRot="1" noChangeAspect="1" noMove="1" noResize="1" noEditPoints="1" noAdjustHandles="1" noChangeArrowheads="1" noChangeShapeType="1" noTextEdit="1"/>
              </p:cNvSpPr>
              <p:nvPr/>
            </p:nvSpPr>
            <p:spPr>
              <a:xfrm>
                <a:off x="468922" y="1453662"/>
                <a:ext cx="9206523" cy="923330"/>
              </a:xfrm>
              <a:prstGeom prst="rect">
                <a:avLst/>
              </a:prstGeom>
              <a:blipFill>
                <a:blip r:embed="rId3"/>
                <a:stretch>
                  <a:fillRect l="-596" t="-2632" b="-92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4ECD811-8328-E8ED-4DBC-2744FF4070B4}"/>
                  </a:ext>
                </a:extLst>
              </p:cNvPr>
              <p:cNvSpPr txBox="1"/>
              <p:nvPr/>
            </p:nvSpPr>
            <p:spPr>
              <a:xfrm>
                <a:off x="2176584" y="2503530"/>
                <a:ext cx="2327432"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tx1"/>
                          </a:solidFill>
                          <a:latin typeface="Cambria Math" panose="02040503050406030204" pitchFamily="18" charset="0"/>
                        </a:rPr>
                        <m:t>𝑀𝑆𝐸</m:t>
                      </m:r>
                      <m:r>
                        <a:rPr kumimoji="1" lang="ja-JP" altLang="en-US" i="0">
                          <a:solidFill>
                            <a:schemeClr val="tx1"/>
                          </a:solidFill>
                          <a:latin typeface="Cambria Math" panose="02040503050406030204" pitchFamily="18" charset="0"/>
                        </a:rPr>
                        <m:t>=</m:t>
                      </m:r>
                      <m:f>
                        <m:fPr>
                          <m:ctrlPr>
                            <a:rPr kumimoji="1" lang="ja-JP" altLang="en-US" i="1">
                              <a:solidFill>
                                <a:schemeClr val="tx1"/>
                              </a:solidFill>
                              <a:latin typeface="Cambria Math" panose="02040503050406030204" pitchFamily="18" charset="0"/>
                            </a:rPr>
                          </m:ctrlPr>
                        </m:fPr>
                        <m:num>
                          <m:r>
                            <a:rPr kumimoji="1" lang="ja-JP" altLang="en-US" i="0">
                              <a:solidFill>
                                <a:schemeClr val="tx1"/>
                              </a:solidFill>
                              <a:latin typeface="Cambria Math" panose="02040503050406030204" pitchFamily="18" charset="0"/>
                            </a:rPr>
                            <m:t>1</m:t>
                          </m:r>
                        </m:num>
                        <m:den>
                          <m:r>
                            <a:rPr kumimoji="1" lang="ja-JP" altLang="en-US" i="1">
                              <a:solidFill>
                                <a:schemeClr val="tx1"/>
                              </a:solidFill>
                              <a:latin typeface="Cambria Math" panose="02040503050406030204" pitchFamily="18" charset="0"/>
                            </a:rPr>
                            <m:t>𝑁</m:t>
                          </m:r>
                        </m:den>
                      </m:f>
                      <m:nary>
                        <m:naryPr>
                          <m:chr m:val="∑"/>
                          <m:limLoc m:val="undOvr"/>
                          <m:grow m:val="on"/>
                          <m:ctrlPr>
                            <a:rPr kumimoji="1" lang="ja-JP" altLang="en-US" i="1">
                              <a:solidFill>
                                <a:schemeClr val="tx1"/>
                              </a:solidFill>
                              <a:latin typeface="Cambria Math" panose="02040503050406030204" pitchFamily="18" charset="0"/>
                            </a:rPr>
                          </m:ctrlPr>
                        </m:naryPr>
                        <m:sub>
                          <m:r>
                            <a:rPr kumimoji="1" lang="ja-JP" altLang="en-US" i="1">
                              <a:solidFill>
                                <a:schemeClr val="tx1"/>
                              </a:solidFill>
                              <a:latin typeface="Cambria Math" panose="02040503050406030204" pitchFamily="18" charset="0"/>
                            </a:rPr>
                            <m:t>𝑖</m:t>
                          </m:r>
                          <m:r>
                            <a:rPr kumimoji="1" lang="ja-JP" altLang="en-US" i="0">
                              <a:solidFill>
                                <a:schemeClr val="tx1"/>
                              </a:solidFill>
                              <a:latin typeface="Cambria Math" panose="02040503050406030204" pitchFamily="18" charset="0"/>
                            </a:rPr>
                            <m:t>=1</m:t>
                          </m:r>
                        </m:sub>
                        <m:sup>
                          <m:r>
                            <a:rPr kumimoji="1" lang="ja-JP" altLang="en-US" i="1">
                              <a:solidFill>
                                <a:schemeClr val="tx1"/>
                              </a:solidFill>
                              <a:latin typeface="Cambria Math" panose="02040503050406030204" pitchFamily="18" charset="0"/>
                            </a:rPr>
                            <m:t>𝑁</m:t>
                          </m:r>
                        </m:sup>
                        <m:e>
                          <m:sSup>
                            <m:sSupPr>
                              <m:ctrlPr>
                                <a:rPr kumimoji="1" lang="ja-JP" altLang="en-US" i="1">
                                  <a:solidFill>
                                    <a:schemeClr val="tx1"/>
                                  </a:solidFill>
                                  <a:latin typeface="Cambria Math" panose="02040503050406030204" pitchFamily="18" charset="0"/>
                                </a:rPr>
                              </m:ctrlPr>
                            </m:sSupPr>
                            <m:e>
                              <m:d>
                                <m:dPr>
                                  <m:ctrlPr>
                                    <a:rPr kumimoji="1" lang="ja-JP" altLang="en-US" i="1">
                                      <a:solidFill>
                                        <a:schemeClr val="tx1"/>
                                      </a:solidFill>
                                      <a:latin typeface="Cambria Math" panose="02040503050406030204" pitchFamily="18" charset="0"/>
                                    </a:rPr>
                                  </m:ctrlPr>
                                </m:dPr>
                                <m:e>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𝑦</m:t>
                                      </m:r>
                                    </m:e>
                                    <m:sub>
                                      <m:r>
                                        <a:rPr kumimoji="1" lang="ja-JP" altLang="en-US" i="1">
                                          <a:solidFill>
                                            <a:schemeClr val="tx1"/>
                                          </a:solidFill>
                                          <a:latin typeface="Cambria Math" panose="02040503050406030204" pitchFamily="18" charset="0"/>
                                        </a:rPr>
                                        <m:t>𝑖</m:t>
                                      </m:r>
                                    </m:sub>
                                  </m:sSub>
                                  <m:r>
                                    <a:rPr kumimoji="1" lang="ja-JP" altLang="en-US" i="0">
                                      <a:solidFill>
                                        <a:schemeClr val="tx1"/>
                                      </a:solidFill>
                                      <a:latin typeface="Cambria Math" panose="02040503050406030204" pitchFamily="18" charset="0"/>
                                    </a:rPr>
                                    <m:t>−</m:t>
                                  </m:r>
                                  <m:sSub>
                                    <m:sSubPr>
                                      <m:ctrlPr>
                                        <a:rPr kumimoji="1" lang="ja-JP" altLang="en-US" i="1">
                                          <a:solidFill>
                                            <a:schemeClr val="tx1"/>
                                          </a:solidFill>
                                          <a:latin typeface="Cambria Math" panose="02040503050406030204" pitchFamily="18" charset="0"/>
                                        </a:rPr>
                                      </m:ctrlPr>
                                    </m:sSubPr>
                                    <m:e>
                                      <m:acc>
                                        <m:accPr>
                                          <m:chr m:val="̂"/>
                                          <m:ctrlPr>
                                            <a:rPr kumimoji="1" lang="ja-JP" altLang="en-US" i="1">
                                              <a:solidFill>
                                                <a:schemeClr val="tx1"/>
                                              </a:solidFill>
                                              <a:latin typeface="Cambria Math" panose="02040503050406030204" pitchFamily="18" charset="0"/>
                                            </a:rPr>
                                          </m:ctrlPr>
                                        </m:accPr>
                                        <m:e>
                                          <m:r>
                                            <a:rPr kumimoji="1" lang="ja-JP" altLang="en-US" i="1">
                                              <a:solidFill>
                                                <a:schemeClr val="tx1"/>
                                              </a:solidFill>
                                              <a:latin typeface="Cambria Math" panose="02040503050406030204" pitchFamily="18" charset="0"/>
                                            </a:rPr>
                                            <m:t>𝑦</m:t>
                                          </m:r>
                                        </m:e>
                                      </m:acc>
                                    </m:e>
                                    <m:sub>
                                      <m:r>
                                        <a:rPr kumimoji="1" lang="ja-JP" altLang="en-US" i="1">
                                          <a:solidFill>
                                            <a:schemeClr val="tx1"/>
                                          </a:solidFill>
                                          <a:latin typeface="Cambria Math" panose="02040503050406030204" pitchFamily="18" charset="0"/>
                                        </a:rPr>
                                        <m:t>𝑖</m:t>
                                      </m:r>
                                    </m:sub>
                                  </m:sSub>
                                </m:e>
                              </m:d>
                            </m:e>
                            <m:sup>
                              <m:r>
                                <a:rPr kumimoji="1" lang="ja-JP" altLang="en-US" i="0">
                                  <a:solidFill>
                                    <a:schemeClr val="tx1"/>
                                  </a:solidFill>
                                  <a:latin typeface="Cambria Math" panose="02040503050406030204" pitchFamily="18" charset="0"/>
                                </a:rPr>
                                <m:t>2</m:t>
                              </m:r>
                            </m:sup>
                          </m:sSup>
                        </m:e>
                      </m:nary>
                    </m:oMath>
                  </m:oMathPara>
                </a14:m>
                <a:endParaRPr kumimoji="1" lang="ja-JP" altLang="en-US" dirty="0">
                  <a:solidFill>
                    <a:schemeClr val="tx1"/>
                  </a:solidFill>
                </a:endParaRPr>
              </a:p>
            </p:txBody>
          </p:sp>
        </mc:Choice>
        <mc:Fallback xmlns="">
          <p:sp>
            <p:nvSpPr>
              <p:cNvPr id="5" name="テキスト ボックス 4">
                <a:extLst>
                  <a:ext uri="{FF2B5EF4-FFF2-40B4-BE49-F238E27FC236}">
                    <a16:creationId xmlns:a16="http://schemas.microsoft.com/office/drawing/2014/main" id="{64ECD811-8328-E8ED-4DBC-2744FF4070B4}"/>
                  </a:ext>
                </a:extLst>
              </p:cNvPr>
              <p:cNvSpPr txBox="1">
                <a:spLocks noRot="1" noChangeAspect="1" noMove="1" noResize="1" noEditPoints="1" noAdjustHandles="1" noChangeArrowheads="1" noChangeShapeType="1" noTextEdit="1"/>
              </p:cNvSpPr>
              <p:nvPr/>
            </p:nvSpPr>
            <p:spPr>
              <a:xfrm>
                <a:off x="2176584" y="2503530"/>
                <a:ext cx="2327432" cy="778931"/>
              </a:xfrm>
              <a:prstGeom prst="rect">
                <a:avLst/>
              </a:prstGeom>
              <a:blipFill>
                <a:blip r:embed="rId4"/>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322E043-8DBF-C2A8-2DE3-F9AC6CFDFE89}"/>
              </a:ext>
            </a:extLst>
          </p:cNvPr>
          <p:cNvSpPr txBox="1"/>
          <p:nvPr/>
        </p:nvSpPr>
        <p:spPr>
          <a:xfrm>
            <a:off x="1586522" y="5188399"/>
            <a:ext cx="343877" cy="261610"/>
          </a:xfrm>
          <a:prstGeom prst="rect">
            <a:avLst/>
          </a:prstGeom>
          <a:noFill/>
        </p:spPr>
        <p:txBody>
          <a:bodyPr wrap="square" rtlCol="0">
            <a:spAutoFit/>
          </a:bodyPr>
          <a:lstStyle/>
          <a:p>
            <a:r>
              <a:rPr kumimoji="1" lang="ja-JP" altLang="en-US" sz="1100" dirty="0"/>
              <a:t>●</a:t>
            </a:r>
          </a:p>
        </p:txBody>
      </p:sp>
      <p:cxnSp>
        <p:nvCxnSpPr>
          <p:cNvPr id="9" name="直線コネクタ 8">
            <a:extLst>
              <a:ext uri="{FF2B5EF4-FFF2-40B4-BE49-F238E27FC236}">
                <a16:creationId xmlns:a16="http://schemas.microsoft.com/office/drawing/2014/main" id="{73318658-540C-FF40-8CA3-8B852A211DE9}"/>
              </a:ext>
            </a:extLst>
          </p:cNvPr>
          <p:cNvCxnSpPr>
            <a:cxnSpLocks/>
          </p:cNvCxnSpPr>
          <p:nvPr/>
        </p:nvCxnSpPr>
        <p:spPr>
          <a:xfrm flipV="1">
            <a:off x="1242646" y="4025398"/>
            <a:ext cx="3501292" cy="1733524"/>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1" name="テキスト ボックス 10">
            <a:extLst>
              <a:ext uri="{FF2B5EF4-FFF2-40B4-BE49-F238E27FC236}">
                <a16:creationId xmlns:a16="http://schemas.microsoft.com/office/drawing/2014/main" id="{8F4216D5-3A0D-6A62-B646-2082816152EE}"/>
              </a:ext>
            </a:extLst>
          </p:cNvPr>
          <p:cNvSpPr txBox="1"/>
          <p:nvPr/>
        </p:nvSpPr>
        <p:spPr>
          <a:xfrm>
            <a:off x="2605265" y="4441808"/>
            <a:ext cx="343877" cy="261610"/>
          </a:xfrm>
          <a:prstGeom prst="rect">
            <a:avLst/>
          </a:prstGeom>
          <a:noFill/>
        </p:spPr>
        <p:txBody>
          <a:bodyPr wrap="square" rtlCol="0">
            <a:spAutoFit/>
          </a:bodyPr>
          <a:lstStyle/>
          <a:p>
            <a:r>
              <a:rPr kumimoji="1" lang="ja-JP" altLang="en-US" sz="1100" dirty="0"/>
              <a:t>●</a:t>
            </a:r>
          </a:p>
        </p:txBody>
      </p:sp>
      <p:sp>
        <p:nvSpPr>
          <p:cNvPr id="12" name="テキスト ボックス 11">
            <a:extLst>
              <a:ext uri="{FF2B5EF4-FFF2-40B4-BE49-F238E27FC236}">
                <a16:creationId xmlns:a16="http://schemas.microsoft.com/office/drawing/2014/main" id="{573473BE-1B39-76E2-3AEB-8FD21F401E10}"/>
              </a:ext>
            </a:extLst>
          </p:cNvPr>
          <p:cNvSpPr txBox="1"/>
          <p:nvPr/>
        </p:nvSpPr>
        <p:spPr>
          <a:xfrm>
            <a:off x="3199622" y="4539439"/>
            <a:ext cx="343877" cy="261610"/>
          </a:xfrm>
          <a:prstGeom prst="rect">
            <a:avLst/>
          </a:prstGeom>
          <a:noFill/>
        </p:spPr>
        <p:txBody>
          <a:bodyPr wrap="square" rtlCol="0">
            <a:spAutoFit/>
          </a:bodyPr>
          <a:lstStyle/>
          <a:p>
            <a:r>
              <a:rPr kumimoji="1" lang="ja-JP" altLang="en-US" sz="1100" dirty="0"/>
              <a:t>●</a:t>
            </a:r>
          </a:p>
        </p:txBody>
      </p:sp>
      <p:sp>
        <p:nvSpPr>
          <p:cNvPr id="13" name="テキスト ボックス 12">
            <a:extLst>
              <a:ext uri="{FF2B5EF4-FFF2-40B4-BE49-F238E27FC236}">
                <a16:creationId xmlns:a16="http://schemas.microsoft.com/office/drawing/2014/main" id="{BA721D7D-D394-4039-270F-F2A02BB12790}"/>
              </a:ext>
            </a:extLst>
          </p:cNvPr>
          <p:cNvSpPr txBox="1"/>
          <p:nvPr/>
        </p:nvSpPr>
        <p:spPr>
          <a:xfrm>
            <a:off x="2297722" y="5188399"/>
            <a:ext cx="343877" cy="261610"/>
          </a:xfrm>
          <a:prstGeom prst="rect">
            <a:avLst/>
          </a:prstGeom>
          <a:noFill/>
        </p:spPr>
        <p:txBody>
          <a:bodyPr wrap="square" rtlCol="0">
            <a:spAutoFit/>
          </a:bodyPr>
          <a:lstStyle/>
          <a:p>
            <a:r>
              <a:rPr kumimoji="1" lang="ja-JP" altLang="en-US" sz="1100" dirty="0"/>
              <a:t>●</a:t>
            </a:r>
          </a:p>
        </p:txBody>
      </p:sp>
      <p:sp>
        <p:nvSpPr>
          <p:cNvPr id="14" name="テキスト ボックス 13">
            <a:extLst>
              <a:ext uri="{FF2B5EF4-FFF2-40B4-BE49-F238E27FC236}">
                <a16:creationId xmlns:a16="http://schemas.microsoft.com/office/drawing/2014/main" id="{2147BD11-99F9-1B5E-5168-AF6ECFADE9CE}"/>
              </a:ext>
            </a:extLst>
          </p:cNvPr>
          <p:cNvSpPr txBox="1"/>
          <p:nvPr/>
        </p:nvSpPr>
        <p:spPr>
          <a:xfrm>
            <a:off x="4063223" y="4656670"/>
            <a:ext cx="343877" cy="261610"/>
          </a:xfrm>
          <a:prstGeom prst="rect">
            <a:avLst/>
          </a:prstGeom>
          <a:noFill/>
        </p:spPr>
        <p:txBody>
          <a:bodyPr wrap="square" rtlCol="0">
            <a:spAutoFit/>
          </a:bodyPr>
          <a:lstStyle/>
          <a:p>
            <a:r>
              <a:rPr kumimoji="1" lang="ja-JP" altLang="en-US" sz="1100" dirty="0"/>
              <a:t>●</a:t>
            </a:r>
          </a:p>
        </p:txBody>
      </p:sp>
      <p:cxnSp>
        <p:nvCxnSpPr>
          <p:cNvPr id="22" name="直線矢印コネクタ 21">
            <a:extLst>
              <a:ext uri="{FF2B5EF4-FFF2-40B4-BE49-F238E27FC236}">
                <a16:creationId xmlns:a16="http://schemas.microsoft.com/office/drawing/2014/main" id="{72860520-75AB-2956-09EE-E69AB838B350}"/>
              </a:ext>
            </a:extLst>
          </p:cNvPr>
          <p:cNvCxnSpPr>
            <a:cxnSpLocks/>
          </p:cNvCxnSpPr>
          <p:nvPr/>
        </p:nvCxnSpPr>
        <p:spPr>
          <a:xfrm>
            <a:off x="4220307" y="4297161"/>
            <a:ext cx="0" cy="3907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3405EC07-44C8-6B50-632D-8611AEF5EB04}"/>
              </a:ext>
            </a:extLst>
          </p:cNvPr>
          <p:cNvCxnSpPr>
            <a:cxnSpLocks/>
          </p:cNvCxnSpPr>
          <p:nvPr/>
        </p:nvCxnSpPr>
        <p:spPr>
          <a:xfrm flipV="1">
            <a:off x="2777203" y="4644314"/>
            <a:ext cx="0" cy="3617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コネクタ 26">
            <a:extLst>
              <a:ext uri="{FF2B5EF4-FFF2-40B4-BE49-F238E27FC236}">
                <a16:creationId xmlns:a16="http://schemas.microsoft.com/office/drawing/2014/main" id="{2930CE2C-499C-619F-B59F-BBD3C15C2D2F}"/>
              </a:ext>
            </a:extLst>
          </p:cNvPr>
          <p:cNvCxnSpPr/>
          <p:nvPr/>
        </p:nvCxnSpPr>
        <p:spPr>
          <a:xfrm>
            <a:off x="4220307" y="4297161"/>
            <a:ext cx="625231" cy="0"/>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8" name="直線コネクタ 27">
            <a:extLst>
              <a:ext uri="{FF2B5EF4-FFF2-40B4-BE49-F238E27FC236}">
                <a16:creationId xmlns:a16="http://schemas.microsoft.com/office/drawing/2014/main" id="{D287E482-C48A-379D-67DE-997BF0BA2BD9}"/>
              </a:ext>
            </a:extLst>
          </p:cNvPr>
          <p:cNvCxnSpPr/>
          <p:nvPr/>
        </p:nvCxnSpPr>
        <p:spPr>
          <a:xfrm>
            <a:off x="4235161" y="4703418"/>
            <a:ext cx="625231" cy="0"/>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E0D5F3DE-97C7-4442-197A-3F2F55B8A13B}"/>
                  </a:ext>
                </a:extLst>
              </p:cNvPr>
              <p:cNvSpPr txBox="1"/>
              <p:nvPr/>
            </p:nvSpPr>
            <p:spPr>
              <a:xfrm>
                <a:off x="4118707" y="4263964"/>
                <a:ext cx="12504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𝑦</m:t>
                          </m:r>
                        </m:e>
                        <m:sub>
                          <m:r>
                            <a:rPr kumimoji="1" lang="ja-JP" altLang="en-US" i="1">
                              <a:solidFill>
                                <a:schemeClr val="tx1"/>
                              </a:solidFill>
                              <a:latin typeface="Cambria Math" panose="02040503050406030204" pitchFamily="18" charset="0"/>
                            </a:rPr>
                            <m:t>𝑖</m:t>
                          </m:r>
                        </m:sub>
                      </m:sSub>
                      <m:r>
                        <a:rPr kumimoji="1" lang="ja-JP" altLang="en-US" i="0">
                          <a:solidFill>
                            <a:schemeClr val="tx1"/>
                          </a:solidFill>
                          <a:latin typeface="Cambria Math" panose="02040503050406030204" pitchFamily="18" charset="0"/>
                        </a:rPr>
                        <m:t>−</m:t>
                      </m:r>
                      <m:sSub>
                        <m:sSubPr>
                          <m:ctrlPr>
                            <a:rPr kumimoji="1" lang="ja-JP" altLang="en-US" i="1">
                              <a:solidFill>
                                <a:schemeClr val="tx1"/>
                              </a:solidFill>
                              <a:latin typeface="Cambria Math" panose="02040503050406030204" pitchFamily="18" charset="0"/>
                            </a:rPr>
                          </m:ctrlPr>
                        </m:sSubPr>
                        <m:e>
                          <m:acc>
                            <m:accPr>
                              <m:chr m:val="̂"/>
                              <m:ctrlPr>
                                <a:rPr kumimoji="1" lang="ja-JP" altLang="en-US" i="1">
                                  <a:solidFill>
                                    <a:schemeClr val="tx1"/>
                                  </a:solidFill>
                                  <a:latin typeface="Cambria Math" panose="02040503050406030204" pitchFamily="18" charset="0"/>
                                </a:rPr>
                              </m:ctrlPr>
                            </m:accPr>
                            <m:e>
                              <m:r>
                                <a:rPr kumimoji="1" lang="ja-JP" altLang="en-US" i="1">
                                  <a:solidFill>
                                    <a:schemeClr val="tx1"/>
                                  </a:solidFill>
                                  <a:latin typeface="Cambria Math" panose="02040503050406030204" pitchFamily="18" charset="0"/>
                                </a:rPr>
                                <m:t>𝑦</m:t>
                              </m:r>
                            </m:e>
                          </m:acc>
                        </m:e>
                        <m:sub>
                          <m:r>
                            <a:rPr kumimoji="1" lang="ja-JP" altLang="en-US" i="1">
                              <a:solidFill>
                                <a:schemeClr val="tx1"/>
                              </a:solidFill>
                              <a:latin typeface="Cambria Math" panose="02040503050406030204" pitchFamily="18" charset="0"/>
                            </a:rPr>
                            <m:t>𝑖</m:t>
                          </m:r>
                        </m:sub>
                      </m:sSub>
                    </m:oMath>
                  </m:oMathPara>
                </a14:m>
                <a:endParaRPr lang="ja-JP" altLang="en-US" dirty="0">
                  <a:solidFill>
                    <a:schemeClr val="tx1"/>
                  </a:solidFill>
                </a:endParaRPr>
              </a:p>
            </p:txBody>
          </p:sp>
        </mc:Choice>
        <mc:Fallback xmlns="">
          <p:sp>
            <p:nvSpPr>
              <p:cNvPr id="30" name="テキスト ボックス 29">
                <a:extLst>
                  <a:ext uri="{FF2B5EF4-FFF2-40B4-BE49-F238E27FC236}">
                    <a16:creationId xmlns:a16="http://schemas.microsoft.com/office/drawing/2014/main" id="{E0D5F3DE-97C7-4442-197A-3F2F55B8A13B}"/>
                  </a:ext>
                </a:extLst>
              </p:cNvPr>
              <p:cNvSpPr txBox="1">
                <a:spLocks noRot="1" noChangeAspect="1" noMove="1" noResize="1" noEditPoints="1" noAdjustHandles="1" noChangeArrowheads="1" noChangeShapeType="1" noTextEdit="1"/>
              </p:cNvSpPr>
              <p:nvPr/>
            </p:nvSpPr>
            <p:spPr>
              <a:xfrm>
                <a:off x="4118707" y="4263964"/>
                <a:ext cx="1250462" cy="369332"/>
              </a:xfrm>
              <a:prstGeom prst="rect">
                <a:avLst/>
              </a:prstGeom>
              <a:blipFill>
                <a:blip r:embed="rId5"/>
                <a:stretch>
                  <a:fillRect t="-6557" r="-1951"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4DA549E9-B593-F61C-63C7-0D826592A013}"/>
                  </a:ext>
                </a:extLst>
              </p:cNvPr>
              <p:cNvSpPr txBox="1"/>
              <p:nvPr/>
            </p:nvSpPr>
            <p:spPr>
              <a:xfrm>
                <a:off x="3814896" y="4581779"/>
                <a:ext cx="4994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𝑦</m:t>
                          </m:r>
                        </m:e>
                        <m:sub>
                          <m:r>
                            <a:rPr kumimoji="1" lang="ja-JP" altLang="en-US" i="1">
                              <a:latin typeface="Cambria Math" panose="02040503050406030204" pitchFamily="18" charset="0"/>
                            </a:rPr>
                            <m:t>𝑖</m:t>
                          </m:r>
                        </m:sub>
                      </m:sSub>
                    </m:oMath>
                  </m:oMathPara>
                </a14:m>
                <a:endParaRPr lang="ja-JP" altLang="en-US" dirty="0"/>
              </a:p>
            </p:txBody>
          </p:sp>
        </mc:Choice>
        <mc:Fallback xmlns="">
          <p:sp>
            <p:nvSpPr>
              <p:cNvPr id="31" name="テキスト ボックス 30">
                <a:extLst>
                  <a:ext uri="{FF2B5EF4-FFF2-40B4-BE49-F238E27FC236}">
                    <a16:creationId xmlns:a16="http://schemas.microsoft.com/office/drawing/2014/main" id="{4DA549E9-B593-F61C-63C7-0D826592A013}"/>
                  </a:ext>
                </a:extLst>
              </p:cNvPr>
              <p:cNvSpPr txBox="1">
                <a:spLocks noRot="1" noChangeAspect="1" noMove="1" noResize="1" noEditPoints="1" noAdjustHandles="1" noChangeArrowheads="1" noChangeShapeType="1" noTextEdit="1"/>
              </p:cNvSpPr>
              <p:nvPr/>
            </p:nvSpPr>
            <p:spPr>
              <a:xfrm>
                <a:off x="3814896" y="4581779"/>
                <a:ext cx="499423" cy="369332"/>
              </a:xfrm>
              <a:prstGeom prst="rect">
                <a:avLst/>
              </a:prstGeom>
              <a:blipFill>
                <a:blip r:embed="rId6"/>
                <a:stretch>
                  <a:fillRect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D343DB2B-6446-9D10-ADEE-61D20993A6E1}"/>
                  </a:ext>
                </a:extLst>
              </p:cNvPr>
              <p:cNvSpPr txBox="1"/>
              <p:nvPr/>
            </p:nvSpPr>
            <p:spPr>
              <a:xfrm>
                <a:off x="3839494" y="4002749"/>
                <a:ext cx="4474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tx1"/>
                              </a:solidFill>
                              <a:latin typeface="Cambria Math" panose="02040503050406030204" pitchFamily="18" charset="0"/>
                            </a:rPr>
                          </m:ctrlPr>
                        </m:sSubPr>
                        <m:e>
                          <m:acc>
                            <m:accPr>
                              <m:chr m:val="̂"/>
                              <m:ctrlPr>
                                <a:rPr kumimoji="1" lang="ja-JP" altLang="en-US" i="1">
                                  <a:solidFill>
                                    <a:schemeClr val="tx1"/>
                                  </a:solidFill>
                                  <a:latin typeface="Cambria Math" panose="02040503050406030204" pitchFamily="18" charset="0"/>
                                </a:rPr>
                              </m:ctrlPr>
                            </m:accPr>
                            <m:e>
                              <m:r>
                                <a:rPr kumimoji="1" lang="ja-JP" altLang="en-US" i="1">
                                  <a:solidFill>
                                    <a:schemeClr val="tx1"/>
                                  </a:solidFill>
                                  <a:latin typeface="Cambria Math" panose="02040503050406030204" pitchFamily="18" charset="0"/>
                                </a:rPr>
                                <m:t>𝑦</m:t>
                              </m:r>
                            </m:e>
                          </m:acc>
                        </m:e>
                        <m:sub>
                          <m:r>
                            <a:rPr kumimoji="1" lang="ja-JP" altLang="en-US" i="1">
                              <a:solidFill>
                                <a:schemeClr val="tx1"/>
                              </a:solidFill>
                              <a:latin typeface="Cambria Math" panose="02040503050406030204" pitchFamily="18" charset="0"/>
                            </a:rPr>
                            <m:t>𝑖</m:t>
                          </m:r>
                        </m:sub>
                      </m:sSub>
                    </m:oMath>
                  </m:oMathPara>
                </a14:m>
                <a:endParaRPr lang="ja-JP" altLang="en-US" dirty="0">
                  <a:solidFill>
                    <a:schemeClr val="tx1"/>
                  </a:solidFill>
                </a:endParaRPr>
              </a:p>
            </p:txBody>
          </p:sp>
        </mc:Choice>
        <mc:Fallback xmlns="">
          <p:sp>
            <p:nvSpPr>
              <p:cNvPr id="32" name="テキスト ボックス 31">
                <a:extLst>
                  <a:ext uri="{FF2B5EF4-FFF2-40B4-BE49-F238E27FC236}">
                    <a16:creationId xmlns:a16="http://schemas.microsoft.com/office/drawing/2014/main" id="{D343DB2B-6446-9D10-ADEE-61D20993A6E1}"/>
                  </a:ext>
                </a:extLst>
              </p:cNvPr>
              <p:cNvSpPr txBox="1">
                <a:spLocks noRot="1" noChangeAspect="1" noMove="1" noResize="1" noEditPoints="1" noAdjustHandles="1" noChangeArrowheads="1" noChangeShapeType="1" noTextEdit="1"/>
              </p:cNvSpPr>
              <p:nvPr/>
            </p:nvSpPr>
            <p:spPr>
              <a:xfrm>
                <a:off x="3839494" y="4002749"/>
                <a:ext cx="447458" cy="369332"/>
              </a:xfrm>
              <a:prstGeom prst="rect">
                <a:avLst/>
              </a:prstGeom>
              <a:blipFill>
                <a:blip r:embed="rId7"/>
                <a:stretch>
                  <a:fillRect t="-6667" r="-13699" b="-6667"/>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C82C4549-C516-CF47-D162-DE886A571637}"/>
              </a:ext>
            </a:extLst>
          </p:cNvPr>
          <p:cNvSpPr txBox="1"/>
          <p:nvPr/>
        </p:nvSpPr>
        <p:spPr>
          <a:xfrm>
            <a:off x="3720900" y="4971031"/>
            <a:ext cx="1335654"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実際のデータ</a:t>
            </a:r>
          </a:p>
        </p:txBody>
      </p:sp>
      <p:sp>
        <p:nvSpPr>
          <p:cNvPr id="34" name="テキスト ボックス 33">
            <a:extLst>
              <a:ext uri="{FF2B5EF4-FFF2-40B4-BE49-F238E27FC236}">
                <a16:creationId xmlns:a16="http://schemas.microsoft.com/office/drawing/2014/main" id="{D18C53C9-C72E-A389-EFFB-E4228EDB1558}"/>
              </a:ext>
            </a:extLst>
          </p:cNvPr>
          <p:cNvSpPr txBox="1"/>
          <p:nvPr/>
        </p:nvSpPr>
        <p:spPr>
          <a:xfrm>
            <a:off x="3646492" y="3782713"/>
            <a:ext cx="1335654"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計算値</a:t>
            </a:r>
            <a:endParaRPr kumimoji="1" lang="ja-JP" altLang="en-US" sz="160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42961EFE-F9D5-198B-EE9D-03A5FF005124}"/>
              </a:ext>
            </a:extLst>
          </p:cNvPr>
          <p:cNvSpPr txBox="1"/>
          <p:nvPr/>
        </p:nvSpPr>
        <p:spPr>
          <a:xfrm>
            <a:off x="7489117" y="3186841"/>
            <a:ext cx="3935636" cy="1077218"/>
          </a:xfrm>
          <a:prstGeom prst="rect">
            <a:avLst/>
          </a:prstGeom>
          <a:noFill/>
        </p:spPr>
        <p:txBody>
          <a:bodyPr wrap="square">
            <a:spAutoFit/>
          </a:bodyPr>
          <a:lstStyle/>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最小二乗法はモデルを構築する過程で使用され最も誤差が小さいモデルを得る</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MSE</a:t>
            </a:r>
            <a:r>
              <a:rPr lang="ja-JP" altLang="en-US" sz="1600" dirty="0">
                <a:latin typeface="Meiryo UI" panose="020B0604030504040204" pitchFamily="50" charset="-128"/>
                <a:ea typeface="Meiryo UI" panose="020B0604030504040204" pitchFamily="50" charset="-128"/>
              </a:rPr>
              <a:t>はモデルと実データの誤差を評価するために使用される</a:t>
            </a: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7BB4BB63-C53C-F5A0-D799-164538D75463}"/>
                  </a:ext>
                </a:extLst>
              </p:cNvPr>
              <p:cNvSpPr txBox="1"/>
              <p:nvPr/>
            </p:nvSpPr>
            <p:spPr>
              <a:xfrm>
                <a:off x="8718890" y="4335152"/>
                <a:ext cx="156401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kumimoji="1" lang="ja-JP" altLang="en-US" i="1" smtClean="0">
                              <a:solidFill>
                                <a:schemeClr val="tx1"/>
                              </a:solidFill>
                              <a:latin typeface="Cambria Math" panose="02040503050406030204" pitchFamily="18" charset="0"/>
                            </a:rPr>
                          </m:ctrlPr>
                        </m:naryPr>
                        <m:sub>
                          <m:r>
                            <a:rPr kumimoji="1" lang="ja-JP" altLang="en-US" i="1">
                              <a:solidFill>
                                <a:schemeClr val="tx1"/>
                              </a:solidFill>
                              <a:latin typeface="Cambria Math" panose="02040503050406030204" pitchFamily="18" charset="0"/>
                            </a:rPr>
                            <m:t>𝑖</m:t>
                          </m:r>
                          <m:r>
                            <a:rPr kumimoji="1" lang="ja-JP" altLang="en-US" i="0">
                              <a:solidFill>
                                <a:schemeClr val="tx1"/>
                              </a:solidFill>
                              <a:latin typeface="Cambria Math" panose="02040503050406030204" pitchFamily="18" charset="0"/>
                            </a:rPr>
                            <m:t>=1</m:t>
                          </m:r>
                        </m:sub>
                        <m:sup>
                          <m:r>
                            <a:rPr kumimoji="1" lang="ja-JP" altLang="en-US" i="1">
                              <a:solidFill>
                                <a:schemeClr val="tx1"/>
                              </a:solidFill>
                              <a:latin typeface="Cambria Math" panose="02040503050406030204" pitchFamily="18" charset="0"/>
                            </a:rPr>
                            <m:t>𝑛</m:t>
                          </m:r>
                        </m:sup>
                        <m:e>
                          <m:d>
                            <m:dPr>
                              <m:begChr m:val="{"/>
                              <m:endChr m:val="}"/>
                              <m:ctrlPr>
                                <a:rPr kumimoji="1" lang="ja-JP" altLang="en-US" i="1">
                                  <a:solidFill>
                                    <a:schemeClr val="tx1"/>
                                  </a:solidFill>
                                  <a:latin typeface="Cambria Math" panose="02040503050406030204" pitchFamily="18" charset="0"/>
                                </a:rPr>
                              </m:ctrlPr>
                            </m:dPr>
                            <m:e>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𝑦</m:t>
                                  </m:r>
                                </m:e>
                                <m:sub>
                                  <m:r>
                                    <a:rPr kumimoji="1" lang="ja-JP" altLang="en-US" i="1">
                                      <a:solidFill>
                                        <a:schemeClr val="tx1"/>
                                      </a:solidFill>
                                      <a:latin typeface="Cambria Math" panose="02040503050406030204" pitchFamily="18" charset="0"/>
                                    </a:rPr>
                                    <m:t>𝑖</m:t>
                                  </m:r>
                                </m:sub>
                              </m:sSub>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𝑓</m:t>
                              </m:r>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𝑥</m:t>
                                  </m:r>
                                </m:e>
                              </m:d>
                            </m:e>
                          </m:d>
                          <m:r>
                            <a:rPr lang="en-US" altLang="ja-JP" i="1" baseline="30000" smtClean="0">
                              <a:solidFill>
                                <a:schemeClr val="tx1"/>
                              </a:solidFill>
                              <a:latin typeface="Cambria Math" panose="02040503050406030204" pitchFamily="18" charset="0"/>
                            </a:rPr>
                            <m:t>2</m:t>
                          </m:r>
                        </m:e>
                      </m:nary>
                    </m:oMath>
                  </m:oMathPara>
                </a14:m>
                <a:endParaRPr kumimoji="1" lang="ja-JP" altLang="en-US" dirty="0">
                  <a:solidFill>
                    <a:schemeClr val="tx1"/>
                  </a:solidFill>
                </a:endParaRPr>
              </a:p>
            </p:txBody>
          </p:sp>
        </mc:Choice>
        <mc:Fallback xmlns="">
          <p:sp>
            <p:nvSpPr>
              <p:cNvPr id="40" name="テキスト ボックス 39">
                <a:extLst>
                  <a:ext uri="{FF2B5EF4-FFF2-40B4-BE49-F238E27FC236}">
                    <a16:creationId xmlns:a16="http://schemas.microsoft.com/office/drawing/2014/main" id="{7BB4BB63-C53C-F5A0-D799-164538D75463}"/>
                  </a:ext>
                </a:extLst>
              </p:cNvPr>
              <p:cNvSpPr txBox="1">
                <a:spLocks noRot="1" noChangeAspect="1" noMove="1" noResize="1" noEditPoints="1" noAdjustHandles="1" noChangeArrowheads="1" noChangeShapeType="1" noTextEdit="1"/>
              </p:cNvSpPr>
              <p:nvPr/>
            </p:nvSpPr>
            <p:spPr>
              <a:xfrm>
                <a:off x="8718890" y="4335152"/>
                <a:ext cx="1564018" cy="756233"/>
              </a:xfrm>
              <a:prstGeom prst="rect">
                <a:avLst/>
              </a:prstGeom>
              <a:blipFill>
                <a:blip r:embed="rId8"/>
                <a:stretch>
                  <a:fillRect/>
                </a:stretch>
              </a:blipFill>
            </p:spPr>
            <p:txBody>
              <a:bodyPr/>
              <a:lstStyle/>
              <a:p>
                <a:r>
                  <a:rPr lang="ja-JP" altLang="en-US">
                    <a:noFill/>
                  </a:rPr>
                  <a:t> </a:t>
                </a:r>
              </a:p>
            </p:txBody>
          </p:sp>
        </mc:Fallback>
      </mc:AlternateContent>
      <p:sp>
        <p:nvSpPr>
          <p:cNvPr id="42" name="正方形/長方形 41">
            <a:extLst>
              <a:ext uri="{FF2B5EF4-FFF2-40B4-BE49-F238E27FC236}">
                <a16:creationId xmlns:a16="http://schemas.microsoft.com/office/drawing/2014/main" id="{D485D31E-59BA-0D6B-E8F0-4EACCF0C450C}"/>
              </a:ext>
            </a:extLst>
          </p:cNvPr>
          <p:cNvSpPr/>
          <p:nvPr/>
        </p:nvSpPr>
        <p:spPr>
          <a:xfrm>
            <a:off x="7163013" y="2977662"/>
            <a:ext cx="4391470" cy="2331921"/>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4315A78D-2CC9-D42C-9310-93D4CF4416D4}"/>
              </a:ext>
            </a:extLst>
          </p:cNvPr>
          <p:cNvSpPr txBox="1"/>
          <p:nvPr/>
        </p:nvSpPr>
        <p:spPr>
          <a:xfrm>
            <a:off x="7168910" y="2592626"/>
            <a:ext cx="4760923"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最小二乗法で作った関数式の</a:t>
            </a:r>
            <a:r>
              <a:rPr kumimoji="1" lang="en-US" altLang="ja-JP" sz="1600" b="1" dirty="0">
                <a:latin typeface="Meiryo UI" panose="020B0604030504040204" pitchFamily="50" charset="-128"/>
                <a:ea typeface="Meiryo UI" panose="020B0604030504040204" pitchFamily="50" charset="-128"/>
              </a:rPr>
              <a:t>MSE</a:t>
            </a:r>
            <a:r>
              <a:rPr kumimoji="1" lang="ja-JP" altLang="en-US" sz="1600" b="1" dirty="0">
                <a:latin typeface="Meiryo UI" panose="020B0604030504040204" pitchFamily="50" charset="-128"/>
                <a:ea typeface="Meiryo UI" panose="020B0604030504040204" pitchFamily="50" charset="-128"/>
              </a:rPr>
              <a:t>は最も小さい</a:t>
            </a:r>
          </a:p>
        </p:txBody>
      </p:sp>
      <p:sp>
        <p:nvSpPr>
          <p:cNvPr id="6" name="スライド番号プレースホルダー 5">
            <a:extLst>
              <a:ext uri="{FF2B5EF4-FFF2-40B4-BE49-F238E27FC236}">
                <a16:creationId xmlns:a16="http://schemas.microsoft.com/office/drawing/2014/main" id="{91F4BB1F-7B93-97A7-16EA-1EF66688954B}"/>
              </a:ext>
            </a:extLst>
          </p:cNvPr>
          <p:cNvSpPr>
            <a:spLocks noGrp="1"/>
          </p:cNvSpPr>
          <p:nvPr>
            <p:ph type="sldNum" sz="quarter" idx="12"/>
          </p:nvPr>
        </p:nvSpPr>
        <p:spPr/>
        <p:txBody>
          <a:bodyPr/>
          <a:lstStyle/>
          <a:p>
            <a:fld id="{2977F5E9-0479-47A0-9E51-109E0858BCF2}" type="slidenum">
              <a:rPr kumimoji="1" lang="ja-JP" altLang="en-US" smtClean="0"/>
              <a:t>39</a:t>
            </a:fld>
            <a:endParaRPr kumimoji="1" lang="ja-JP" altLang="en-US"/>
          </a:p>
        </p:txBody>
      </p:sp>
    </p:spTree>
    <p:extLst>
      <p:ext uri="{BB962C8B-B14F-4D97-AF65-F5344CB8AC3E}">
        <p14:creationId xmlns:p14="http://schemas.microsoft.com/office/powerpoint/2010/main" val="141811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6567F-A7CA-5171-9046-9D3DE740303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195C679-F8CF-6BFF-53BF-EB92229D0417}"/>
              </a:ext>
            </a:extLst>
          </p:cNvPr>
          <p:cNvSpPr txBox="1"/>
          <p:nvPr/>
        </p:nvSpPr>
        <p:spPr>
          <a:xfrm>
            <a:off x="2096995" y="3013502"/>
            <a:ext cx="7998011" cy="830997"/>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２ｰ１．機械学習とは</a:t>
            </a:r>
            <a:endParaRPr kumimoji="1" lang="ja-JP" altLang="en-US" sz="4800" dirty="0"/>
          </a:p>
        </p:txBody>
      </p:sp>
      <p:sp>
        <p:nvSpPr>
          <p:cNvPr id="2" name="スライド番号プレースホルダー 1">
            <a:extLst>
              <a:ext uri="{FF2B5EF4-FFF2-40B4-BE49-F238E27FC236}">
                <a16:creationId xmlns:a16="http://schemas.microsoft.com/office/drawing/2014/main" id="{70F0B8AA-EF32-DAA6-396D-04387BC27883}"/>
              </a:ext>
            </a:extLst>
          </p:cNvPr>
          <p:cNvSpPr>
            <a:spLocks noGrp="1"/>
          </p:cNvSpPr>
          <p:nvPr>
            <p:ph type="sldNum" sz="quarter" idx="12"/>
          </p:nvPr>
        </p:nvSpPr>
        <p:spPr/>
        <p:txBody>
          <a:bodyPr/>
          <a:lstStyle/>
          <a:p>
            <a:fld id="{2977F5E9-0479-47A0-9E51-109E0858BCF2}" type="slidenum">
              <a:rPr kumimoji="1" lang="ja-JP" altLang="en-US" smtClean="0"/>
              <a:t>4</a:t>
            </a:fld>
            <a:endParaRPr kumimoji="1" lang="ja-JP" altLang="en-US"/>
          </a:p>
        </p:txBody>
      </p:sp>
    </p:spTree>
    <p:extLst>
      <p:ext uri="{BB962C8B-B14F-4D97-AF65-F5344CB8AC3E}">
        <p14:creationId xmlns:p14="http://schemas.microsoft.com/office/powerpoint/2010/main" val="1092274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C317FA-261B-3E40-476E-566800B981C6}"/>
              </a:ext>
            </a:extLst>
          </p:cNvPr>
          <p:cNvSpPr>
            <a:spLocks noGrp="1"/>
          </p:cNvSpPr>
          <p:nvPr>
            <p:ph type="title"/>
          </p:nvPr>
        </p:nvSpPr>
        <p:spPr/>
        <p:txBody>
          <a:bodyPr/>
          <a:lstStyle/>
          <a:p>
            <a:r>
              <a:rPr kumimoji="1" lang="ja-JP" altLang="en-US" b="1" dirty="0"/>
              <a:t>予測の評価（分類問題）</a:t>
            </a:r>
          </a:p>
        </p:txBody>
      </p:sp>
      <p:sp>
        <p:nvSpPr>
          <p:cNvPr id="3" name="テキスト プレースホルダー 2">
            <a:extLst>
              <a:ext uri="{FF2B5EF4-FFF2-40B4-BE49-F238E27FC236}">
                <a16:creationId xmlns:a16="http://schemas.microsoft.com/office/drawing/2014/main" id="{6A4BDAEB-40BC-F3FD-AFB4-B5D2B1C84CC4}"/>
              </a:ext>
            </a:extLst>
          </p:cNvPr>
          <p:cNvSpPr>
            <a:spLocks noGrp="1"/>
          </p:cNvSpPr>
          <p:nvPr>
            <p:ph type="body" sz="quarter" idx="13"/>
          </p:nvPr>
        </p:nvSpPr>
        <p:spPr/>
        <p:txBody>
          <a:bodyPr/>
          <a:lstStyle/>
          <a:p>
            <a:r>
              <a:rPr kumimoji="1" lang="zh-TW" altLang="en-US" dirty="0"/>
              <a:t>２ｰ６．予測評価</a:t>
            </a:r>
          </a:p>
        </p:txBody>
      </p:sp>
      <p:sp>
        <p:nvSpPr>
          <p:cNvPr id="4" name="テキスト ボックス 3">
            <a:extLst>
              <a:ext uri="{FF2B5EF4-FFF2-40B4-BE49-F238E27FC236}">
                <a16:creationId xmlns:a16="http://schemas.microsoft.com/office/drawing/2014/main" id="{2B826A81-38CA-DDD7-2B23-DE601B18C3E7}"/>
              </a:ext>
            </a:extLst>
          </p:cNvPr>
          <p:cNvSpPr txBox="1"/>
          <p:nvPr/>
        </p:nvSpPr>
        <p:spPr>
          <a:xfrm>
            <a:off x="634482" y="1046305"/>
            <a:ext cx="8602825"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正しく予測できたかだけでなく、予測を誤った場合どのように誤ったかが重要</a:t>
            </a:r>
          </a:p>
        </p:txBody>
      </p:sp>
      <p:sp>
        <p:nvSpPr>
          <p:cNvPr id="8" name="テキスト ボックス 7">
            <a:extLst>
              <a:ext uri="{FF2B5EF4-FFF2-40B4-BE49-F238E27FC236}">
                <a16:creationId xmlns:a16="http://schemas.microsoft.com/office/drawing/2014/main" id="{99DB324A-FDE5-3F11-5678-17DC03C3B0C6}"/>
              </a:ext>
            </a:extLst>
          </p:cNvPr>
          <p:cNvSpPr txBox="1"/>
          <p:nvPr/>
        </p:nvSpPr>
        <p:spPr>
          <a:xfrm>
            <a:off x="828832" y="4166867"/>
            <a:ext cx="179080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正解率＝</a:t>
            </a:r>
          </a:p>
        </p:txBody>
      </p:sp>
      <p:sp>
        <p:nvSpPr>
          <p:cNvPr id="9" name="テキスト ボックス 8">
            <a:extLst>
              <a:ext uri="{FF2B5EF4-FFF2-40B4-BE49-F238E27FC236}">
                <a16:creationId xmlns:a16="http://schemas.microsoft.com/office/drawing/2014/main" id="{83853501-7303-2FC5-104B-C984EBEF982A}"/>
              </a:ext>
            </a:extLst>
          </p:cNvPr>
          <p:cNvSpPr txBox="1"/>
          <p:nvPr/>
        </p:nvSpPr>
        <p:spPr>
          <a:xfrm>
            <a:off x="817784" y="4831642"/>
            <a:ext cx="1007035"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適合率＝</a:t>
            </a:r>
          </a:p>
        </p:txBody>
      </p:sp>
      <p:sp>
        <p:nvSpPr>
          <p:cNvPr id="10" name="テキスト ボックス 9">
            <a:extLst>
              <a:ext uri="{FF2B5EF4-FFF2-40B4-BE49-F238E27FC236}">
                <a16:creationId xmlns:a16="http://schemas.microsoft.com/office/drawing/2014/main" id="{D7D875B4-97EC-8C38-38F3-A58ED8516A7E}"/>
              </a:ext>
            </a:extLst>
          </p:cNvPr>
          <p:cNvSpPr txBox="1"/>
          <p:nvPr/>
        </p:nvSpPr>
        <p:spPr>
          <a:xfrm>
            <a:off x="779644" y="5429730"/>
            <a:ext cx="179080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再現率＝</a:t>
            </a:r>
          </a:p>
        </p:txBody>
      </p:sp>
      <p:sp>
        <p:nvSpPr>
          <p:cNvPr id="11" name="テキスト ボックス 10">
            <a:extLst>
              <a:ext uri="{FF2B5EF4-FFF2-40B4-BE49-F238E27FC236}">
                <a16:creationId xmlns:a16="http://schemas.microsoft.com/office/drawing/2014/main" id="{593915B7-8BE7-C55B-47A5-342A994D0DAE}"/>
              </a:ext>
            </a:extLst>
          </p:cNvPr>
          <p:cNvSpPr txBox="1"/>
          <p:nvPr/>
        </p:nvSpPr>
        <p:spPr>
          <a:xfrm>
            <a:off x="4839410" y="4922674"/>
            <a:ext cx="179080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F</a:t>
            </a:r>
            <a:r>
              <a:rPr kumimoji="1" lang="ja-JP" altLang="en-US" sz="1400" dirty="0">
                <a:latin typeface="Meiryo UI" panose="020B0604030504040204" pitchFamily="50" charset="-128"/>
                <a:ea typeface="Meiryo UI" panose="020B0604030504040204" pitchFamily="50" charset="-128"/>
              </a:rPr>
              <a:t>値＝</a:t>
            </a:r>
          </a:p>
        </p:txBody>
      </p:sp>
      <p:sp>
        <p:nvSpPr>
          <p:cNvPr id="12" name="テキスト ボックス 11">
            <a:extLst>
              <a:ext uri="{FF2B5EF4-FFF2-40B4-BE49-F238E27FC236}">
                <a16:creationId xmlns:a16="http://schemas.microsoft.com/office/drawing/2014/main" id="{6061E1DF-0390-E43E-2A5D-791A6773446E}"/>
              </a:ext>
            </a:extLst>
          </p:cNvPr>
          <p:cNvSpPr txBox="1"/>
          <p:nvPr/>
        </p:nvSpPr>
        <p:spPr>
          <a:xfrm>
            <a:off x="2214794" y="4034669"/>
            <a:ext cx="88329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TP</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TN</a:t>
            </a:r>
            <a:endParaRPr kumimoji="1" lang="ja-JP" altLang="en-US" sz="14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48FD6749-CA01-0382-61C2-5A82A8362772}"/>
              </a:ext>
            </a:extLst>
          </p:cNvPr>
          <p:cNvSpPr txBox="1"/>
          <p:nvPr/>
        </p:nvSpPr>
        <p:spPr>
          <a:xfrm>
            <a:off x="1785737" y="4284597"/>
            <a:ext cx="179080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TP</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FN</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FP</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TN</a:t>
            </a:r>
            <a:endParaRPr kumimoji="1" lang="ja-JP" altLang="en-US" sz="14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3C33560-87A6-D14C-3317-17D6BF5A6E58}"/>
              </a:ext>
            </a:extLst>
          </p:cNvPr>
          <p:cNvSpPr txBox="1"/>
          <p:nvPr/>
        </p:nvSpPr>
        <p:spPr>
          <a:xfrm>
            <a:off x="1818602" y="4907243"/>
            <a:ext cx="88329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TP</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FP</a:t>
            </a:r>
            <a:endParaRPr kumimoji="1" lang="ja-JP" altLang="en-US" sz="14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470E6CD3-8DDA-ABF9-D217-20DFCE45D0DB}"/>
              </a:ext>
            </a:extLst>
          </p:cNvPr>
          <p:cNvSpPr txBox="1"/>
          <p:nvPr/>
        </p:nvSpPr>
        <p:spPr>
          <a:xfrm>
            <a:off x="2019543" y="4662241"/>
            <a:ext cx="60441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TP</a:t>
            </a:r>
            <a:endParaRPr kumimoji="1" lang="ja-JP" altLang="en-US" sz="1400" dirty="0">
              <a:latin typeface="Meiryo UI" panose="020B0604030504040204" pitchFamily="50" charset="-128"/>
              <a:ea typeface="Meiryo UI" panose="020B0604030504040204" pitchFamily="50" charset="-128"/>
            </a:endParaRPr>
          </a:p>
        </p:txBody>
      </p:sp>
      <p:cxnSp>
        <p:nvCxnSpPr>
          <p:cNvPr id="17" name="直線コネクタ 16">
            <a:extLst>
              <a:ext uri="{FF2B5EF4-FFF2-40B4-BE49-F238E27FC236}">
                <a16:creationId xmlns:a16="http://schemas.microsoft.com/office/drawing/2014/main" id="{A78B7AFA-F5A2-1D33-C8C9-53C2B837102E}"/>
              </a:ext>
            </a:extLst>
          </p:cNvPr>
          <p:cNvCxnSpPr/>
          <p:nvPr/>
        </p:nvCxnSpPr>
        <p:spPr>
          <a:xfrm>
            <a:off x="1810986" y="4303371"/>
            <a:ext cx="154888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線コネクタ 17">
            <a:extLst>
              <a:ext uri="{FF2B5EF4-FFF2-40B4-BE49-F238E27FC236}">
                <a16:creationId xmlns:a16="http://schemas.microsoft.com/office/drawing/2014/main" id="{EB3F3698-D1DD-259D-1D9C-45DD5E5EE085}"/>
              </a:ext>
            </a:extLst>
          </p:cNvPr>
          <p:cNvCxnSpPr>
            <a:cxnSpLocks/>
          </p:cNvCxnSpPr>
          <p:nvPr/>
        </p:nvCxnSpPr>
        <p:spPr>
          <a:xfrm>
            <a:off x="1818602" y="4933292"/>
            <a:ext cx="80535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43" name="グループ化 1042">
            <a:extLst>
              <a:ext uri="{FF2B5EF4-FFF2-40B4-BE49-F238E27FC236}">
                <a16:creationId xmlns:a16="http://schemas.microsoft.com/office/drawing/2014/main" id="{65DAD016-28D2-6DA4-AB85-0437320650E0}"/>
              </a:ext>
            </a:extLst>
          </p:cNvPr>
          <p:cNvGrpSpPr/>
          <p:nvPr/>
        </p:nvGrpSpPr>
        <p:grpSpPr>
          <a:xfrm>
            <a:off x="1751942" y="5320667"/>
            <a:ext cx="883297" cy="552779"/>
            <a:chOff x="1751942" y="5320667"/>
            <a:chExt cx="883297" cy="552779"/>
          </a:xfrm>
        </p:grpSpPr>
        <p:sp>
          <p:nvSpPr>
            <p:cNvPr id="24" name="テキスト ボックス 23">
              <a:extLst>
                <a:ext uri="{FF2B5EF4-FFF2-40B4-BE49-F238E27FC236}">
                  <a16:creationId xmlns:a16="http://schemas.microsoft.com/office/drawing/2014/main" id="{8958EF9D-B732-F108-B737-4F34C53173BF}"/>
                </a:ext>
              </a:extLst>
            </p:cNvPr>
            <p:cNvSpPr txBox="1"/>
            <p:nvPr/>
          </p:nvSpPr>
          <p:spPr>
            <a:xfrm>
              <a:off x="1751942" y="5565669"/>
              <a:ext cx="88329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TP</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FN</a:t>
              </a:r>
              <a:endParaRPr kumimoji="1" lang="ja-JP" altLang="en-US"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EFC5AE8F-1ACD-FC4A-1860-889C5B53ADE9}"/>
                </a:ext>
              </a:extLst>
            </p:cNvPr>
            <p:cNvSpPr txBox="1"/>
            <p:nvPr/>
          </p:nvSpPr>
          <p:spPr>
            <a:xfrm>
              <a:off x="1952883" y="5320667"/>
              <a:ext cx="60441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TP</a:t>
              </a:r>
              <a:endParaRPr kumimoji="1" lang="ja-JP" altLang="en-US" sz="1400" dirty="0">
                <a:latin typeface="Meiryo UI" panose="020B0604030504040204" pitchFamily="50" charset="-128"/>
                <a:ea typeface="Meiryo UI" panose="020B0604030504040204" pitchFamily="50" charset="-128"/>
              </a:endParaRPr>
            </a:p>
          </p:txBody>
        </p:sp>
        <p:cxnSp>
          <p:nvCxnSpPr>
            <p:cNvPr id="29" name="直線コネクタ 28">
              <a:extLst>
                <a:ext uri="{FF2B5EF4-FFF2-40B4-BE49-F238E27FC236}">
                  <a16:creationId xmlns:a16="http://schemas.microsoft.com/office/drawing/2014/main" id="{ED053098-B107-5DF0-C910-3E9D06A39970}"/>
                </a:ext>
              </a:extLst>
            </p:cNvPr>
            <p:cNvCxnSpPr>
              <a:cxnSpLocks/>
            </p:cNvCxnSpPr>
            <p:nvPr/>
          </p:nvCxnSpPr>
          <p:spPr>
            <a:xfrm>
              <a:off x="1757770" y="5591999"/>
              <a:ext cx="80535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1" name="テキスト ボックス 30">
            <a:extLst>
              <a:ext uri="{FF2B5EF4-FFF2-40B4-BE49-F238E27FC236}">
                <a16:creationId xmlns:a16="http://schemas.microsoft.com/office/drawing/2014/main" id="{7518E5C8-B9D2-5D0B-8C24-8A511CADA7CD}"/>
              </a:ext>
            </a:extLst>
          </p:cNvPr>
          <p:cNvSpPr txBox="1"/>
          <p:nvPr/>
        </p:nvSpPr>
        <p:spPr>
          <a:xfrm>
            <a:off x="5734813" y="5133304"/>
            <a:ext cx="179080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適合率＋再現率</a:t>
            </a:r>
          </a:p>
        </p:txBody>
      </p:sp>
      <p:sp>
        <p:nvSpPr>
          <p:cNvPr id="32" name="テキスト ボックス 31">
            <a:extLst>
              <a:ext uri="{FF2B5EF4-FFF2-40B4-BE49-F238E27FC236}">
                <a16:creationId xmlns:a16="http://schemas.microsoft.com/office/drawing/2014/main" id="{E9AC4EFF-A515-09C9-9B4E-49C5B6DAE781}"/>
              </a:ext>
            </a:extLst>
          </p:cNvPr>
          <p:cNvSpPr txBox="1"/>
          <p:nvPr/>
        </p:nvSpPr>
        <p:spPr>
          <a:xfrm>
            <a:off x="5575567" y="4812892"/>
            <a:ext cx="179080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２</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適合率</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再現率</a:t>
            </a:r>
          </a:p>
        </p:txBody>
      </p:sp>
      <p:cxnSp>
        <p:nvCxnSpPr>
          <p:cNvPr id="33" name="直線コネクタ 32">
            <a:extLst>
              <a:ext uri="{FF2B5EF4-FFF2-40B4-BE49-F238E27FC236}">
                <a16:creationId xmlns:a16="http://schemas.microsoft.com/office/drawing/2014/main" id="{8CEDB35D-0E32-18C6-A42C-770B84596E8F}"/>
              </a:ext>
            </a:extLst>
          </p:cNvPr>
          <p:cNvCxnSpPr/>
          <p:nvPr/>
        </p:nvCxnSpPr>
        <p:spPr>
          <a:xfrm>
            <a:off x="5675760" y="5133304"/>
            <a:ext cx="154888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テキスト ボックス 37">
            <a:extLst>
              <a:ext uri="{FF2B5EF4-FFF2-40B4-BE49-F238E27FC236}">
                <a16:creationId xmlns:a16="http://schemas.microsoft.com/office/drawing/2014/main" id="{9991E754-A812-BB3B-88A1-4D735C647DDD}"/>
              </a:ext>
            </a:extLst>
          </p:cNvPr>
          <p:cNvSpPr txBox="1"/>
          <p:nvPr/>
        </p:nvSpPr>
        <p:spPr>
          <a:xfrm>
            <a:off x="835069" y="5625857"/>
            <a:ext cx="1195754"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recall</a:t>
            </a:r>
            <a:endParaRPr kumimoji="1" lang="ja-JP" altLang="en-US" sz="1400" dirty="0">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3BBD4B9F-483E-EA1A-22EC-2FD243B1B6DD}"/>
              </a:ext>
            </a:extLst>
          </p:cNvPr>
          <p:cNvSpPr txBox="1"/>
          <p:nvPr/>
        </p:nvSpPr>
        <p:spPr>
          <a:xfrm>
            <a:off x="772696" y="4367413"/>
            <a:ext cx="979163"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accuracy</a:t>
            </a:r>
            <a:endParaRPr kumimoji="1" lang="ja-JP" altLang="en-US" sz="1400"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17EFFD80-9A7D-E2F3-9963-F1FB347502F3}"/>
              </a:ext>
            </a:extLst>
          </p:cNvPr>
          <p:cNvSpPr txBox="1"/>
          <p:nvPr/>
        </p:nvSpPr>
        <p:spPr>
          <a:xfrm>
            <a:off x="743505" y="5020434"/>
            <a:ext cx="1195754"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precision</a:t>
            </a:r>
            <a:endParaRPr kumimoji="1" lang="ja-JP" altLang="en-US" sz="1400" dirty="0">
              <a:latin typeface="Meiryo UI" panose="020B0604030504040204" pitchFamily="50" charset="-128"/>
              <a:ea typeface="Meiryo UI" panose="020B0604030504040204" pitchFamily="50" charset="-128"/>
            </a:endParaRPr>
          </a:p>
        </p:txBody>
      </p:sp>
      <p:sp>
        <p:nvSpPr>
          <p:cNvPr id="1024" name="テキスト ボックス 1023">
            <a:extLst>
              <a:ext uri="{FF2B5EF4-FFF2-40B4-BE49-F238E27FC236}">
                <a16:creationId xmlns:a16="http://schemas.microsoft.com/office/drawing/2014/main" id="{B33053B1-16BE-D051-B2C4-2E24695DF5EA}"/>
              </a:ext>
            </a:extLst>
          </p:cNvPr>
          <p:cNvSpPr txBox="1"/>
          <p:nvPr/>
        </p:nvSpPr>
        <p:spPr>
          <a:xfrm>
            <a:off x="4071493" y="5176717"/>
            <a:ext cx="2493108"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(F</a:t>
            </a:r>
            <a:r>
              <a:rPr kumimoji="1" lang="ja-JP" altLang="en-US" sz="1200" dirty="0">
                <a:latin typeface="Meiryo UI" panose="020B0604030504040204" pitchFamily="50" charset="-128"/>
                <a:ea typeface="Meiryo UI" panose="020B0604030504040204" pitchFamily="50" charset="-128"/>
              </a:rPr>
              <a:t>値は０～１の数値）</a:t>
            </a:r>
          </a:p>
        </p:txBody>
      </p:sp>
      <mc:AlternateContent xmlns:mc="http://schemas.openxmlformats.org/markup-compatibility/2006" xmlns:a14="http://schemas.microsoft.com/office/drawing/2010/main">
        <mc:Choice Requires="a14">
          <p:sp>
            <p:nvSpPr>
              <p:cNvPr id="1025" name="テキスト ボックス 1024">
                <a:extLst>
                  <a:ext uri="{FF2B5EF4-FFF2-40B4-BE49-F238E27FC236}">
                    <a16:creationId xmlns:a16="http://schemas.microsoft.com/office/drawing/2014/main" id="{49CEEE7F-09AD-E0B4-7168-9FDDFB60F8CC}"/>
                  </a:ext>
                </a:extLst>
              </p:cNvPr>
              <p:cNvSpPr txBox="1"/>
              <p:nvPr/>
            </p:nvSpPr>
            <p:spPr>
              <a:xfrm>
                <a:off x="8418364" y="5125502"/>
                <a:ext cx="1817677" cy="639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1600" i="1" smtClean="0">
                              <a:solidFill>
                                <a:schemeClr val="tx1"/>
                              </a:solidFill>
                              <a:latin typeface="Cambria Math" panose="02040503050406030204" pitchFamily="18" charset="0"/>
                            </a:rPr>
                          </m:ctrlPr>
                        </m:accPr>
                        <m:e>
                          <m:r>
                            <a:rPr kumimoji="1" lang="ja-JP" altLang="en-US" sz="1600" i="1">
                              <a:solidFill>
                                <a:schemeClr val="tx1"/>
                              </a:solidFill>
                              <a:latin typeface="Cambria Math" panose="02040503050406030204" pitchFamily="18" charset="0"/>
                            </a:rPr>
                            <m:t>𝑌</m:t>
                          </m:r>
                        </m:e>
                      </m:acc>
                      <m:r>
                        <a:rPr kumimoji="1" lang="ja-JP" altLang="en-US" sz="1600" i="0">
                          <a:solidFill>
                            <a:schemeClr val="tx1"/>
                          </a:solidFill>
                          <a:latin typeface="Cambria Math" panose="02040503050406030204" pitchFamily="18" charset="0"/>
                        </a:rPr>
                        <m:t>=</m:t>
                      </m:r>
                      <m:d>
                        <m:dPr>
                          <m:begChr m:val="{"/>
                          <m:endChr m:val=""/>
                          <m:ctrlPr>
                            <a:rPr kumimoji="1" lang="ja-JP" altLang="en-US" sz="1600" i="1">
                              <a:solidFill>
                                <a:schemeClr val="tx1"/>
                              </a:solidFill>
                              <a:latin typeface="Cambria Math" panose="02040503050406030204" pitchFamily="18" charset="0"/>
                            </a:rPr>
                          </m:ctrlPr>
                        </m:dPr>
                        <m:e>
                          <m:m>
                            <m:mPr>
                              <m:plcHide m:val="on"/>
                              <m:mcs>
                                <m:mc>
                                  <m:mcPr>
                                    <m:count m:val="1"/>
                                    <m:mcJc m:val="center"/>
                                  </m:mcPr>
                                </m:mc>
                              </m:mcs>
                              <m:ctrlPr>
                                <a:rPr kumimoji="1" lang="ja-JP" altLang="en-US" sz="1600" i="1">
                                  <a:solidFill>
                                    <a:schemeClr val="tx1"/>
                                  </a:solidFill>
                                  <a:latin typeface="Cambria Math" panose="02040503050406030204" pitchFamily="18" charset="0"/>
                                </a:rPr>
                              </m:ctrlPr>
                            </m:mPr>
                            <m:mr>
                              <m:e>
                                <m:r>
                                  <a:rPr kumimoji="1" lang="ja-JP" altLang="en-US" sz="1600" i="0">
                                    <a:solidFill>
                                      <a:schemeClr val="tx1"/>
                                    </a:solidFill>
                                    <a:latin typeface="Cambria Math" panose="02040503050406030204" pitchFamily="18" charset="0"/>
                                  </a:rPr>
                                  <m:t>1</m:t>
                                </m:r>
                                <m:r>
                                  <a:rPr lang="ja-JP" altLang="en-US" sz="1600" i="1" smtClean="0">
                                    <a:solidFill>
                                      <a:schemeClr val="tx1"/>
                                    </a:solidFill>
                                    <a:latin typeface="Cambria Math" panose="02040503050406030204" pitchFamily="18" charset="0"/>
                                  </a:rPr>
                                  <m:t>　</m:t>
                                </m:r>
                                <m:d>
                                  <m:dPr>
                                    <m:ctrlPr>
                                      <a:rPr kumimoji="1" lang="ja-JP" altLang="en-US" sz="1600" i="1">
                                        <a:solidFill>
                                          <a:schemeClr val="tx1"/>
                                        </a:solidFill>
                                        <a:latin typeface="Cambria Math" panose="02040503050406030204" pitchFamily="18" charset="0"/>
                                      </a:rPr>
                                    </m:ctrlPr>
                                  </m:dPr>
                                  <m:e>
                                    <m:r>
                                      <a:rPr kumimoji="1" lang="ja-JP" altLang="en-US" sz="1600" i="1">
                                        <a:solidFill>
                                          <a:schemeClr val="tx1"/>
                                        </a:solidFill>
                                        <a:latin typeface="Cambria Math" panose="02040503050406030204" pitchFamily="18" charset="0"/>
                                      </a:rPr>
                                      <m:t>𝑓</m:t>
                                    </m:r>
                                    <m:d>
                                      <m:dPr>
                                        <m:ctrlPr>
                                          <a:rPr kumimoji="1" lang="ja-JP" altLang="en-US" sz="1600" i="1">
                                            <a:solidFill>
                                              <a:schemeClr val="tx1"/>
                                            </a:solidFill>
                                            <a:latin typeface="Cambria Math" panose="02040503050406030204" pitchFamily="18" charset="0"/>
                                          </a:rPr>
                                        </m:ctrlPr>
                                      </m:dPr>
                                      <m:e>
                                        <m:r>
                                          <m:rPr>
                                            <m:sty m:val="p"/>
                                          </m:rPr>
                                          <a:rPr lang="en-US" altLang="ja-JP" sz="1600" i="1" smtClean="0">
                                            <a:solidFill>
                                              <a:schemeClr val="tx1"/>
                                            </a:solidFill>
                                            <a:latin typeface="Cambria Math" panose="02040503050406030204" pitchFamily="18" charset="0"/>
                                          </a:rPr>
                                          <m:t>x</m:t>
                                        </m:r>
                                      </m:e>
                                    </m:d>
                                  </m:e>
                                </m:d>
                                <m:r>
                                  <a:rPr kumimoji="1" lang="ja-JP" altLang="en-US" sz="1600" i="0">
                                    <a:solidFill>
                                      <a:schemeClr val="tx1"/>
                                    </a:solidFill>
                                    <a:latin typeface="Cambria Math" panose="02040503050406030204" pitchFamily="18" charset="0"/>
                                  </a:rPr>
                                  <m:t>≥</m:t>
                                </m:r>
                                <m:r>
                                  <a:rPr kumimoji="1" lang="ja-JP" altLang="en-US" sz="1600" i="1">
                                    <a:solidFill>
                                      <a:schemeClr val="tx1"/>
                                    </a:solidFill>
                                    <a:latin typeface="Cambria Math" panose="02040503050406030204" pitchFamily="18" charset="0"/>
                                  </a:rPr>
                                  <m:t>𝜃</m:t>
                                </m:r>
                              </m:e>
                            </m:mr>
                            <m:mr>
                              <m:e>
                                <m:r>
                                  <a:rPr kumimoji="1" lang="ja-JP" altLang="en-US" sz="1600" i="0">
                                    <a:solidFill>
                                      <a:schemeClr val="tx1"/>
                                    </a:solidFill>
                                    <a:latin typeface="Cambria Math" panose="02040503050406030204" pitchFamily="18" charset="0"/>
                                  </a:rPr>
                                  <m:t>0</m:t>
                                </m:r>
                                <m:r>
                                  <a:rPr lang="ja-JP" altLang="en-US" sz="1600" i="1" smtClean="0">
                                    <a:solidFill>
                                      <a:schemeClr val="tx1"/>
                                    </a:solidFill>
                                    <a:latin typeface="Cambria Math" panose="02040503050406030204" pitchFamily="18" charset="0"/>
                                  </a:rPr>
                                  <m:t>　</m:t>
                                </m:r>
                                <m:d>
                                  <m:dPr>
                                    <m:ctrlPr>
                                      <a:rPr kumimoji="1" lang="ja-JP" altLang="en-US" sz="1600" i="1">
                                        <a:solidFill>
                                          <a:schemeClr val="tx1"/>
                                        </a:solidFill>
                                        <a:latin typeface="Cambria Math" panose="02040503050406030204" pitchFamily="18" charset="0"/>
                                      </a:rPr>
                                    </m:ctrlPr>
                                  </m:dPr>
                                  <m:e>
                                    <m:r>
                                      <a:rPr kumimoji="1" lang="ja-JP" altLang="en-US" sz="1600" i="1">
                                        <a:solidFill>
                                          <a:schemeClr val="tx1"/>
                                        </a:solidFill>
                                        <a:latin typeface="Cambria Math" panose="02040503050406030204" pitchFamily="18" charset="0"/>
                                      </a:rPr>
                                      <m:t>𝑓</m:t>
                                    </m:r>
                                    <m:d>
                                      <m:dPr>
                                        <m:ctrlPr>
                                          <a:rPr kumimoji="1" lang="ja-JP" altLang="en-US" sz="1600" i="1">
                                            <a:solidFill>
                                              <a:schemeClr val="tx1"/>
                                            </a:solidFill>
                                            <a:latin typeface="Cambria Math" panose="02040503050406030204" pitchFamily="18" charset="0"/>
                                          </a:rPr>
                                        </m:ctrlPr>
                                      </m:dPr>
                                      <m:e>
                                        <m:r>
                                          <m:rPr>
                                            <m:sty m:val="p"/>
                                          </m:rPr>
                                          <a:rPr lang="en-US" altLang="ja-JP" sz="1600" i="1" smtClean="0">
                                            <a:solidFill>
                                              <a:schemeClr val="tx1"/>
                                            </a:solidFill>
                                            <a:latin typeface="Cambria Math" panose="02040503050406030204" pitchFamily="18" charset="0"/>
                                          </a:rPr>
                                          <m:t>x</m:t>
                                        </m:r>
                                      </m:e>
                                    </m:d>
                                  </m:e>
                                </m:d>
                                <m:r>
                                  <a:rPr kumimoji="1" lang="ja-JP" altLang="en-US" sz="1600" i="0">
                                    <a:solidFill>
                                      <a:schemeClr val="tx1"/>
                                    </a:solidFill>
                                    <a:latin typeface="Cambria Math" panose="02040503050406030204" pitchFamily="18" charset="0"/>
                                  </a:rPr>
                                  <m:t>&lt;</m:t>
                                </m:r>
                                <m:r>
                                  <a:rPr kumimoji="1" lang="ja-JP" altLang="en-US" sz="1600" i="1">
                                    <a:solidFill>
                                      <a:schemeClr val="tx1"/>
                                    </a:solidFill>
                                    <a:latin typeface="Cambria Math" panose="02040503050406030204" pitchFamily="18" charset="0"/>
                                  </a:rPr>
                                  <m:t>𝜃</m:t>
                                </m:r>
                              </m:e>
                            </m:mr>
                          </m:m>
                        </m:e>
                      </m:d>
                    </m:oMath>
                  </m:oMathPara>
                </a14:m>
                <a:endParaRPr kumimoji="1" lang="ja-JP" altLang="en-US" sz="1600" dirty="0">
                  <a:solidFill>
                    <a:schemeClr val="tx1"/>
                  </a:solidFill>
                </a:endParaRPr>
              </a:p>
            </p:txBody>
          </p:sp>
        </mc:Choice>
        <mc:Fallback xmlns="">
          <p:sp>
            <p:nvSpPr>
              <p:cNvPr id="1025" name="テキスト ボックス 1024">
                <a:extLst>
                  <a:ext uri="{FF2B5EF4-FFF2-40B4-BE49-F238E27FC236}">
                    <a16:creationId xmlns:a16="http://schemas.microsoft.com/office/drawing/2014/main" id="{49CEEE7F-09AD-E0B4-7168-9FDDFB60F8CC}"/>
                  </a:ext>
                </a:extLst>
              </p:cNvPr>
              <p:cNvSpPr txBox="1">
                <a:spLocks noRot="1" noChangeAspect="1" noMove="1" noResize="1" noEditPoints="1" noAdjustHandles="1" noChangeArrowheads="1" noChangeShapeType="1" noTextEdit="1"/>
              </p:cNvSpPr>
              <p:nvPr/>
            </p:nvSpPr>
            <p:spPr>
              <a:xfrm>
                <a:off x="8418364" y="5125502"/>
                <a:ext cx="1817677" cy="639534"/>
              </a:xfrm>
              <a:prstGeom prst="rect">
                <a:avLst/>
              </a:prstGeom>
              <a:blipFill>
                <a:blip r:embed="rId3"/>
                <a:stretch>
                  <a:fillRect/>
                </a:stretch>
              </a:blipFill>
            </p:spPr>
            <p:txBody>
              <a:bodyPr/>
              <a:lstStyle/>
              <a:p>
                <a:r>
                  <a:rPr lang="ja-JP" altLang="en-US">
                    <a:noFill/>
                  </a:rPr>
                  <a:t> </a:t>
                </a:r>
              </a:p>
            </p:txBody>
          </p:sp>
        </mc:Fallback>
      </mc:AlternateContent>
      <p:sp>
        <p:nvSpPr>
          <p:cNvPr id="1027" name="テキスト ボックス 1026">
            <a:extLst>
              <a:ext uri="{FF2B5EF4-FFF2-40B4-BE49-F238E27FC236}">
                <a16:creationId xmlns:a16="http://schemas.microsoft.com/office/drawing/2014/main" id="{544102B9-F3C4-E6D2-5E28-30836A3AE3B4}"/>
              </a:ext>
            </a:extLst>
          </p:cNvPr>
          <p:cNvSpPr txBox="1"/>
          <p:nvPr/>
        </p:nvSpPr>
        <p:spPr>
          <a:xfrm>
            <a:off x="7807568" y="4342446"/>
            <a:ext cx="4278534" cy="738664"/>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２種類のカテゴリ分類の場合、</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機械学習モデルが入力値ｘに対して、</a:t>
            </a:r>
            <a:r>
              <a:rPr kumimoji="1" lang="en-US" altLang="ja-JP" sz="1400" dirty="0">
                <a:latin typeface="Meiryo UI" panose="020B0604030504040204" pitchFamily="50" charset="-128"/>
                <a:ea typeface="Meiryo UI" panose="020B0604030504040204" pitchFamily="50" charset="-128"/>
              </a:rPr>
              <a:t>f(x)</a:t>
            </a:r>
            <a:r>
              <a:rPr kumimoji="1" lang="ja-JP" altLang="en-US" sz="1400" dirty="0">
                <a:latin typeface="Meiryo UI" panose="020B0604030504040204" pitchFamily="50" charset="-128"/>
                <a:ea typeface="Meiryo UI" panose="020B0604030504040204" pitchFamily="50" charset="-128"/>
              </a:rPr>
              <a:t>を出力とすると</a:t>
            </a:r>
            <a:endParaRPr kumimoji="1"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このときカテゴリは閾値</a:t>
            </a:r>
            <a:r>
              <a:rPr lang="en-US" altLang="ja-JP" sz="1400" dirty="0">
                <a:latin typeface="Meiryo UI" panose="020B0604030504040204" pitchFamily="50" charset="-128"/>
                <a:ea typeface="Meiryo UI" panose="020B0604030504040204" pitchFamily="50" charset="-128"/>
              </a:rPr>
              <a:t>θ</a:t>
            </a:r>
            <a:r>
              <a:rPr lang="ja-JP" altLang="en-US" sz="1400" dirty="0">
                <a:latin typeface="Meiryo UI" panose="020B0604030504040204" pitchFamily="50" charset="-128"/>
                <a:ea typeface="Meiryo UI" panose="020B0604030504040204" pitchFamily="50" charset="-128"/>
              </a:rPr>
              <a:t>で決められ、分類される</a:t>
            </a:r>
            <a:endParaRPr kumimoji="1" lang="ja-JP" altLang="en-US" sz="14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029" name="テキスト ボックス 1028">
                <a:extLst>
                  <a:ext uri="{FF2B5EF4-FFF2-40B4-BE49-F238E27FC236}">
                    <a16:creationId xmlns:a16="http://schemas.microsoft.com/office/drawing/2014/main" id="{ABE206FE-02E5-1298-F99D-1B7F72783FD7}"/>
                  </a:ext>
                </a:extLst>
              </p:cNvPr>
              <p:cNvSpPr txBox="1"/>
              <p:nvPr/>
            </p:nvSpPr>
            <p:spPr>
              <a:xfrm>
                <a:off x="8412144" y="5869755"/>
                <a:ext cx="2731800" cy="345223"/>
              </a:xfrm>
              <a:prstGeom prst="rect">
                <a:avLst/>
              </a:prstGeom>
              <a:noFill/>
            </p:spPr>
            <p:txBody>
              <a:bodyPr wrap="square" rtlCol="0">
                <a:spAutoFit/>
              </a:bodyPr>
              <a:lstStyle/>
              <a:p>
                <a14:m>
                  <m:oMath xmlns:m="http://schemas.openxmlformats.org/officeDocument/2006/math">
                    <m:acc>
                      <m:accPr>
                        <m:chr m:val="̂"/>
                        <m:ctrlPr>
                          <a:rPr kumimoji="1" lang="ja-JP" altLang="en-US" sz="1600" i="1" smtClean="0">
                            <a:solidFill>
                              <a:schemeClr val="tx1"/>
                            </a:solidFill>
                            <a:latin typeface="Cambria Math" panose="02040503050406030204" pitchFamily="18" charset="0"/>
                          </a:rPr>
                        </m:ctrlPr>
                      </m:accPr>
                      <m:e>
                        <m:r>
                          <a:rPr kumimoji="1" lang="ja-JP" altLang="en-US" sz="1600" i="1">
                            <a:solidFill>
                              <a:schemeClr val="tx1"/>
                            </a:solidFill>
                            <a:latin typeface="Cambria Math" panose="02040503050406030204" pitchFamily="18" charset="0"/>
                          </a:rPr>
                          <m:t>𝑌</m:t>
                        </m:r>
                      </m:e>
                    </m:acc>
                    <m:r>
                      <a:rPr kumimoji="1" lang="ja-JP" altLang="en-US" sz="1600" i="0">
                        <a:solidFill>
                          <a:schemeClr val="tx1"/>
                        </a:solidFill>
                        <a:latin typeface="Cambria Math" panose="02040503050406030204" pitchFamily="18" charset="0"/>
                      </a:rPr>
                      <m:t>=1</m:t>
                    </m:r>
                  </m:oMath>
                </a14:m>
                <a:r>
                  <a:rPr kumimoji="1" lang="ja-JP" altLang="en-US" sz="1200" dirty="0">
                    <a:solidFill>
                      <a:schemeClr val="tx1"/>
                    </a:solidFill>
                  </a:rPr>
                  <a:t> </a:t>
                </a:r>
                <a:r>
                  <a:rPr kumimoji="1" lang="ja-JP" altLang="en-US" sz="1200" dirty="0">
                    <a:solidFill>
                      <a:schemeClr val="tx1"/>
                    </a:solidFill>
                    <a:latin typeface="Meiryo UI" panose="020B0604030504040204" pitchFamily="50" charset="-128"/>
                    <a:ea typeface="Meiryo UI" panose="020B0604030504040204" pitchFamily="50" charset="-128"/>
                  </a:rPr>
                  <a:t>陽性，</a:t>
                </a:r>
                <a14:m>
                  <m:oMath xmlns:m="http://schemas.openxmlformats.org/officeDocument/2006/math">
                    <m:acc>
                      <m:accPr>
                        <m:chr m:val="̂"/>
                        <m:ctrlPr>
                          <a:rPr lang="ja-JP" altLang="en-US" sz="1600" i="1">
                            <a:solidFill>
                              <a:schemeClr val="tx1"/>
                            </a:solidFill>
                            <a:latin typeface="Cambria Math" panose="02040503050406030204" pitchFamily="18" charset="0"/>
                          </a:rPr>
                        </m:ctrlPr>
                      </m:accPr>
                      <m:e>
                        <m:r>
                          <a:rPr lang="ja-JP" altLang="en-US" sz="1600" i="1">
                            <a:solidFill>
                              <a:schemeClr val="tx1"/>
                            </a:solidFill>
                            <a:latin typeface="Cambria Math" panose="02040503050406030204" pitchFamily="18" charset="0"/>
                          </a:rPr>
                          <m:t>𝑌</m:t>
                        </m:r>
                      </m:e>
                    </m:acc>
                    <m:r>
                      <a:rPr lang="ja-JP" altLang="en-US" sz="1600">
                        <a:solidFill>
                          <a:schemeClr val="tx1"/>
                        </a:solidFill>
                        <a:latin typeface="Cambria Math" panose="02040503050406030204" pitchFamily="18" charset="0"/>
                      </a:rPr>
                      <m:t>=</m:t>
                    </m:r>
                    <m:r>
                      <a:rPr lang="en-US" altLang="ja-JP" sz="1600" i="1">
                        <a:solidFill>
                          <a:schemeClr val="tx1"/>
                        </a:solidFill>
                        <a:latin typeface="Cambria Math" panose="02040503050406030204" pitchFamily="18" charset="0"/>
                      </a:rPr>
                      <m:t>0</m:t>
                    </m:r>
                  </m:oMath>
                </a14:m>
                <a:r>
                  <a:rPr lang="ja-JP" altLang="en-US" sz="1200" dirty="0">
                    <a:solidFill>
                      <a:schemeClr val="tx1"/>
                    </a:solidFill>
                    <a:latin typeface="Meiryo UI" panose="020B0604030504040204" pitchFamily="50" charset="-128"/>
                    <a:ea typeface="Meiryo UI" panose="020B0604030504040204" pitchFamily="50" charset="-128"/>
                  </a:rPr>
                  <a:t>　陰性　</a:t>
                </a:r>
                <a:endParaRPr kumimoji="1" lang="ja-JP" altLang="en-US" sz="1600" dirty="0">
                  <a:solidFill>
                    <a:schemeClr val="tx1"/>
                  </a:solidFill>
                  <a:latin typeface="Meiryo UI" panose="020B0604030504040204" pitchFamily="50" charset="-128"/>
                  <a:ea typeface="Meiryo UI" panose="020B0604030504040204" pitchFamily="50" charset="-128"/>
                </a:endParaRPr>
              </a:p>
            </p:txBody>
          </p:sp>
        </mc:Choice>
        <mc:Fallback xmlns="">
          <p:sp>
            <p:nvSpPr>
              <p:cNvPr id="1029" name="テキスト ボックス 1028">
                <a:extLst>
                  <a:ext uri="{FF2B5EF4-FFF2-40B4-BE49-F238E27FC236}">
                    <a16:creationId xmlns:a16="http://schemas.microsoft.com/office/drawing/2014/main" id="{ABE206FE-02E5-1298-F99D-1B7F72783FD7}"/>
                  </a:ext>
                </a:extLst>
              </p:cNvPr>
              <p:cNvSpPr txBox="1">
                <a:spLocks noRot="1" noChangeAspect="1" noMove="1" noResize="1" noEditPoints="1" noAdjustHandles="1" noChangeArrowheads="1" noChangeShapeType="1" noTextEdit="1"/>
              </p:cNvSpPr>
              <p:nvPr/>
            </p:nvSpPr>
            <p:spPr>
              <a:xfrm>
                <a:off x="8412144" y="5869755"/>
                <a:ext cx="2731800" cy="345223"/>
              </a:xfrm>
              <a:prstGeom prst="rect">
                <a:avLst/>
              </a:prstGeom>
              <a:blipFill>
                <a:blip r:embed="rId4"/>
                <a:stretch>
                  <a:fillRect b="-8772"/>
                </a:stretch>
              </a:blipFill>
            </p:spPr>
            <p:txBody>
              <a:bodyPr/>
              <a:lstStyle/>
              <a:p>
                <a:r>
                  <a:rPr lang="ja-JP" altLang="en-US">
                    <a:noFill/>
                  </a:rPr>
                  <a:t> </a:t>
                </a:r>
              </a:p>
            </p:txBody>
          </p:sp>
        </mc:Fallback>
      </mc:AlternateContent>
      <p:sp>
        <p:nvSpPr>
          <p:cNvPr id="1030" name="テキスト ボックス 1029">
            <a:extLst>
              <a:ext uri="{FF2B5EF4-FFF2-40B4-BE49-F238E27FC236}">
                <a16:creationId xmlns:a16="http://schemas.microsoft.com/office/drawing/2014/main" id="{A514CC8D-0412-BF65-D987-050E0D089413}"/>
              </a:ext>
            </a:extLst>
          </p:cNvPr>
          <p:cNvSpPr txBox="1"/>
          <p:nvPr/>
        </p:nvSpPr>
        <p:spPr>
          <a:xfrm>
            <a:off x="812393" y="6117790"/>
            <a:ext cx="179080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特異度＝</a:t>
            </a:r>
          </a:p>
        </p:txBody>
      </p:sp>
      <p:grpSp>
        <p:nvGrpSpPr>
          <p:cNvPr id="1042" name="グループ化 1041">
            <a:extLst>
              <a:ext uri="{FF2B5EF4-FFF2-40B4-BE49-F238E27FC236}">
                <a16:creationId xmlns:a16="http://schemas.microsoft.com/office/drawing/2014/main" id="{3C85C913-0B6C-4319-A6E0-271CD17BAE0A}"/>
              </a:ext>
            </a:extLst>
          </p:cNvPr>
          <p:cNvGrpSpPr/>
          <p:nvPr/>
        </p:nvGrpSpPr>
        <p:grpSpPr>
          <a:xfrm>
            <a:off x="1784691" y="6008727"/>
            <a:ext cx="883297" cy="552779"/>
            <a:chOff x="1784691" y="6008727"/>
            <a:chExt cx="883297" cy="552779"/>
          </a:xfrm>
        </p:grpSpPr>
        <p:sp>
          <p:nvSpPr>
            <p:cNvPr id="1031" name="テキスト ボックス 1030">
              <a:extLst>
                <a:ext uri="{FF2B5EF4-FFF2-40B4-BE49-F238E27FC236}">
                  <a16:creationId xmlns:a16="http://schemas.microsoft.com/office/drawing/2014/main" id="{80C4D416-0781-8A67-B033-CB83C61DBC3E}"/>
                </a:ext>
              </a:extLst>
            </p:cNvPr>
            <p:cNvSpPr txBox="1"/>
            <p:nvPr/>
          </p:nvSpPr>
          <p:spPr>
            <a:xfrm>
              <a:off x="1784691" y="6253729"/>
              <a:ext cx="88329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TN</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FP</a:t>
              </a:r>
              <a:endParaRPr kumimoji="1" lang="ja-JP" altLang="en-US" sz="1400" dirty="0">
                <a:latin typeface="Meiryo UI" panose="020B0604030504040204" pitchFamily="50" charset="-128"/>
                <a:ea typeface="Meiryo UI" panose="020B0604030504040204" pitchFamily="50" charset="-128"/>
              </a:endParaRPr>
            </a:p>
          </p:txBody>
        </p:sp>
        <p:sp>
          <p:nvSpPr>
            <p:cNvPr id="1032" name="テキスト ボックス 1031">
              <a:extLst>
                <a:ext uri="{FF2B5EF4-FFF2-40B4-BE49-F238E27FC236}">
                  <a16:creationId xmlns:a16="http://schemas.microsoft.com/office/drawing/2014/main" id="{3D12BC58-ED7A-42E0-C795-29657A21B5A8}"/>
                </a:ext>
              </a:extLst>
            </p:cNvPr>
            <p:cNvSpPr txBox="1"/>
            <p:nvPr/>
          </p:nvSpPr>
          <p:spPr>
            <a:xfrm>
              <a:off x="1985632" y="6008727"/>
              <a:ext cx="60441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TN</a:t>
              </a:r>
              <a:endParaRPr kumimoji="1" lang="ja-JP" altLang="en-US" sz="1400" dirty="0">
                <a:latin typeface="Meiryo UI" panose="020B0604030504040204" pitchFamily="50" charset="-128"/>
                <a:ea typeface="Meiryo UI" panose="020B0604030504040204" pitchFamily="50" charset="-128"/>
              </a:endParaRPr>
            </a:p>
          </p:txBody>
        </p:sp>
        <p:cxnSp>
          <p:nvCxnSpPr>
            <p:cNvPr id="1036" name="直線コネクタ 1035">
              <a:extLst>
                <a:ext uri="{FF2B5EF4-FFF2-40B4-BE49-F238E27FC236}">
                  <a16:creationId xmlns:a16="http://schemas.microsoft.com/office/drawing/2014/main" id="{AFCEE4A2-F144-C831-CFCD-68A03B7A3C1E}"/>
                </a:ext>
              </a:extLst>
            </p:cNvPr>
            <p:cNvCxnSpPr>
              <a:cxnSpLocks/>
            </p:cNvCxnSpPr>
            <p:nvPr/>
          </p:nvCxnSpPr>
          <p:spPr>
            <a:xfrm>
              <a:off x="1790519" y="6280059"/>
              <a:ext cx="80535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038" name="テキスト ボックス 1037">
            <a:extLst>
              <a:ext uri="{FF2B5EF4-FFF2-40B4-BE49-F238E27FC236}">
                <a16:creationId xmlns:a16="http://schemas.microsoft.com/office/drawing/2014/main" id="{41B50C16-35BF-E845-7D2C-DF67B9D07F3F}"/>
              </a:ext>
            </a:extLst>
          </p:cNvPr>
          <p:cNvSpPr txBox="1"/>
          <p:nvPr/>
        </p:nvSpPr>
        <p:spPr>
          <a:xfrm>
            <a:off x="767419" y="6313917"/>
            <a:ext cx="1195754"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specificity</a:t>
            </a:r>
            <a:endParaRPr kumimoji="1" lang="ja-JP" altLang="en-US" sz="1400" dirty="0">
              <a:latin typeface="Meiryo UI" panose="020B0604030504040204" pitchFamily="50" charset="-128"/>
              <a:ea typeface="Meiryo UI" panose="020B0604030504040204" pitchFamily="50" charset="-128"/>
            </a:endParaRPr>
          </a:p>
        </p:txBody>
      </p:sp>
      <p:sp>
        <p:nvSpPr>
          <p:cNvPr id="1039" name="テキスト ボックス 1038">
            <a:extLst>
              <a:ext uri="{FF2B5EF4-FFF2-40B4-BE49-F238E27FC236}">
                <a16:creationId xmlns:a16="http://schemas.microsoft.com/office/drawing/2014/main" id="{3DC93E42-CD2A-21A6-F577-5313531F4CFD}"/>
              </a:ext>
            </a:extLst>
          </p:cNvPr>
          <p:cNvSpPr txBox="1"/>
          <p:nvPr/>
        </p:nvSpPr>
        <p:spPr>
          <a:xfrm>
            <a:off x="2600735" y="5456606"/>
            <a:ext cx="1162538"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または　感度</a:t>
            </a:r>
          </a:p>
        </p:txBody>
      </p:sp>
      <p:sp>
        <p:nvSpPr>
          <p:cNvPr id="1040" name="テキスト ボックス 1039">
            <a:extLst>
              <a:ext uri="{FF2B5EF4-FFF2-40B4-BE49-F238E27FC236}">
                <a16:creationId xmlns:a16="http://schemas.microsoft.com/office/drawing/2014/main" id="{EB453F26-47C5-D521-2C99-EE21E6F81747}"/>
              </a:ext>
            </a:extLst>
          </p:cNvPr>
          <p:cNvSpPr txBox="1"/>
          <p:nvPr/>
        </p:nvSpPr>
        <p:spPr>
          <a:xfrm>
            <a:off x="2905633" y="5643039"/>
            <a:ext cx="1195754"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sensitivity</a:t>
            </a:r>
            <a:endParaRPr kumimoji="1" lang="ja-JP" altLang="en-US" sz="1400" dirty="0">
              <a:latin typeface="Meiryo UI" panose="020B0604030504040204" pitchFamily="50" charset="-128"/>
              <a:ea typeface="Meiryo UI" panose="020B0604030504040204" pitchFamily="50" charset="-128"/>
            </a:endParaRPr>
          </a:p>
        </p:txBody>
      </p:sp>
      <p:sp>
        <p:nvSpPr>
          <p:cNvPr id="16" name="スライド番号プレースホルダー 15">
            <a:extLst>
              <a:ext uri="{FF2B5EF4-FFF2-40B4-BE49-F238E27FC236}">
                <a16:creationId xmlns:a16="http://schemas.microsoft.com/office/drawing/2014/main" id="{314766C0-86EB-7A12-757D-6DA0FA0AEDD0}"/>
              </a:ext>
            </a:extLst>
          </p:cNvPr>
          <p:cNvSpPr>
            <a:spLocks noGrp="1"/>
          </p:cNvSpPr>
          <p:nvPr>
            <p:ph type="sldNum" sz="quarter" idx="12"/>
          </p:nvPr>
        </p:nvSpPr>
        <p:spPr/>
        <p:txBody>
          <a:bodyPr/>
          <a:lstStyle/>
          <a:p>
            <a:fld id="{2977F5E9-0479-47A0-9E51-109E0858BCF2}" type="slidenum">
              <a:rPr kumimoji="1" lang="ja-JP" altLang="en-US" smtClean="0"/>
              <a:t>40</a:t>
            </a:fld>
            <a:endParaRPr kumimoji="1" lang="ja-JP" altLang="en-US"/>
          </a:p>
        </p:txBody>
      </p:sp>
      <p:graphicFrame>
        <p:nvGraphicFramePr>
          <p:cNvPr id="19" name="表 18">
            <a:extLst>
              <a:ext uri="{FF2B5EF4-FFF2-40B4-BE49-F238E27FC236}">
                <a16:creationId xmlns:a16="http://schemas.microsoft.com/office/drawing/2014/main" id="{91CEAC72-A86A-617E-CE32-F1E7242D1D00}"/>
              </a:ext>
            </a:extLst>
          </p:cNvPr>
          <p:cNvGraphicFramePr>
            <a:graphicFrameLocks noGrp="1"/>
          </p:cNvGraphicFramePr>
          <p:nvPr/>
        </p:nvGraphicFramePr>
        <p:xfrm>
          <a:off x="734678" y="2308740"/>
          <a:ext cx="10488214" cy="1112520"/>
        </p:xfrm>
        <a:graphic>
          <a:graphicData uri="http://schemas.openxmlformats.org/drawingml/2006/table">
            <a:tbl>
              <a:tblPr firstRow="1" bandRow="1">
                <a:tableStyleId>{5940675A-B579-460E-94D1-54222C63F5DA}</a:tableStyleId>
              </a:tblPr>
              <a:tblGrid>
                <a:gridCol w="2618122">
                  <a:extLst>
                    <a:ext uri="{9D8B030D-6E8A-4147-A177-3AD203B41FA5}">
                      <a16:colId xmlns:a16="http://schemas.microsoft.com/office/drawing/2014/main" val="1561718580"/>
                    </a:ext>
                  </a:extLst>
                </a:gridCol>
                <a:gridCol w="3907692">
                  <a:extLst>
                    <a:ext uri="{9D8B030D-6E8A-4147-A177-3AD203B41FA5}">
                      <a16:colId xmlns:a16="http://schemas.microsoft.com/office/drawing/2014/main" val="581139429"/>
                    </a:ext>
                  </a:extLst>
                </a:gridCol>
                <a:gridCol w="3962400">
                  <a:extLst>
                    <a:ext uri="{9D8B030D-6E8A-4147-A177-3AD203B41FA5}">
                      <a16:colId xmlns:a16="http://schemas.microsoft.com/office/drawing/2014/main" val="748739906"/>
                    </a:ext>
                  </a:extLst>
                </a:gridCol>
              </a:tblGrid>
              <a:tr h="37084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陽性（</a:t>
                      </a:r>
                      <a:r>
                        <a:rPr kumimoji="1" lang="en-US" altLang="ja-JP" sz="1400" dirty="0">
                          <a:latin typeface="Meiryo UI" panose="020B0604030504040204" pitchFamily="50" charset="-128"/>
                          <a:ea typeface="Meiryo UI" panose="020B0604030504040204" pitchFamily="50" charset="-128"/>
                        </a:rPr>
                        <a:t>Positive</a:t>
                      </a:r>
                      <a:r>
                        <a:rPr kumimoji="1" lang="ja-JP" altLang="en-US" sz="1400" dirty="0">
                          <a:latin typeface="Meiryo UI" panose="020B0604030504040204" pitchFamily="50" charset="-128"/>
                          <a:ea typeface="Meiryo UI" panose="020B0604030504040204" pitchFamily="50" charset="-128"/>
                        </a:rPr>
                        <a:t>）</a:t>
                      </a:r>
                    </a:p>
                  </a:txBody>
                  <a:tcPr/>
                </a:tc>
                <a:tc>
                  <a:txBody>
                    <a:bodyPr/>
                    <a:lstStyle/>
                    <a:p>
                      <a:r>
                        <a:rPr kumimoji="1" lang="ja-JP" altLang="en-US" sz="1400" dirty="0">
                          <a:latin typeface="Meiryo UI" panose="020B0604030504040204" pitchFamily="50" charset="-128"/>
                          <a:ea typeface="Meiryo UI" panose="020B0604030504040204" pitchFamily="50" charset="-128"/>
                        </a:rPr>
                        <a:t>陰性（</a:t>
                      </a:r>
                      <a:r>
                        <a:rPr kumimoji="1" lang="en-US" altLang="ja-JP" sz="1400" dirty="0">
                          <a:latin typeface="Meiryo UI" panose="020B0604030504040204" pitchFamily="50" charset="-128"/>
                          <a:ea typeface="Meiryo UI" panose="020B0604030504040204" pitchFamily="50" charset="-128"/>
                        </a:rPr>
                        <a:t>Negative</a:t>
                      </a:r>
                      <a:r>
                        <a:rPr kumimoji="1" lang="ja-JP" altLang="en-US" sz="1400" dirty="0">
                          <a:latin typeface="Meiryo UI" panose="020B0604030504040204" pitchFamily="50" charset="-128"/>
                          <a:ea typeface="Meiryo UI" panose="020B0604030504040204" pitchFamily="50" charset="-128"/>
                        </a:rPr>
                        <a:t>）</a:t>
                      </a:r>
                    </a:p>
                  </a:txBody>
                  <a:tcPr/>
                </a:tc>
                <a:extLst>
                  <a:ext uri="{0D108BD9-81ED-4DB2-BD59-A6C34878D82A}">
                    <a16:rowId xmlns:a16="http://schemas.microsoft.com/office/drawing/2014/main" val="1306573860"/>
                  </a:ext>
                </a:extLst>
              </a:tr>
              <a:tr h="370840">
                <a:tc>
                  <a:txBody>
                    <a:bodyPr/>
                    <a:lstStyle/>
                    <a:p>
                      <a:r>
                        <a:rPr kumimoji="1" lang="ja-JP" altLang="en-US" sz="1400" dirty="0">
                          <a:latin typeface="Meiryo UI" panose="020B0604030504040204" pitchFamily="50" charset="-128"/>
                          <a:ea typeface="Meiryo UI" panose="020B0604030504040204" pitchFamily="50" charset="-128"/>
                        </a:rPr>
                        <a:t>陽性（</a:t>
                      </a:r>
                      <a:r>
                        <a:rPr kumimoji="1" lang="en-US" altLang="ja-JP" sz="1400" dirty="0">
                          <a:latin typeface="Meiryo UI" panose="020B0604030504040204" pitchFamily="50" charset="-128"/>
                          <a:ea typeface="Meiryo UI" panose="020B0604030504040204" pitchFamily="50" charset="-128"/>
                        </a:rPr>
                        <a:t>Ture</a:t>
                      </a:r>
                      <a:r>
                        <a:rPr kumimoji="1" lang="ja-JP" altLang="en-US" sz="1400" dirty="0">
                          <a:latin typeface="Meiryo UI" panose="020B0604030504040204" pitchFamily="50" charset="-128"/>
                          <a:ea typeface="Meiryo UI" panose="020B0604030504040204" pitchFamily="50" charset="-128"/>
                        </a:rPr>
                        <a:t>）</a:t>
                      </a:r>
                    </a:p>
                  </a:txBody>
                  <a:tcPr/>
                </a:tc>
                <a:tc>
                  <a:txBody>
                    <a:bodyPr/>
                    <a:lstStyle/>
                    <a:p>
                      <a:r>
                        <a:rPr kumimoji="1" lang="ja-JP" altLang="en-US" sz="1400" dirty="0">
                          <a:latin typeface="Meiryo UI" panose="020B0604030504040204" pitchFamily="50" charset="-128"/>
                          <a:ea typeface="Meiryo UI" panose="020B0604030504040204" pitchFamily="50" charset="-128"/>
                        </a:rPr>
                        <a:t>真陽性（</a:t>
                      </a:r>
                      <a:r>
                        <a:rPr kumimoji="1" lang="en-US" altLang="ja-JP" sz="1400" dirty="0" err="1">
                          <a:latin typeface="Meiryo UI" panose="020B0604030504040204" pitchFamily="50" charset="-128"/>
                          <a:ea typeface="Meiryo UI" panose="020B0604030504040204" pitchFamily="50" charset="-128"/>
                        </a:rPr>
                        <a:t>TP:Ture</a:t>
                      </a:r>
                      <a:r>
                        <a:rPr kumimoji="1" lang="ja-JP" altLang="en-US" sz="1400" dirty="0">
                          <a:latin typeface="Meiryo UI" panose="020B0604030504040204" pitchFamily="50" charset="-128"/>
                          <a:ea typeface="Meiryo UI" panose="020B0604030504040204" pitchFamily="50" charset="-128"/>
                        </a:rPr>
                        <a:t> </a:t>
                      </a:r>
                      <a:r>
                        <a:rPr kumimoji="1" lang="en-US" altLang="ja-JP" sz="1400" dirty="0">
                          <a:latin typeface="Meiryo UI" panose="020B0604030504040204" pitchFamily="50" charset="-128"/>
                          <a:ea typeface="Meiryo UI" panose="020B0604030504040204" pitchFamily="50" charset="-128"/>
                        </a:rPr>
                        <a:t>Positive)</a:t>
                      </a:r>
                      <a:r>
                        <a:rPr kumimoji="1" lang="ja-JP" altLang="en-US" sz="1400" dirty="0">
                          <a:latin typeface="Meiryo UI" panose="020B0604030504040204" pitchFamily="50" charset="-128"/>
                          <a:ea typeface="Meiryo UI" panose="020B0604030504040204" pitchFamily="50" charset="-128"/>
                        </a:rPr>
                        <a:t>　</a:t>
                      </a:r>
                      <a:r>
                        <a:rPr kumimoji="1" lang="ja-JP" altLang="en-US" sz="1200" dirty="0">
                          <a:latin typeface="Meiryo UI" panose="020B0604030504040204" pitchFamily="50" charset="-128"/>
                          <a:ea typeface="Meiryo UI" panose="020B0604030504040204" pitchFamily="50" charset="-128"/>
                        </a:rPr>
                        <a:t>正しく陽性と判断</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偽陰性（</a:t>
                      </a:r>
                      <a:r>
                        <a:rPr kumimoji="1" lang="en-US" altLang="ja-JP" sz="1400" dirty="0">
                          <a:latin typeface="Meiryo UI" panose="020B0604030504040204" pitchFamily="50" charset="-128"/>
                          <a:ea typeface="Meiryo UI" panose="020B0604030504040204" pitchFamily="50" charset="-128"/>
                        </a:rPr>
                        <a:t>FN</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False Negative</a:t>
                      </a:r>
                      <a:r>
                        <a:rPr kumimoji="1" lang="ja-JP" altLang="en-US" sz="14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誤って陰性と判断</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442091764"/>
                  </a:ext>
                </a:extLst>
              </a:tr>
              <a:tr h="370840">
                <a:tc>
                  <a:txBody>
                    <a:bodyPr/>
                    <a:lstStyle/>
                    <a:p>
                      <a:r>
                        <a:rPr kumimoji="1" lang="ja-JP" altLang="en-US" sz="1400" dirty="0">
                          <a:latin typeface="Meiryo UI" panose="020B0604030504040204" pitchFamily="50" charset="-128"/>
                          <a:ea typeface="Meiryo UI" panose="020B0604030504040204" pitchFamily="50" charset="-128"/>
                        </a:rPr>
                        <a:t>陰性（</a:t>
                      </a:r>
                      <a:r>
                        <a:rPr kumimoji="1" lang="en-US" altLang="ja-JP" sz="1400" dirty="0">
                          <a:latin typeface="Meiryo UI" panose="020B0604030504040204" pitchFamily="50" charset="-128"/>
                          <a:ea typeface="Meiryo UI" panose="020B0604030504040204" pitchFamily="50" charset="-128"/>
                        </a:rPr>
                        <a:t>False</a:t>
                      </a:r>
                      <a:r>
                        <a:rPr kumimoji="1" lang="ja-JP" altLang="en-US" sz="1400" dirty="0">
                          <a:latin typeface="Meiryo UI" panose="020B0604030504040204" pitchFamily="50" charset="-128"/>
                          <a:ea typeface="Meiryo UI" panose="020B0604030504040204" pitchFamily="50" charset="-128"/>
                        </a:rPr>
                        <a:t>）</a:t>
                      </a:r>
                    </a:p>
                  </a:txBody>
                  <a:tcPr/>
                </a:tc>
                <a:tc>
                  <a:txBody>
                    <a:bodyPr/>
                    <a:lstStyle/>
                    <a:p>
                      <a:r>
                        <a:rPr kumimoji="1" lang="ja-JP" altLang="en-US" sz="1400" dirty="0">
                          <a:latin typeface="Meiryo UI" panose="020B0604030504040204" pitchFamily="50" charset="-128"/>
                          <a:ea typeface="Meiryo UI" panose="020B0604030504040204" pitchFamily="50" charset="-128"/>
                        </a:rPr>
                        <a:t>偽陽性（</a:t>
                      </a:r>
                      <a:r>
                        <a:rPr kumimoji="1" lang="en-US" altLang="ja-JP" sz="1400" dirty="0" err="1">
                          <a:latin typeface="Meiryo UI" panose="020B0604030504040204" pitchFamily="50" charset="-128"/>
                          <a:ea typeface="Meiryo UI" panose="020B0604030504040204" pitchFamily="50" charset="-128"/>
                        </a:rPr>
                        <a:t>FP:False</a:t>
                      </a:r>
                      <a:r>
                        <a:rPr kumimoji="1" lang="en-US" altLang="ja-JP" sz="1400" dirty="0">
                          <a:latin typeface="Meiryo UI" panose="020B0604030504040204" pitchFamily="50" charset="-128"/>
                          <a:ea typeface="Meiryo UI" panose="020B0604030504040204" pitchFamily="50" charset="-128"/>
                        </a:rPr>
                        <a:t> Positive</a:t>
                      </a:r>
                      <a:r>
                        <a:rPr kumimoji="1" lang="ja-JP" altLang="en-US" sz="14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誤って陽性と判断</a:t>
                      </a:r>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1400" dirty="0">
                          <a:latin typeface="Meiryo UI" panose="020B0604030504040204" pitchFamily="50" charset="-128"/>
                          <a:ea typeface="Meiryo UI" panose="020B0604030504040204" pitchFamily="50" charset="-128"/>
                        </a:rPr>
                        <a:t>真陰性（</a:t>
                      </a:r>
                      <a:r>
                        <a:rPr kumimoji="1" lang="en-US" altLang="ja-JP" sz="1400" dirty="0">
                          <a:latin typeface="Meiryo UI" panose="020B0604030504040204" pitchFamily="50" charset="-128"/>
                          <a:ea typeface="Meiryo UI" panose="020B0604030504040204" pitchFamily="50" charset="-128"/>
                        </a:rPr>
                        <a:t>TN</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True Negative</a:t>
                      </a:r>
                      <a:r>
                        <a:rPr kumimoji="1" lang="ja-JP" altLang="en-US" sz="14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正しく陰性と判断</a:t>
                      </a:r>
                      <a:endParaRPr kumimoji="1" lang="ja-JP" altLang="en-US"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683986531"/>
                  </a:ext>
                </a:extLst>
              </a:tr>
            </a:tbl>
          </a:graphicData>
        </a:graphic>
      </p:graphicFrame>
      <p:sp>
        <p:nvSpPr>
          <p:cNvPr id="20" name="テキスト ボックス 19">
            <a:extLst>
              <a:ext uri="{FF2B5EF4-FFF2-40B4-BE49-F238E27FC236}">
                <a16:creationId xmlns:a16="http://schemas.microsoft.com/office/drawing/2014/main" id="{34E58576-DE82-CC7D-5474-4FBC9677EC5B}"/>
              </a:ext>
            </a:extLst>
          </p:cNvPr>
          <p:cNvSpPr txBox="1"/>
          <p:nvPr/>
        </p:nvSpPr>
        <p:spPr>
          <a:xfrm>
            <a:off x="634482" y="1939408"/>
            <a:ext cx="6790133"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混同行列</a:t>
            </a:r>
            <a:r>
              <a:rPr kumimoji="1" lang="en-US" altLang="ja-JP" b="1" dirty="0">
                <a:latin typeface="Meiryo UI" panose="020B0604030504040204" pitchFamily="50" charset="-128"/>
                <a:ea typeface="Meiryo UI" panose="020B0604030504040204" pitchFamily="50" charset="-128"/>
              </a:rPr>
              <a:t>(confusion matrix)</a:t>
            </a:r>
          </a:p>
        </p:txBody>
      </p:sp>
      <p:sp>
        <p:nvSpPr>
          <p:cNvPr id="21" name="テキスト ボックス 20">
            <a:extLst>
              <a:ext uri="{FF2B5EF4-FFF2-40B4-BE49-F238E27FC236}">
                <a16:creationId xmlns:a16="http://schemas.microsoft.com/office/drawing/2014/main" id="{4F353813-6593-24FE-132D-CE9580DABEA2}"/>
              </a:ext>
            </a:extLst>
          </p:cNvPr>
          <p:cNvSpPr txBox="1"/>
          <p:nvPr/>
        </p:nvSpPr>
        <p:spPr>
          <a:xfrm>
            <a:off x="634482" y="1551244"/>
            <a:ext cx="9716278"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例）ある試薬による検査結果</a:t>
            </a:r>
            <a:r>
              <a:rPr lang="ja-JP" altLang="en-US" sz="1600" dirty="0">
                <a:latin typeface="Meiryo UI" panose="020B0604030504040204" pitchFamily="50" charset="-128"/>
                <a:ea typeface="Meiryo UI" panose="020B0604030504040204" pitchFamily="50" charset="-128"/>
              </a:rPr>
              <a:t>（陽性患者を</a:t>
            </a:r>
            <a:r>
              <a:rPr lang="ja-JP" altLang="en-US" sz="1600" b="1" dirty="0">
                <a:latin typeface="Meiryo UI" panose="020B0604030504040204" pitchFamily="50" charset="-128"/>
                <a:ea typeface="Meiryo UI" panose="020B0604030504040204" pitchFamily="50" charset="-128"/>
              </a:rPr>
              <a:t>を正しく陽性と予測</a:t>
            </a:r>
            <a:r>
              <a:rPr lang="ja-JP" altLang="en-US" sz="1600" dirty="0">
                <a:latin typeface="Meiryo UI" panose="020B0604030504040204" pitchFamily="50" charset="-128"/>
                <a:ea typeface="Meiryo UI" panose="020B0604030504040204" pitchFamily="50" charset="-128"/>
              </a:rPr>
              <a:t>する）</a:t>
            </a:r>
            <a:endParaRPr kumimoji="1" lang="ja-JP" altLang="en-US" sz="16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43C43ED2-F577-3A3E-5717-FEFCE1A9B77C}"/>
              </a:ext>
            </a:extLst>
          </p:cNvPr>
          <p:cNvSpPr txBox="1"/>
          <p:nvPr/>
        </p:nvSpPr>
        <p:spPr>
          <a:xfrm>
            <a:off x="11222892" y="2690335"/>
            <a:ext cx="828431" cy="307777"/>
          </a:xfrm>
          <a:prstGeom prst="rect">
            <a:avLst/>
          </a:prstGeom>
          <a:noFill/>
        </p:spPr>
        <p:txBody>
          <a:bodyPr wrap="square" rtlCol="0">
            <a:spAutoFit/>
          </a:bodyPr>
          <a:lstStyle/>
          <a:p>
            <a:r>
              <a:rPr kumimoji="1" lang="ja-JP" altLang="en-US" sz="1400" b="1" dirty="0">
                <a:solidFill>
                  <a:schemeClr val="bg1">
                    <a:lumMod val="50000"/>
                  </a:schemeClr>
                </a:solidFill>
                <a:latin typeface="Meiryo UI" panose="020B0604030504040204" pitchFamily="50" charset="-128"/>
                <a:ea typeface="Meiryo UI" panose="020B0604030504040204" pitchFamily="50" charset="-128"/>
              </a:rPr>
              <a:t>再現性</a:t>
            </a:r>
          </a:p>
        </p:txBody>
      </p:sp>
      <p:sp>
        <p:nvSpPr>
          <p:cNvPr id="28" name="テキスト ボックス 27">
            <a:extLst>
              <a:ext uri="{FF2B5EF4-FFF2-40B4-BE49-F238E27FC236}">
                <a16:creationId xmlns:a16="http://schemas.microsoft.com/office/drawing/2014/main" id="{0B0F9990-AB5D-5E6A-CFD8-E33C297C46F1}"/>
              </a:ext>
            </a:extLst>
          </p:cNvPr>
          <p:cNvSpPr txBox="1"/>
          <p:nvPr/>
        </p:nvSpPr>
        <p:spPr>
          <a:xfrm>
            <a:off x="3198431" y="3478307"/>
            <a:ext cx="756226" cy="307777"/>
          </a:xfrm>
          <a:prstGeom prst="rect">
            <a:avLst/>
          </a:prstGeom>
          <a:noFill/>
        </p:spPr>
        <p:txBody>
          <a:bodyPr wrap="square" rtlCol="0">
            <a:spAutoFit/>
          </a:bodyPr>
          <a:lstStyle/>
          <a:p>
            <a:r>
              <a:rPr kumimoji="1" lang="ja-JP" altLang="en-US" sz="1400" b="1" dirty="0">
                <a:solidFill>
                  <a:schemeClr val="bg1">
                    <a:lumMod val="75000"/>
                  </a:schemeClr>
                </a:solidFill>
                <a:latin typeface="Meiryo UI" panose="020B0604030504040204" pitchFamily="50" charset="-128"/>
                <a:ea typeface="Meiryo UI" panose="020B0604030504040204" pitchFamily="50" charset="-128"/>
              </a:rPr>
              <a:t>適合性</a:t>
            </a:r>
          </a:p>
        </p:txBody>
      </p:sp>
      <p:sp>
        <p:nvSpPr>
          <p:cNvPr id="34" name="テキスト ボックス 33">
            <a:extLst>
              <a:ext uri="{FF2B5EF4-FFF2-40B4-BE49-F238E27FC236}">
                <a16:creationId xmlns:a16="http://schemas.microsoft.com/office/drawing/2014/main" id="{D699AFAA-F903-0C89-0DC6-516B0C71726F}"/>
              </a:ext>
            </a:extLst>
          </p:cNvPr>
          <p:cNvSpPr txBox="1"/>
          <p:nvPr/>
        </p:nvSpPr>
        <p:spPr>
          <a:xfrm>
            <a:off x="6363158" y="1893668"/>
            <a:ext cx="3077826" cy="307777"/>
          </a:xfrm>
          <a:prstGeom prst="rect">
            <a:avLst/>
          </a:prstGeom>
          <a:noFill/>
        </p:spPr>
        <p:txBody>
          <a:bodyPr wrap="square" rtlCol="0">
            <a:spAutoFit/>
          </a:bodyPr>
          <a:lstStyle/>
          <a:p>
            <a:r>
              <a:rPr kumimoji="1" lang="en-US" altLang="ja-JP" sz="1400" b="1" dirty="0">
                <a:latin typeface="Meiryo UI" panose="020B0604030504040204" pitchFamily="50" charset="-128"/>
                <a:ea typeface="Meiryo UI" panose="020B0604030504040204" pitchFamily="50" charset="-128"/>
              </a:rPr>
              <a:t>F</a:t>
            </a:r>
            <a:r>
              <a:rPr kumimoji="1" lang="ja-JP" altLang="en-US" sz="1400" b="1" dirty="0">
                <a:latin typeface="Meiryo UI" panose="020B0604030504040204" pitchFamily="50" charset="-128"/>
                <a:ea typeface="Meiryo UI" panose="020B0604030504040204" pitchFamily="50" charset="-128"/>
              </a:rPr>
              <a:t>値（適合率と再現率の調和平均）</a:t>
            </a:r>
          </a:p>
        </p:txBody>
      </p:sp>
      <p:cxnSp>
        <p:nvCxnSpPr>
          <p:cNvPr id="36" name="直線コネクタ 35">
            <a:extLst>
              <a:ext uri="{FF2B5EF4-FFF2-40B4-BE49-F238E27FC236}">
                <a16:creationId xmlns:a16="http://schemas.microsoft.com/office/drawing/2014/main" id="{65E4B232-7D5F-0213-B989-97A43F19577A}"/>
              </a:ext>
            </a:extLst>
          </p:cNvPr>
          <p:cNvCxnSpPr/>
          <p:nvPr/>
        </p:nvCxnSpPr>
        <p:spPr>
          <a:xfrm>
            <a:off x="7252677" y="3557187"/>
            <a:ext cx="0" cy="444290"/>
          </a:xfrm>
          <a:prstGeom prst="line">
            <a:avLst/>
          </a:prstGeom>
          <a:ln>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37" name="テキスト ボックス 36">
            <a:extLst>
              <a:ext uri="{FF2B5EF4-FFF2-40B4-BE49-F238E27FC236}">
                <a16:creationId xmlns:a16="http://schemas.microsoft.com/office/drawing/2014/main" id="{2C73194F-F976-0155-B53B-AEB7D1A3F951}"/>
              </a:ext>
            </a:extLst>
          </p:cNvPr>
          <p:cNvSpPr txBox="1"/>
          <p:nvPr/>
        </p:nvSpPr>
        <p:spPr>
          <a:xfrm>
            <a:off x="6977233" y="4034669"/>
            <a:ext cx="830335"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閾値</a:t>
            </a:r>
            <a:r>
              <a:rPr kumimoji="1" lang="en-US" altLang="ja-JP" sz="1400" dirty="0"/>
              <a:t>θ</a:t>
            </a:r>
            <a:endParaRPr kumimoji="1" lang="ja-JP" altLang="en-US" sz="1400" dirty="0"/>
          </a:p>
        </p:txBody>
      </p:sp>
      <p:cxnSp>
        <p:nvCxnSpPr>
          <p:cNvPr id="41" name="直線矢印コネクタ 40">
            <a:extLst>
              <a:ext uri="{FF2B5EF4-FFF2-40B4-BE49-F238E27FC236}">
                <a16:creationId xmlns:a16="http://schemas.microsoft.com/office/drawing/2014/main" id="{F76D6FC4-93B6-151B-E553-186F9E41175F}"/>
              </a:ext>
            </a:extLst>
          </p:cNvPr>
          <p:cNvCxnSpPr/>
          <p:nvPr/>
        </p:nvCxnSpPr>
        <p:spPr>
          <a:xfrm>
            <a:off x="7424615" y="3617291"/>
            <a:ext cx="2016369" cy="0"/>
          </a:xfrm>
          <a:prstGeom prst="straightConnector1">
            <a:avLst/>
          </a:prstGeom>
          <a:ln>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5" name="直線矢印コネクタ 44">
            <a:extLst>
              <a:ext uri="{FF2B5EF4-FFF2-40B4-BE49-F238E27FC236}">
                <a16:creationId xmlns:a16="http://schemas.microsoft.com/office/drawing/2014/main" id="{629C0CC2-CD25-D698-EA47-EC1674F73346}"/>
              </a:ext>
            </a:extLst>
          </p:cNvPr>
          <p:cNvCxnSpPr>
            <a:cxnSpLocks/>
          </p:cNvCxnSpPr>
          <p:nvPr/>
        </p:nvCxnSpPr>
        <p:spPr>
          <a:xfrm flipH="1">
            <a:off x="5085861" y="3915263"/>
            <a:ext cx="2020277" cy="1488"/>
          </a:xfrm>
          <a:prstGeom prst="straightConnector1">
            <a:avLst/>
          </a:prstGeom>
          <a:ln>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7" name="テキスト ボックス 46">
            <a:extLst>
              <a:ext uri="{FF2B5EF4-FFF2-40B4-BE49-F238E27FC236}">
                <a16:creationId xmlns:a16="http://schemas.microsoft.com/office/drawing/2014/main" id="{63AC3ABD-1437-6EAA-A5FD-7D0C9D894E32}"/>
              </a:ext>
            </a:extLst>
          </p:cNvPr>
          <p:cNvSpPr txBox="1"/>
          <p:nvPr/>
        </p:nvSpPr>
        <p:spPr>
          <a:xfrm>
            <a:off x="8260862" y="3719152"/>
            <a:ext cx="3204308"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再現値が高まる</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適合値は低くなる</a:t>
            </a:r>
          </a:p>
        </p:txBody>
      </p:sp>
      <p:sp>
        <p:nvSpPr>
          <p:cNvPr id="49" name="テキスト ボックス 48">
            <a:extLst>
              <a:ext uri="{FF2B5EF4-FFF2-40B4-BE49-F238E27FC236}">
                <a16:creationId xmlns:a16="http://schemas.microsoft.com/office/drawing/2014/main" id="{0C72AD0B-C958-A617-B235-CB2945BFEF89}"/>
              </a:ext>
            </a:extLst>
          </p:cNvPr>
          <p:cNvSpPr txBox="1"/>
          <p:nvPr/>
        </p:nvSpPr>
        <p:spPr>
          <a:xfrm>
            <a:off x="4254533" y="3542753"/>
            <a:ext cx="3204308"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適合値が高まる</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再現値は低くなる</a:t>
            </a:r>
          </a:p>
        </p:txBody>
      </p:sp>
      <p:sp>
        <p:nvSpPr>
          <p:cNvPr id="5" name="テキスト ボックス 4">
            <a:extLst>
              <a:ext uri="{FF2B5EF4-FFF2-40B4-BE49-F238E27FC236}">
                <a16:creationId xmlns:a16="http://schemas.microsoft.com/office/drawing/2014/main" id="{A1AFB5A3-28C7-DC23-24CB-C692A0F9C245}"/>
              </a:ext>
            </a:extLst>
          </p:cNvPr>
          <p:cNvSpPr txBox="1"/>
          <p:nvPr/>
        </p:nvSpPr>
        <p:spPr>
          <a:xfrm>
            <a:off x="1780133" y="3707344"/>
            <a:ext cx="2291360"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予測した</a:t>
            </a:r>
            <a:r>
              <a:rPr kumimoji="1" lang="en-US" altLang="ja-JP" sz="900" dirty="0">
                <a:latin typeface="Meiryo UI" panose="020B0604030504040204" pitchFamily="50" charset="-128"/>
                <a:ea typeface="Meiryo UI" panose="020B0604030504040204" pitchFamily="50" charset="-128"/>
              </a:rPr>
              <a:t>Positive</a:t>
            </a:r>
            <a:r>
              <a:rPr kumimoji="1" lang="ja-JP" altLang="en-US" sz="900" dirty="0">
                <a:latin typeface="Meiryo UI" panose="020B0604030504040204" pitchFamily="50" charset="-128"/>
                <a:ea typeface="Meiryo UI" panose="020B0604030504040204" pitchFamily="50" charset="-128"/>
              </a:rPr>
              <a:t>で実際に陽性だった割合</a:t>
            </a:r>
          </a:p>
        </p:txBody>
      </p:sp>
      <p:sp>
        <p:nvSpPr>
          <p:cNvPr id="6" name="テキスト ボックス 5">
            <a:extLst>
              <a:ext uri="{FF2B5EF4-FFF2-40B4-BE49-F238E27FC236}">
                <a16:creationId xmlns:a16="http://schemas.microsoft.com/office/drawing/2014/main" id="{404AF836-3BAF-2ABF-CA4B-E7F32F2D06BE}"/>
              </a:ext>
            </a:extLst>
          </p:cNvPr>
          <p:cNvSpPr txBox="1"/>
          <p:nvPr/>
        </p:nvSpPr>
        <p:spPr>
          <a:xfrm>
            <a:off x="11160149" y="2330888"/>
            <a:ext cx="1105608" cy="3693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陽性を</a:t>
            </a:r>
            <a:r>
              <a:rPr lang="en-US" altLang="ja-JP" sz="900" dirty="0">
                <a:latin typeface="Meiryo UI" panose="020B0604030504040204" pitchFamily="50" charset="-128"/>
                <a:ea typeface="Meiryo UI" panose="020B0604030504040204" pitchFamily="50" charset="-128"/>
              </a:rPr>
              <a:t>Positive</a:t>
            </a:r>
            <a:r>
              <a:rPr lang="ja-JP" altLang="en-US" sz="900" dirty="0">
                <a:latin typeface="Meiryo UI" panose="020B0604030504040204" pitchFamily="50" charset="-128"/>
                <a:ea typeface="Meiryo UI" panose="020B0604030504040204" pitchFamily="50" charset="-128"/>
              </a:rPr>
              <a:t>と判断できた割合</a:t>
            </a:r>
            <a:endParaRPr kumimoji="1" lang="ja-JP" altLang="en-US" sz="9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672DFCB1-5A37-27AE-123F-E1F519EFCE39}"/>
              </a:ext>
            </a:extLst>
          </p:cNvPr>
          <p:cNvSpPr txBox="1"/>
          <p:nvPr/>
        </p:nvSpPr>
        <p:spPr>
          <a:xfrm>
            <a:off x="4101387" y="5453716"/>
            <a:ext cx="3188943" cy="3693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F</a:t>
            </a:r>
            <a:r>
              <a:rPr lang="ja-JP" altLang="en-US" sz="900" dirty="0">
                <a:latin typeface="Meiryo UI" panose="020B0604030504040204" pitchFamily="50" charset="-128"/>
                <a:ea typeface="Meiryo UI" panose="020B0604030504040204" pitchFamily="50" charset="-128"/>
              </a:rPr>
              <a:t>値が</a:t>
            </a:r>
            <a:r>
              <a:rPr lang="en-US" altLang="ja-JP" sz="900" dirty="0">
                <a:latin typeface="Meiryo UI" panose="020B0604030504040204" pitchFamily="50" charset="-128"/>
                <a:ea typeface="Meiryo UI" panose="020B0604030504040204" pitchFamily="50" charset="-128"/>
              </a:rPr>
              <a:t>0</a:t>
            </a:r>
            <a:r>
              <a:rPr lang="ja-JP" altLang="en-US" sz="900" dirty="0">
                <a:latin typeface="Meiryo UI" panose="020B0604030504040204" pitchFamily="50" charset="-128"/>
                <a:ea typeface="Meiryo UI" panose="020B0604030504040204" pitchFamily="50" charset="-128"/>
              </a:rPr>
              <a:t>に近い場合、モデルは性能が低いとみなされ、</a:t>
            </a:r>
            <a:r>
              <a:rPr lang="en-US" altLang="ja-JP" sz="900" dirty="0">
                <a:latin typeface="Meiryo UI" panose="020B0604030504040204" pitchFamily="50" charset="-128"/>
                <a:ea typeface="Meiryo UI" panose="020B0604030504040204" pitchFamily="50" charset="-128"/>
              </a:rPr>
              <a:t>1</a:t>
            </a:r>
            <a:r>
              <a:rPr lang="ja-JP" altLang="en-US" sz="900" dirty="0">
                <a:latin typeface="Meiryo UI" panose="020B0604030504040204" pitchFamily="50" charset="-128"/>
                <a:ea typeface="Meiryo UI" panose="020B0604030504040204" pitchFamily="50" charset="-128"/>
              </a:rPr>
              <a:t>に近い場合は良好な性能と評価されます。</a:t>
            </a:r>
          </a:p>
        </p:txBody>
      </p:sp>
      <p:sp>
        <p:nvSpPr>
          <p:cNvPr id="46" name="テキスト ボックス 45">
            <a:extLst>
              <a:ext uri="{FF2B5EF4-FFF2-40B4-BE49-F238E27FC236}">
                <a16:creationId xmlns:a16="http://schemas.microsoft.com/office/drawing/2014/main" id="{50316F58-BDD0-BB74-394E-8D16D264E7C1}"/>
              </a:ext>
            </a:extLst>
          </p:cNvPr>
          <p:cNvSpPr txBox="1"/>
          <p:nvPr/>
        </p:nvSpPr>
        <p:spPr>
          <a:xfrm>
            <a:off x="11222891" y="3043229"/>
            <a:ext cx="828431" cy="307777"/>
          </a:xfrm>
          <a:prstGeom prst="rect">
            <a:avLst/>
          </a:prstGeom>
          <a:noFill/>
        </p:spPr>
        <p:txBody>
          <a:bodyPr wrap="square" rtlCol="0">
            <a:spAutoFit/>
          </a:bodyPr>
          <a:lstStyle/>
          <a:p>
            <a:r>
              <a:rPr lang="ja-JP" altLang="en-US" sz="1400" b="1" dirty="0">
                <a:solidFill>
                  <a:schemeClr val="bg1">
                    <a:lumMod val="50000"/>
                  </a:schemeClr>
                </a:solidFill>
                <a:latin typeface="Meiryo UI" panose="020B0604030504040204" pitchFamily="50" charset="-128"/>
                <a:ea typeface="Meiryo UI" panose="020B0604030504040204" pitchFamily="50" charset="-128"/>
              </a:rPr>
              <a:t>得意度</a:t>
            </a:r>
            <a:endParaRPr kumimoji="1" lang="ja-JP" altLang="en-US" sz="1400" b="1" dirty="0">
              <a:solidFill>
                <a:schemeClr val="bg1">
                  <a:lumMod val="50000"/>
                </a:schemeClr>
              </a:solidFill>
              <a:latin typeface="Meiryo UI" panose="020B0604030504040204" pitchFamily="50" charset="-128"/>
              <a:ea typeface="Meiryo UI" panose="020B0604030504040204" pitchFamily="50" charset="-128"/>
            </a:endParaRPr>
          </a:p>
        </p:txBody>
      </p:sp>
      <p:sp>
        <p:nvSpPr>
          <p:cNvPr id="48" name="テキスト ボックス 47">
            <a:extLst>
              <a:ext uri="{FF2B5EF4-FFF2-40B4-BE49-F238E27FC236}">
                <a16:creationId xmlns:a16="http://schemas.microsoft.com/office/drawing/2014/main" id="{C218ED90-D31D-F1FC-22B6-BF2C677A2142}"/>
              </a:ext>
            </a:extLst>
          </p:cNvPr>
          <p:cNvSpPr txBox="1"/>
          <p:nvPr/>
        </p:nvSpPr>
        <p:spPr>
          <a:xfrm>
            <a:off x="11191521" y="3388570"/>
            <a:ext cx="1105608" cy="369332"/>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陰性</a:t>
            </a:r>
            <a:r>
              <a:rPr kumimoji="1" lang="ja-JP" altLang="en-US" sz="900" dirty="0">
                <a:latin typeface="Meiryo UI" panose="020B0604030504040204" pitchFamily="50" charset="-128"/>
                <a:ea typeface="Meiryo UI" panose="020B0604030504040204" pitchFamily="50" charset="-128"/>
              </a:rPr>
              <a:t>を</a:t>
            </a:r>
            <a:r>
              <a:rPr kumimoji="1" lang="en-US" altLang="ja-JP" sz="900" dirty="0">
                <a:latin typeface="Meiryo UI" panose="020B0604030504040204" pitchFamily="50" charset="-128"/>
                <a:ea typeface="Meiryo UI" panose="020B0604030504040204" pitchFamily="50" charset="-128"/>
              </a:rPr>
              <a:t>Negative</a:t>
            </a:r>
            <a:r>
              <a:rPr lang="ja-JP" altLang="en-US" sz="900" dirty="0">
                <a:latin typeface="Meiryo UI" panose="020B0604030504040204" pitchFamily="50" charset="-128"/>
                <a:ea typeface="Meiryo UI" panose="020B0604030504040204" pitchFamily="50" charset="-128"/>
              </a:rPr>
              <a:t>と判断できた割合</a:t>
            </a:r>
            <a:endParaRPr kumimoji="1"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94913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EE8D3C-049C-0F77-256A-227776E9110E}"/>
              </a:ext>
            </a:extLst>
          </p:cNvPr>
          <p:cNvSpPr>
            <a:spLocks noGrp="1"/>
          </p:cNvSpPr>
          <p:nvPr>
            <p:ph type="title"/>
          </p:nvPr>
        </p:nvSpPr>
        <p:spPr/>
        <p:txBody>
          <a:bodyPr/>
          <a:lstStyle/>
          <a:p>
            <a:r>
              <a:rPr kumimoji="1" lang="en-US" altLang="ja-JP" b="1" dirty="0"/>
              <a:t>ROC</a:t>
            </a:r>
            <a:r>
              <a:rPr kumimoji="1" lang="ja-JP" altLang="en-US" b="1" dirty="0"/>
              <a:t>曲線と</a:t>
            </a:r>
            <a:r>
              <a:rPr kumimoji="1" lang="en-US" altLang="ja-JP" b="1" dirty="0"/>
              <a:t>AUC</a:t>
            </a:r>
            <a:endParaRPr kumimoji="1" lang="ja-JP" altLang="en-US" b="1" dirty="0"/>
          </a:p>
        </p:txBody>
      </p:sp>
      <p:sp>
        <p:nvSpPr>
          <p:cNvPr id="3" name="テキスト プレースホルダー 2">
            <a:extLst>
              <a:ext uri="{FF2B5EF4-FFF2-40B4-BE49-F238E27FC236}">
                <a16:creationId xmlns:a16="http://schemas.microsoft.com/office/drawing/2014/main" id="{C0EE0A64-A7FC-CFF0-67A8-B37B6D414920}"/>
              </a:ext>
            </a:extLst>
          </p:cNvPr>
          <p:cNvSpPr>
            <a:spLocks noGrp="1"/>
          </p:cNvSpPr>
          <p:nvPr>
            <p:ph type="body" sz="quarter" idx="13"/>
          </p:nvPr>
        </p:nvSpPr>
        <p:spPr/>
        <p:txBody>
          <a:bodyPr/>
          <a:lstStyle/>
          <a:p>
            <a:r>
              <a:rPr kumimoji="1" lang="zh-TW" altLang="en-US" dirty="0"/>
              <a:t>２ｰ６．予測評価</a:t>
            </a:r>
          </a:p>
        </p:txBody>
      </p:sp>
      <p:graphicFrame>
        <p:nvGraphicFramePr>
          <p:cNvPr id="9" name="表 8">
            <a:extLst>
              <a:ext uri="{FF2B5EF4-FFF2-40B4-BE49-F238E27FC236}">
                <a16:creationId xmlns:a16="http://schemas.microsoft.com/office/drawing/2014/main" id="{23A72C49-6D8A-5BDE-4116-A3ED407EB64C}"/>
              </a:ext>
            </a:extLst>
          </p:cNvPr>
          <p:cNvGraphicFramePr>
            <a:graphicFrameLocks noGrp="1"/>
          </p:cNvGraphicFramePr>
          <p:nvPr/>
        </p:nvGraphicFramePr>
        <p:xfrm>
          <a:off x="794236" y="1185495"/>
          <a:ext cx="4903179" cy="1714504"/>
        </p:xfrm>
        <a:graphic>
          <a:graphicData uri="http://schemas.openxmlformats.org/drawingml/2006/table">
            <a:tbl>
              <a:tblPr>
                <a:tableStyleId>{616DA210-FB5B-4158-B5E0-FEB733F419BA}</a:tableStyleId>
              </a:tblPr>
              <a:tblGrid>
                <a:gridCol w="1634393">
                  <a:extLst>
                    <a:ext uri="{9D8B030D-6E8A-4147-A177-3AD203B41FA5}">
                      <a16:colId xmlns:a16="http://schemas.microsoft.com/office/drawing/2014/main" val="715413655"/>
                    </a:ext>
                  </a:extLst>
                </a:gridCol>
                <a:gridCol w="1634393">
                  <a:extLst>
                    <a:ext uri="{9D8B030D-6E8A-4147-A177-3AD203B41FA5}">
                      <a16:colId xmlns:a16="http://schemas.microsoft.com/office/drawing/2014/main" val="2089216780"/>
                    </a:ext>
                  </a:extLst>
                </a:gridCol>
                <a:gridCol w="1634393">
                  <a:extLst>
                    <a:ext uri="{9D8B030D-6E8A-4147-A177-3AD203B41FA5}">
                      <a16:colId xmlns:a16="http://schemas.microsoft.com/office/drawing/2014/main" val="1724492889"/>
                    </a:ext>
                  </a:extLst>
                </a:gridCol>
              </a:tblGrid>
              <a:tr h="0">
                <a:tc rowSpan="2">
                  <a:txBody>
                    <a:bodyPr/>
                    <a:lstStyle/>
                    <a:p>
                      <a:endParaRPr kumimoji="1" lang="ja-JP" altLang="en-US" sz="1400" dirty="0">
                        <a:latin typeface="Meiryo UI" panose="020B0604030504040204" pitchFamily="50" charset="-128"/>
                        <a:ea typeface="Meiryo UI" panose="020B0604030504040204" pitchFamily="50" charset="-128"/>
                      </a:endParaRPr>
                    </a:p>
                  </a:txBody>
                  <a:tcPr/>
                </a:tc>
                <a:tc gridSpan="2">
                  <a:txBody>
                    <a:bodyPr/>
                    <a:lstStyle/>
                    <a:p>
                      <a:pPr algn="ctr"/>
                      <a:r>
                        <a:rPr lang="ja-JP" altLang="en-US" sz="1400" dirty="0">
                          <a:effectLst/>
                          <a:latin typeface="Meiryo UI" panose="020B0604030504040204" pitchFamily="50" charset="-128"/>
                          <a:ea typeface="Meiryo UI" panose="020B0604030504040204" pitchFamily="50" charset="-128"/>
                        </a:rPr>
                        <a:t>検査結果</a:t>
                      </a:r>
                    </a:p>
                  </a:txBody>
                  <a:tcPr marL="23813" marR="23813" marT="23813" marB="23813" anchor="ctr"/>
                </a:tc>
                <a:tc hMerge="1">
                  <a:txBody>
                    <a:bodyPr/>
                    <a:lstStyle/>
                    <a:p>
                      <a:endParaRPr kumimoji="1" lang="ja-JP" altLang="en-US"/>
                    </a:p>
                  </a:txBody>
                  <a:tcPr/>
                </a:tc>
                <a:extLst>
                  <a:ext uri="{0D108BD9-81ED-4DB2-BD59-A6C34878D82A}">
                    <a16:rowId xmlns:a16="http://schemas.microsoft.com/office/drawing/2014/main" val="1851358840"/>
                  </a:ext>
                </a:extLst>
              </a:tr>
              <a:tr h="0">
                <a:tc vMerge="1">
                  <a:txBody>
                    <a:bodyPr/>
                    <a:lstStyle/>
                    <a:p>
                      <a:endParaRPr kumimoji="1" lang="ja-JP" altLang="en-US"/>
                    </a:p>
                  </a:txBody>
                  <a:tcPr/>
                </a:tc>
                <a:tc>
                  <a:txBody>
                    <a:bodyPr/>
                    <a:lstStyle/>
                    <a:p>
                      <a:pPr algn="ctr"/>
                      <a:r>
                        <a:rPr lang="ja-JP" altLang="en-US" sz="1400" dirty="0">
                          <a:effectLst/>
                          <a:latin typeface="Meiryo UI" panose="020B0604030504040204" pitchFamily="50" charset="-128"/>
                          <a:ea typeface="Meiryo UI" panose="020B0604030504040204" pitchFamily="50" charset="-128"/>
                        </a:rPr>
                        <a:t>陽性</a:t>
                      </a:r>
                      <a:r>
                        <a:rPr lang="en-US" altLang="ja-JP" sz="1400" dirty="0">
                          <a:effectLst/>
                          <a:latin typeface="Meiryo UI" panose="020B0604030504040204" pitchFamily="50" charset="-128"/>
                          <a:ea typeface="Meiryo UI" panose="020B0604030504040204" pitchFamily="50" charset="-128"/>
                        </a:rPr>
                        <a:t>(</a:t>
                      </a:r>
                      <a:r>
                        <a:rPr lang="en-US" sz="1400" dirty="0">
                          <a:effectLst/>
                          <a:latin typeface="Meiryo UI" panose="020B0604030504040204" pitchFamily="50" charset="-128"/>
                          <a:ea typeface="Meiryo UI" panose="020B0604030504040204" pitchFamily="50" charset="-128"/>
                        </a:rPr>
                        <a:t>Positive)</a:t>
                      </a:r>
                    </a:p>
                  </a:txBody>
                  <a:tcPr marL="23813" marR="23813" marT="23813" marB="23813" anchor="ctr"/>
                </a:tc>
                <a:tc>
                  <a:txBody>
                    <a:bodyPr/>
                    <a:lstStyle/>
                    <a:p>
                      <a:pPr algn="ctr"/>
                      <a:r>
                        <a:rPr lang="ja-JP" altLang="en-US" sz="1400" dirty="0">
                          <a:effectLst/>
                          <a:latin typeface="Meiryo UI" panose="020B0604030504040204" pitchFamily="50" charset="-128"/>
                          <a:ea typeface="Meiryo UI" panose="020B0604030504040204" pitchFamily="50" charset="-128"/>
                        </a:rPr>
                        <a:t>陰性</a:t>
                      </a:r>
                      <a:r>
                        <a:rPr lang="en-US" altLang="ja-JP" sz="1400" dirty="0">
                          <a:effectLst/>
                          <a:latin typeface="Meiryo UI" panose="020B0604030504040204" pitchFamily="50" charset="-128"/>
                          <a:ea typeface="Meiryo UI" panose="020B0604030504040204" pitchFamily="50" charset="-128"/>
                        </a:rPr>
                        <a:t>(</a:t>
                      </a:r>
                      <a:r>
                        <a:rPr lang="en-US" sz="1400" dirty="0">
                          <a:effectLst/>
                          <a:latin typeface="Meiryo UI" panose="020B0604030504040204" pitchFamily="50" charset="-128"/>
                          <a:ea typeface="Meiryo UI" panose="020B0604030504040204" pitchFamily="50" charset="-128"/>
                        </a:rPr>
                        <a:t>Negative)</a:t>
                      </a:r>
                    </a:p>
                  </a:txBody>
                  <a:tcPr marL="23813" marR="23813" marT="23813" marB="23813" anchor="ctr"/>
                </a:tc>
                <a:extLst>
                  <a:ext uri="{0D108BD9-81ED-4DB2-BD59-A6C34878D82A}">
                    <a16:rowId xmlns:a16="http://schemas.microsoft.com/office/drawing/2014/main" val="3675541698"/>
                  </a:ext>
                </a:extLst>
              </a:tr>
              <a:tr h="0">
                <a:tc>
                  <a:txBody>
                    <a:bodyPr/>
                    <a:lstStyle/>
                    <a:p>
                      <a:pPr algn="ctr"/>
                      <a:r>
                        <a:rPr lang="ja-JP" altLang="en-US" sz="1400" dirty="0">
                          <a:effectLst/>
                          <a:latin typeface="Meiryo UI" panose="020B0604030504040204" pitchFamily="50" charset="-128"/>
                          <a:ea typeface="Meiryo UI" panose="020B0604030504040204" pitchFamily="50" charset="-128"/>
                        </a:rPr>
                        <a:t>陽性</a:t>
                      </a:r>
                      <a:r>
                        <a:rPr lang="en-US" altLang="ja-JP" sz="1400" dirty="0">
                          <a:effectLst/>
                          <a:latin typeface="Meiryo UI" panose="020B0604030504040204" pitchFamily="50" charset="-128"/>
                          <a:ea typeface="Meiryo UI" panose="020B0604030504040204" pitchFamily="50" charset="-128"/>
                        </a:rPr>
                        <a:t>(Ture</a:t>
                      </a:r>
                      <a:r>
                        <a:rPr lang="en-US" sz="1400" dirty="0">
                          <a:effectLst/>
                          <a:latin typeface="Meiryo UI" panose="020B0604030504040204" pitchFamily="50" charset="-128"/>
                          <a:ea typeface="Meiryo UI" panose="020B0604030504040204" pitchFamily="50" charset="-128"/>
                        </a:rPr>
                        <a:t>)</a:t>
                      </a:r>
                    </a:p>
                  </a:txBody>
                  <a:tcPr marL="23813" marR="23813" marT="23813" marB="23813" anchor="ctr"/>
                </a:tc>
                <a:tc>
                  <a:txBody>
                    <a:bodyPr/>
                    <a:lstStyle/>
                    <a:p>
                      <a:pPr algn="ctr"/>
                      <a:r>
                        <a:rPr lang="en-US" altLang="ja-JP" sz="1400" dirty="0">
                          <a:effectLst/>
                          <a:latin typeface="Meiryo UI" panose="020B0604030504040204" pitchFamily="50" charset="-128"/>
                          <a:ea typeface="Meiryo UI" panose="020B0604030504040204" pitchFamily="50" charset="-128"/>
                        </a:rPr>
                        <a:t>TP</a:t>
                      </a:r>
                      <a:endParaRPr lang="en-US" sz="1400" dirty="0">
                        <a:effectLst/>
                        <a:latin typeface="Meiryo UI" panose="020B0604030504040204" pitchFamily="50" charset="-128"/>
                        <a:ea typeface="Meiryo UI" panose="020B0604030504040204" pitchFamily="50" charset="-128"/>
                      </a:endParaRPr>
                    </a:p>
                    <a:p>
                      <a:pPr algn="ctr"/>
                      <a:r>
                        <a:rPr lang="ja-JP" altLang="en-US" sz="1200" dirty="0">
                          <a:effectLst/>
                          <a:latin typeface="Meiryo UI" panose="020B0604030504040204" pitchFamily="50" charset="-128"/>
                          <a:ea typeface="Meiryo UI" panose="020B0604030504040204" pitchFamily="50" charset="-128"/>
                        </a:rPr>
                        <a:t>正しく陽性と判断</a:t>
                      </a:r>
                      <a:endParaRPr lang="en-US" sz="1200" dirty="0">
                        <a:effectLst/>
                        <a:latin typeface="Meiryo UI" panose="020B0604030504040204" pitchFamily="50" charset="-128"/>
                        <a:ea typeface="Meiryo UI" panose="020B0604030504040204" pitchFamily="50" charset="-128"/>
                      </a:endParaRPr>
                    </a:p>
                  </a:txBody>
                  <a:tcPr marL="23813" marR="23813" marT="23813" marB="23813" anchor="ctr"/>
                </a:tc>
                <a:tc>
                  <a:txBody>
                    <a:bodyPr/>
                    <a:lstStyle/>
                    <a:p>
                      <a:pPr algn="ctr"/>
                      <a:r>
                        <a:rPr lang="en-US" altLang="ja-JP" sz="1400" dirty="0">
                          <a:effectLst/>
                          <a:latin typeface="Meiryo UI" panose="020B0604030504040204" pitchFamily="50" charset="-128"/>
                          <a:ea typeface="Meiryo UI" panose="020B0604030504040204" pitchFamily="50" charset="-128"/>
                        </a:rPr>
                        <a:t>FN</a:t>
                      </a:r>
                      <a:endParaRPr lang="en-US" sz="1400" dirty="0">
                        <a:effectLst/>
                        <a:latin typeface="Meiryo UI" panose="020B0604030504040204" pitchFamily="50" charset="-128"/>
                        <a:ea typeface="Meiryo UI" panose="020B0604030504040204" pitchFamily="50" charset="-128"/>
                      </a:endParaRPr>
                    </a:p>
                    <a:p>
                      <a:pPr algn="ctr"/>
                      <a:r>
                        <a:rPr lang="ja-JP" altLang="en-US" sz="1200" dirty="0">
                          <a:effectLst/>
                          <a:latin typeface="Meiryo UI" panose="020B0604030504040204" pitchFamily="50" charset="-128"/>
                          <a:ea typeface="Meiryo UI" panose="020B0604030504040204" pitchFamily="50" charset="-128"/>
                        </a:rPr>
                        <a:t>誤って陰性と判断</a:t>
                      </a:r>
                      <a:endParaRPr lang="en-US" sz="1200" dirty="0">
                        <a:effectLst/>
                        <a:latin typeface="Meiryo UI" panose="020B0604030504040204" pitchFamily="50" charset="-128"/>
                        <a:ea typeface="Meiryo UI" panose="020B0604030504040204" pitchFamily="50" charset="-128"/>
                      </a:endParaRPr>
                    </a:p>
                  </a:txBody>
                  <a:tcPr marL="23813" marR="23813" marT="23813" marB="23813" anchor="ctr"/>
                </a:tc>
                <a:extLst>
                  <a:ext uri="{0D108BD9-81ED-4DB2-BD59-A6C34878D82A}">
                    <a16:rowId xmlns:a16="http://schemas.microsoft.com/office/drawing/2014/main" val="1793934677"/>
                  </a:ext>
                </a:extLst>
              </a:tr>
              <a:tr h="0">
                <a:tc>
                  <a:txBody>
                    <a:bodyPr/>
                    <a:lstStyle/>
                    <a:p>
                      <a:pPr algn="ctr"/>
                      <a:r>
                        <a:rPr lang="ja-JP" altLang="en-US" sz="1400" dirty="0">
                          <a:effectLst/>
                          <a:latin typeface="Meiryo UI" panose="020B0604030504040204" pitchFamily="50" charset="-128"/>
                          <a:ea typeface="Meiryo UI" panose="020B0604030504040204" pitchFamily="50" charset="-128"/>
                        </a:rPr>
                        <a:t>陰性</a:t>
                      </a:r>
                      <a:r>
                        <a:rPr lang="en-US" altLang="ja-JP" sz="1400" dirty="0">
                          <a:effectLst/>
                          <a:latin typeface="Meiryo UI" panose="020B0604030504040204" pitchFamily="50" charset="-128"/>
                          <a:ea typeface="Meiryo UI" panose="020B0604030504040204" pitchFamily="50" charset="-128"/>
                        </a:rPr>
                        <a:t>(False</a:t>
                      </a:r>
                      <a:r>
                        <a:rPr lang="en-US" sz="1400" dirty="0">
                          <a:effectLst/>
                          <a:latin typeface="Meiryo UI" panose="020B0604030504040204" pitchFamily="50" charset="-128"/>
                          <a:ea typeface="Meiryo UI" panose="020B0604030504040204" pitchFamily="50" charset="-128"/>
                        </a:rPr>
                        <a:t>)</a:t>
                      </a:r>
                    </a:p>
                  </a:txBody>
                  <a:tcPr marL="23813" marR="23813" marT="23813" marB="23813" anchor="ctr"/>
                </a:tc>
                <a:tc>
                  <a:txBody>
                    <a:bodyPr/>
                    <a:lstStyle/>
                    <a:p>
                      <a:pPr algn="ctr"/>
                      <a:r>
                        <a:rPr lang="en-US" altLang="ja-JP" sz="1400" dirty="0">
                          <a:effectLst/>
                          <a:latin typeface="Meiryo UI" panose="020B0604030504040204" pitchFamily="50" charset="-128"/>
                          <a:ea typeface="Meiryo UI" panose="020B0604030504040204" pitchFamily="50" charset="-128"/>
                        </a:rPr>
                        <a:t>F</a:t>
                      </a:r>
                      <a:r>
                        <a:rPr lang="en-US" sz="1400" dirty="0">
                          <a:effectLst/>
                          <a:latin typeface="Meiryo UI" panose="020B0604030504040204" pitchFamily="50" charset="-128"/>
                          <a:ea typeface="Meiryo UI" panose="020B0604030504040204" pitchFamily="50" charset="-128"/>
                        </a:rPr>
                        <a:t>P</a:t>
                      </a:r>
                    </a:p>
                    <a:p>
                      <a:pPr algn="ctr"/>
                      <a:r>
                        <a:rPr lang="ja-JP" altLang="en-US" sz="1200" dirty="0">
                          <a:effectLst/>
                          <a:latin typeface="Meiryo UI" panose="020B0604030504040204" pitchFamily="50" charset="-128"/>
                          <a:ea typeface="Meiryo UI" panose="020B0604030504040204" pitchFamily="50" charset="-128"/>
                        </a:rPr>
                        <a:t>誤って陽性と判断</a:t>
                      </a:r>
                      <a:endParaRPr lang="en-US" sz="1200" dirty="0">
                        <a:effectLst/>
                        <a:latin typeface="Meiryo UI" panose="020B0604030504040204" pitchFamily="50" charset="-128"/>
                        <a:ea typeface="Meiryo UI" panose="020B0604030504040204" pitchFamily="50" charset="-128"/>
                      </a:endParaRPr>
                    </a:p>
                  </a:txBody>
                  <a:tcPr marL="23813" marR="23813" marT="23813" marB="23813" anchor="ctr"/>
                </a:tc>
                <a:tc>
                  <a:txBody>
                    <a:bodyPr/>
                    <a:lstStyle/>
                    <a:p>
                      <a:pPr algn="ctr"/>
                      <a:r>
                        <a:rPr lang="en-US" altLang="ja-JP" sz="1400" dirty="0">
                          <a:effectLst/>
                          <a:latin typeface="Meiryo UI" panose="020B0604030504040204" pitchFamily="50" charset="-128"/>
                          <a:ea typeface="Meiryo UI" panose="020B0604030504040204" pitchFamily="50" charset="-128"/>
                        </a:rPr>
                        <a:t>T</a:t>
                      </a:r>
                      <a:r>
                        <a:rPr lang="en-US" sz="1400" dirty="0">
                          <a:effectLst/>
                          <a:latin typeface="Meiryo UI" panose="020B0604030504040204" pitchFamily="50" charset="-128"/>
                          <a:ea typeface="Meiryo UI" panose="020B0604030504040204" pitchFamily="50" charset="-128"/>
                        </a:rPr>
                        <a:t>N</a:t>
                      </a:r>
                    </a:p>
                    <a:p>
                      <a:pPr algn="ctr"/>
                      <a:r>
                        <a:rPr lang="ja-JP" altLang="en-US" sz="1200" dirty="0">
                          <a:effectLst/>
                          <a:latin typeface="Meiryo UI" panose="020B0604030504040204" pitchFamily="50" charset="-128"/>
                          <a:ea typeface="Meiryo UI" panose="020B0604030504040204" pitchFamily="50" charset="-128"/>
                        </a:rPr>
                        <a:t>正しく陰性と判断</a:t>
                      </a:r>
                      <a:endParaRPr lang="en-US" sz="1200" dirty="0">
                        <a:effectLst/>
                        <a:latin typeface="Meiryo UI" panose="020B0604030504040204" pitchFamily="50" charset="-128"/>
                        <a:ea typeface="Meiryo UI" panose="020B0604030504040204" pitchFamily="50" charset="-128"/>
                      </a:endParaRPr>
                    </a:p>
                  </a:txBody>
                  <a:tcPr marL="23813" marR="23813" marT="23813" marB="23813" anchor="ctr"/>
                </a:tc>
                <a:extLst>
                  <a:ext uri="{0D108BD9-81ED-4DB2-BD59-A6C34878D82A}">
                    <a16:rowId xmlns:a16="http://schemas.microsoft.com/office/drawing/2014/main" val="1078975555"/>
                  </a:ext>
                </a:extLst>
              </a:tr>
              <a:tr h="0">
                <a:tc>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pPr algn="ctr"/>
                      <a:r>
                        <a:rPr lang="en-US" sz="1400" dirty="0">
                          <a:effectLst/>
                          <a:latin typeface="Meiryo UI" panose="020B0604030504040204" pitchFamily="50" charset="-128"/>
                          <a:ea typeface="Meiryo UI" panose="020B0604030504040204" pitchFamily="50" charset="-128"/>
                        </a:rPr>
                        <a:t>FP+TP</a:t>
                      </a:r>
                    </a:p>
                  </a:txBody>
                  <a:tcPr marL="23813" marR="23813" marT="23813" marB="23813" anchor="ctr"/>
                </a:tc>
                <a:tc>
                  <a:txBody>
                    <a:bodyPr/>
                    <a:lstStyle/>
                    <a:p>
                      <a:pPr algn="ctr"/>
                      <a:r>
                        <a:rPr lang="en-US" sz="1400" dirty="0">
                          <a:effectLst/>
                          <a:latin typeface="Meiryo UI" panose="020B0604030504040204" pitchFamily="50" charset="-128"/>
                          <a:ea typeface="Meiryo UI" panose="020B0604030504040204" pitchFamily="50" charset="-128"/>
                        </a:rPr>
                        <a:t>TN+FN</a:t>
                      </a:r>
                    </a:p>
                  </a:txBody>
                  <a:tcPr marL="23813" marR="23813" marT="23813" marB="23813" anchor="ctr"/>
                </a:tc>
                <a:extLst>
                  <a:ext uri="{0D108BD9-81ED-4DB2-BD59-A6C34878D82A}">
                    <a16:rowId xmlns:a16="http://schemas.microsoft.com/office/drawing/2014/main" val="2363396471"/>
                  </a:ext>
                </a:extLst>
              </a:tr>
            </a:tbl>
          </a:graphicData>
        </a:graphic>
      </p:graphicFrame>
      <p:sp>
        <p:nvSpPr>
          <p:cNvPr id="10" name="Rectangle 7">
            <a:extLst>
              <a:ext uri="{FF2B5EF4-FFF2-40B4-BE49-F238E27FC236}">
                <a16:creationId xmlns:a16="http://schemas.microsoft.com/office/drawing/2014/main" id="{000AB0DB-CE66-A1D0-B3AA-B50B9CB4BC89}"/>
              </a:ext>
            </a:extLst>
          </p:cNvPr>
          <p:cNvSpPr>
            <a:spLocks noChangeArrowheads="1"/>
          </p:cNvSpPr>
          <p:nvPr/>
        </p:nvSpPr>
        <p:spPr bwMode="auto">
          <a:xfrm>
            <a:off x="1088293" y="10894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cxnSp>
        <p:nvCxnSpPr>
          <p:cNvPr id="12" name="直線コネクタ 11">
            <a:extLst>
              <a:ext uri="{FF2B5EF4-FFF2-40B4-BE49-F238E27FC236}">
                <a16:creationId xmlns:a16="http://schemas.microsoft.com/office/drawing/2014/main" id="{220810DC-9C08-40DF-6097-52DB70B7FB92}"/>
              </a:ext>
            </a:extLst>
          </p:cNvPr>
          <p:cNvCxnSpPr>
            <a:cxnSpLocks/>
          </p:cNvCxnSpPr>
          <p:nvPr/>
        </p:nvCxnSpPr>
        <p:spPr>
          <a:xfrm flipV="1">
            <a:off x="838200" y="6378714"/>
            <a:ext cx="4282831" cy="1563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D0C045D8-B13F-3F5B-445A-92CF5041B0E4}"/>
              </a:ext>
            </a:extLst>
          </p:cNvPr>
          <p:cNvCxnSpPr/>
          <p:nvPr/>
        </p:nvCxnSpPr>
        <p:spPr>
          <a:xfrm>
            <a:off x="3083171" y="3813323"/>
            <a:ext cx="0" cy="2876062"/>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0" name="フリーフォーム: 図形 19">
            <a:extLst>
              <a:ext uri="{FF2B5EF4-FFF2-40B4-BE49-F238E27FC236}">
                <a16:creationId xmlns:a16="http://schemas.microsoft.com/office/drawing/2014/main" id="{8592B581-BA78-4146-16B0-56231AFF35A2}"/>
              </a:ext>
            </a:extLst>
          </p:cNvPr>
          <p:cNvSpPr/>
          <p:nvPr/>
        </p:nvSpPr>
        <p:spPr>
          <a:xfrm>
            <a:off x="1482098" y="4959767"/>
            <a:ext cx="2758831" cy="1418947"/>
          </a:xfrm>
          <a:custGeom>
            <a:avLst/>
            <a:gdLst>
              <a:gd name="connsiteX0" fmla="*/ 0 w 2758831"/>
              <a:gd name="connsiteY0" fmla="*/ 1418947 h 1418947"/>
              <a:gd name="connsiteX1" fmla="*/ 422031 w 2758831"/>
              <a:gd name="connsiteY1" fmla="*/ 1004731 h 1418947"/>
              <a:gd name="connsiteX2" fmla="*/ 922216 w 2758831"/>
              <a:gd name="connsiteY2" fmla="*/ 152854 h 1418947"/>
              <a:gd name="connsiteX3" fmla="*/ 1406769 w 2758831"/>
              <a:gd name="connsiteY3" fmla="*/ 35624 h 1418947"/>
              <a:gd name="connsiteX4" fmla="*/ 1813169 w 2758831"/>
              <a:gd name="connsiteY4" fmla="*/ 559254 h 1418947"/>
              <a:gd name="connsiteX5" fmla="*/ 2196123 w 2758831"/>
              <a:gd name="connsiteY5" fmla="*/ 1004731 h 1418947"/>
              <a:gd name="connsiteX6" fmla="*/ 2758831 w 2758831"/>
              <a:gd name="connsiteY6" fmla="*/ 1395500 h 141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8831" h="1418947">
                <a:moveTo>
                  <a:pt x="0" y="1418947"/>
                </a:moveTo>
                <a:cubicBezTo>
                  <a:pt x="134164" y="1317346"/>
                  <a:pt x="268328" y="1215746"/>
                  <a:pt x="422031" y="1004731"/>
                </a:cubicBezTo>
                <a:cubicBezTo>
                  <a:pt x="575734" y="793716"/>
                  <a:pt x="758093" y="314372"/>
                  <a:pt x="922216" y="152854"/>
                </a:cubicBezTo>
                <a:cubicBezTo>
                  <a:pt x="1086339" y="-8664"/>
                  <a:pt x="1258277" y="-32109"/>
                  <a:pt x="1406769" y="35624"/>
                </a:cubicBezTo>
                <a:cubicBezTo>
                  <a:pt x="1555261" y="103357"/>
                  <a:pt x="1681610" y="397736"/>
                  <a:pt x="1813169" y="559254"/>
                </a:cubicBezTo>
                <a:cubicBezTo>
                  <a:pt x="1944728" y="720772"/>
                  <a:pt x="2038513" y="865357"/>
                  <a:pt x="2196123" y="1004731"/>
                </a:cubicBezTo>
                <a:cubicBezTo>
                  <a:pt x="2353733" y="1144105"/>
                  <a:pt x="2556282" y="1269802"/>
                  <a:pt x="2758831" y="1395500"/>
                </a:cubicBezTo>
              </a:path>
            </a:pathLst>
          </a:cu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79855B3B-5A62-DBF0-CA23-ED5B98AACE78}"/>
              </a:ext>
            </a:extLst>
          </p:cNvPr>
          <p:cNvSpPr/>
          <p:nvPr/>
        </p:nvSpPr>
        <p:spPr>
          <a:xfrm>
            <a:off x="2253730" y="3841155"/>
            <a:ext cx="3368431" cy="2568820"/>
          </a:xfrm>
          <a:custGeom>
            <a:avLst/>
            <a:gdLst>
              <a:gd name="connsiteX0" fmla="*/ 0 w 3368431"/>
              <a:gd name="connsiteY0" fmla="*/ 2529743 h 2568820"/>
              <a:gd name="connsiteX1" fmla="*/ 390770 w 3368431"/>
              <a:gd name="connsiteY1" fmla="*/ 2389066 h 2568820"/>
              <a:gd name="connsiteX2" fmla="*/ 797170 w 3368431"/>
              <a:gd name="connsiteY2" fmla="*/ 1513743 h 2568820"/>
              <a:gd name="connsiteX3" fmla="*/ 992554 w 3368431"/>
              <a:gd name="connsiteY3" fmla="*/ 411774 h 2568820"/>
              <a:gd name="connsiteX4" fmla="*/ 1305170 w 3368431"/>
              <a:gd name="connsiteY4" fmla="*/ 44451 h 2568820"/>
              <a:gd name="connsiteX5" fmla="*/ 1617785 w 3368431"/>
              <a:gd name="connsiteY5" fmla="*/ 36636 h 2568820"/>
              <a:gd name="connsiteX6" fmla="*/ 1875693 w 3368431"/>
              <a:gd name="connsiteY6" fmla="*/ 317989 h 2568820"/>
              <a:gd name="connsiteX7" fmla="*/ 2055446 w 3368431"/>
              <a:gd name="connsiteY7" fmla="*/ 693128 h 2568820"/>
              <a:gd name="connsiteX8" fmla="*/ 2352431 w 3368431"/>
              <a:gd name="connsiteY8" fmla="*/ 1810728 h 2568820"/>
              <a:gd name="connsiteX9" fmla="*/ 2860431 w 3368431"/>
              <a:gd name="connsiteY9" fmla="*/ 2389066 h 2568820"/>
              <a:gd name="connsiteX10" fmla="*/ 3368431 w 3368431"/>
              <a:gd name="connsiteY10" fmla="*/ 2568820 h 256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8431" h="2568820">
                <a:moveTo>
                  <a:pt x="0" y="2529743"/>
                </a:moveTo>
                <a:cubicBezTo>
                  <a:pt x="128954" y="2544071"/>
                  <a:pt x="257908" y="2558399"/>
                  <a:pt x="390770" y="2389066"/>
                </a:cubicBezTo>
                <a:cubicBezTo>
                  <a:pt x="523632" y="2219733"/>
                  <a:pt x="696873" y="1843292"/>
                  <a:pt x="797170" y="1513743"/>
                </a:cubicBezTo>
                <a:cubicBezTo>
                  <a:pt x="897467" y="1184194"/>
                  <a:pt x="907887" y="656656"/>
                  <a:pt x="992554" y="411774"/>
                </a:cubicBezTo>
                <a:cubicBezTo>
                  <a:pt x="1077221" y="166892"/>
                  <a:pt x="1200965" y="106974"/>
                  <a:pt x="1305170" y="44451"/>
                </a:cubicBezTo>
                <a:cubicBezTo>
                  <a:pt x="1409375" y="-18072"/>
                  <a:pt x="1522698" y="-8954"/>
                  <a:pt x="1617785" y="36636"/>
                </a:cubicBezTo>
                <a:cubicBezTo>
                  <a:pt x="1712872" y="82226"/>
                  <a:pt x="1802750" y="208574"/>
                  <a:pt x="1875693" y="317989"/>
                </a:cubicBezTo>
                <a:cubicBezTo>
                  <a:pt x="1948636" y="427404"/>
                  <a:pt x="1975990" y="444338"/>
                  <a:pt x="2055446" y="693128"/>
                </a:cubicBezTo>
                <a:cubicBezTo>
                  <a:pt x="2134902" y="941918"/>
                  <a:pt x="2218267" y="1528072"/>
                  <a:pt x="2352431" y="1810728"/>
                </a:cubicBezTo>
                <a:cubicBezTo>
                  <a:pt x="2486595" y="2093384"/>
                  <a:pt x="2691098" y="2262717"/>
                  <a:pt x="2860431" y="2389066"/>
                </a:cubicBezTo>
                <a:cubicBezTo>
                  <a:pt x="3029764" y="2515415"/>
                  <a:pt x="3199097" y="2542117"/>
                  <a:pt x="3368431" y="2568820"/>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4B4B6793-31C5-3853-EC38-689D1D9E8F12}"/>
              </a:ext>
            </a:extLst>
          </p:cNvPr>
          <p:cNvSpPr txBox="1"/>
          <p:nvPr/>
        </p:nvSpPr>
        <p:spPr>
          <a:xfrm>
            <a:off x="4575435" y="4015001"/>
            <a:ext cx="89095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正常群</a:t>
            </a:r>
          </a:p>
        </p:txBody>
      </p:sp>
      <p:sp>
        <p:nvSpPr>
          <p:cNvPr id="23" name="テキスト ボックス 22">
            <a:extLst>
              <a:ext uri="{FF2B5EF4-FFF2-40B4-BE49-F238E27FC236}">
                <a16:creationId xmlns:a16="http://schemas.microsoft.com/office/drawing/2014/main" id="{2554E490-0CC0-7D46-D9A3-F09C6ED65154}"/>
              </a:ext>
            </a:extLst>
          </p:cNvPr>
          <p:cNvSpPr txBox="1"/>
          <p:nvPr/>
        </p:nvSpPr>
        <p:spPr>
          <a:xfrm>
            <a:off x="3491303" y="4011615"/>
            <a:ext cx="599828" cy="307777"/>
          </a:xfrm>
          <a:prstGeom prst="rect">
            <a:avLst/>
          </a:prstGeom>
          <a:noFill/>
        </p:spPr>
        <p:txBody>
          <a:bodyPr wrap="square" rtlCol="0">
            <a:spAutoFit/>
          </a:bodyPr>
          <a:lstStyle/>
          <a:p>
            <a:r>
              <a:rPr kumimoji="1" lang="en-US" altLang="ja-JP" sz="1400" b="1" dirty="0">
                <a:latin typeface="Meiryo UI" panose="020B0604030504040204" pitchFamily="50" charset="-128"/>
                <a:ea typeface="Meiryo UI" panose="020B0604030504040204" pitchFamily="50" charset="-128"/>
              </a:rPr>
              <a:t>TN</a:t>
            </a:r>
            <a:endParaRPr kumimoji="1" lang="ja-JP" altLang="en-US" sz="1400" b="1"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21091C9A-EC51-BB94-8BC2-1C9737A69891}"/>
              </a:ext>
            </a:extLst>
          </p:cNvPr>
          <p:cNvSpPr txBox="1"/>
          <p:nvPr/>
        </p:nvSpPr>
        <p:spPr>
          <a:xfrm>
            <a:off x="2347553" y="5126362"/>
            <a:ext cx="599828" cy="307777"/>
          </a:xfrm>
          <a:prstGeom prst="rect">
            <a:avLst/>
          </a:prstGeom>
          <a:noFill/>
        </p:spPr>
        <p:txBody>
          <a:bodyPr wrap="square" rtlCol="0">
            <a:spAutoFit/>
          </a:bodyPr>
          <a:lstStyle/>
          <a:p>
            <a:r>
              <a:rPr kumimoji="1" lang="en-US" altLang="ja-JP" sz="1400" b="1" dirty="0">
                <a:latin typeface="Meiryo UI" panose="020B0604030504040204" pitchFamily="50" charset="-128"/>
                <a:ea typeface="Meiryo UI" panose="020B0604030504040204" pitchFamily="50" charset="-128"/>
              </a:rPr>
              <a:t>TP</a:t>
            </a:r>
            <a:endParaRPr kumimoji="1" lang="ja-JP" altLang="en-US" sz="1400" b="1"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B932632A-92C4-682B-F47A-E48CCEA7F7CE}"/>
              </a:ext>
            </a:extLst>
          </p:cNvPr>
          <p:cNvSpPr txBox="1"/>
          <p:nvPr/>
        </p:nvSpPr>
        <p:spPr>
          <a:xfrm>
            <a:off x="3168510" y="5998208"/>
            <a:ext cx="599828" cy="307777"/>
          </a:xfrm>
          <a:prstGeom prst="rect">
            <a:avLst/>
          </a:prstGeom>
          <a:noFill/>
        </p:spPr>
        <p:txBody>
          <a:bodyPr wrap="square" rtlCol="0">
            <a:spAutoFit/>
          </a:bodyPr>
          <a:lstStyle/>
          <a:p>
            <a:r>
              <a:rPr kumimoji="1" lang="en-US" altLang="ja-JP" sz="1400" b="1" dirty="0">
                <a:latin typeface="Meiryo UI" panose="020B0604030504040204" pitchFamily="50" charset="-128"/>
                <a:ea typeface="Meiryo UI" panose="020B0604030504040204" pitchFamily="50" charset="-128"/>
              </a:rPr>
              <a:t>FN</a:t>
            </a:r>
            <a:endParaRPr kumimoji="1" lang="ja-JP" altLang="en-US" sz="1400" b="1"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39CBA74F-114D-14B1-E5A4-4A9F5874BA87}"/>
              </a:ext>
            </a:extLst>
          </p:cNvPr>
          <p:cNvSpPr txBox="1"/>
          <p:nvPr/>
        </p:nvSpPr>
        <p:spPr>
          <a:xfrm>
            <a:off x="2711120" y="6012391"/>
            <a:ext cx="599828" cy="307777"/>
          </a:xfrm>
          <a:prstGeom prst="rect">
            <a:avLst/>
          </a:prstGeom>
          <a:noFill/>
        </p:spPr>
        <p:txBody>
          <a:bodyPr wrap="square" rtlCol="0">
            <a:spAutoFit/>
          </a:bodyPr>
          <a:lstStyle/>
          <a:p>
            <a:r>
              <a:rPr kumimoji="1" lang="en-US" altLang="ja-JP" sz="1400" b="1" dirty="0">
                <a:latin typeface="Meiryo UI" panose="020B0604030504040204" pitchFamily="50" charset="-128"/>
                <a:ea typeface="Meiryo UI" panose="020B0604030504040204" pitchFamily="50" charset="-128"/>
              </a:rPr>
              <a:t>FP</a:t>
            </a:r>
            <a:endParaRPr kumimoji="1" lang="ja-JP" altLang="en-US" sz="1400" b="1"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89E9E08C-734B-9379-E6F3-41B7EC6C7A7A}"/>
              </a:ext>
            </a:extLst>
          </p:cNvPr>
          <p:cNvSpPr txBox="1"/>
          <p:nvPr/>
        </p:nvSpPr>
        <p:spPr>
          <a:xfrm>
            <a:off x="1215777" y="4115666"/>
            <a:ext cx="89095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疾患群</a:t>
            </a:r>
          </a:p>
        </p:txBody>
      </p:sp>
      <p:sp>
        <p:nvSpPr>
          <p:cNvPr id="29" name="テキスト ボックス 28">
            <a:extLst>
              <a:ext uri="{FF2B5EF4-FFF2-40B4-BE49-F238E27FC236}">
                <a16:creationId xmlns:a16="http://schemas.microsoft.com/office/drawing/2014/main" id="{752D1337-AF81-8F5D-70A0-AFF1B5DB4BFD}"/>
              </a:ext>
            </a:extLst>
          </p:cNvPr>
          <p:cNvSpPr txBox="1"/>
          <p:nvPr/>
        </p:nvSpPr>
        <p:spPr>
          <a:xfrm>
            <a:off x="2416036" y="5766767"/>
            <a:ext cx="89095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偽陽性</a:t>
            </a:r>
          </a:p>
        </p:txBody>
      </p:sp>
      <p:sp>
        <p:nvSpPr>
          <p:cNvPr id="30" name="テキスト ボックス 29">
            <a:extLst>
              <a:ext uri="{FF2B5EF4-FFF2-40B4-BE49-F238E27FC236}">
                <a16:creationId xmlns:a16="http://schemas.microsoft.com/office/drawing/2014/main" id="{2C9626A9-04B8-677E-F9D4-43F58295AB2E}"/>
              </a:ext>
            </a:extLst>
          </p:cNvPr>
          <p:cNvSpPr txBox="1"/>
          <p:nvPr/>
        </p:nvSpPr>
        <p:spPr>
          <a:xfrm>
            <a:off x="3097657" y="5748343"/>
            <a:ext cx="89095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偽陰性</a:t>
            </a:r>
          </a:p>
        </p:txBody>
      </p:sp>
      <p:sp>
        <p:nvSpPr>
          <p:cNvPr id="31" name="テキスト ボックス 30">
            <a:extLst>
              <a:ext uri="{FF2B5EF4-FFF2-40B4-BE49-F238E27FC236}">
                <a16:creationId xmlns:a16="http://schemas.microsoft.com/office/drawing/2014/main" id="{64DCA5B2-A3CC-F7E6-3E57-3D920F5F6400}"/>
              </a:ext>
            </a:extLst>
          </p:cNvPr>
          <p:cNvSpPr txBox="1"/>
          <p:nvPr/>
        </p:nvSpPr>
        <p:spPr>
          <a:xfrm>
            <a:off x="2290892" y="3464629"/>
            <a:ext cx="1889368"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境界線</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閾値</a:t>
            </a:r>
            <a:r>
              <a:rPr kumimoji="1" lang="en-US" altLang="ja-JP" sz="1400" dirty="0">
                <a:latin typeface="Meiryo UI" panose="020B0604030504040204" pitchFamily="50" charset="-128"/>
                <a:ea typeface="Meiryo UI" panose="020B0604030504040204" pitchFamily="50" charset="-128"/>
              </a:rPr>
              <a:t>θ)</a:t>
            </a:r>
            <a:endParaRPr kumimoji="1" lang="ja-JP" altLang="en-US" sz="1400" dirty="0">
              <a:latin typeface="Meiryo UI" panose="020B0604030504040204" pitchFamily="50" charset="-128"/>
              <a:ea typeface="Meiryo UI" panose="020B0604030504040204" pitchFamily="50" charset="-128"/>
            </a:endParaRPr>
          </a:p>
        </p:txBody>
      </p:sp>
      <p:cxnSp>
        <p:nvCxnSpPr>
          <p:cNvPr id="33" name="直線矢印コネクタ 32">
            <a:extLst>
              <a:ext uri="{FF2B5EF4-FFF2-40B4-BE49-F238E27FC236}">
                <a16:creationId xmlns:a16="http://schemas.microsoft.com/office/drawing/2014/main" id="{BB808FAE-7D8D-96BC-584E-DF36F4068BBF}"/>
              </a:ext>
            </a:extLst>
          </p:cNvPr>
          <p:cNvCxnSpPr/>
          <p:nvPr/>
        </p:nvCxnSpPr>
        <p:spPr>
          <a:xfrm>
            <a:off x="3046739" y="3322892"/>
            <a:ext cx="1337404"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9A5297CF-BE04-88FA-1B64-11A4625D0D99}"/>
              </a:ext>
            </a:extLst>
          </p:cNvPr>
          <p:cNvSpPr txBox="1"/>
          <p:nvPr/>
        </p:nvSpPr>
        <p:spPr>
          <a:xfrm>
            <a:off x="1713746" y="3159603"/>
            <a:ext cx="1333501"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偽陰性が増える</a:t>
            </a:r>
          </a:p>
        </p:txBody>
      </p:sp>
      <p:cxnSp>
        <p:nvCxnSpPr>
          <p:cNvPr id="35" name="直線矢印コネクタ 34">
            <a:extLst>
              <a:ext uri="{FF2B5EF4-FFF2-40B4-BE49-F238E27FC236}">
                <a16:creationId xmlns:a16="http://schemas.microsoft.com/office/drawing/2014/main" id="{1E771013-41E7-73FC-BFC0-B5CE7A10464D}"/>
              </a:ext>
            </a:extLst>
          </p:cNvPr>
          <p:cNvCxnSpPr>
            <a:cxnSpLocks/>
          </p:cNvCxnSpPr>
          <p:nvPr/>
        </p:nvCxnSpPr>
        <p:spPr>
          <a:xfrm flipH="1">
            <a:off x="1877646" y="3475292"/>
            <a:ext cx="1190873"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テキスト ボックス 36">
            <a:extLst>
              <a:ext uri="{FF2B5EF4-FFF2-40B4-BE49-F238E27FC236}">
                <a16:creationId xmlns:a16="http://schemas.microsoft.com/office/drawing/2014/main" id="{24474C12-2087-421D-96C2-9982FF15F4AE}"/>
              </a:ext>
            </a:extLst>
          </p:cNvPr>
          <p:cNvSpPr txBox="1"/>
          <p:nvPr/>
        </p:nvSpPr>
        <p:spPr>
          <a:xfrm>
            <a:off x="3065436" y="3039128"/>
            <a:ext cx="134327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偽陽性が増える</a:t>
            </a:r>
          </a:p>
        </p:txBody>
      </p:sp>
      <p:sp>
        <p:nvSpPr>
          <p:cNvPr id="38" name="テキスト ボックス 37">
            <a:extLst>
              <a:ext uri="{FF2B5EF4-FFF2-40B4-BE49-F238E27FC236}">
                <a16:creationId xmlns:a16="http://schemas.microsoft.com/office/drawing/2014/main" id="{06C07D3D-ECB5-F7C5-A49E-267056C8B80B}"/>
              </a:ext>
            </a:extLst>
          </p:cNvPr>
          <p:cNvSpPr txBox="1"/>
          <p:nvPr/>
        </p:nvSpPr>
        <p:spPr>
          <a:xfrm>
            <a:off x="4484619" y="3150759"/>
            <a:ext cx="2060790"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再現率が大きくなる</a:t>
            </a:r>
          </a:p>
        </p:txBody>
      </p:sp>
      <p:sp>
        <p:nvSpPr>
          <p:cNvPr id="39" name="テキスト ボックス 38">
            <a:extLst>
              <a:ext uri="{FF2B5EF4-FFF2-40B4-BE49-F238E27FC236}">
                <a16:creationId xmlns:a16="http://schemas.microsoft.com/office/drawing/2014/main" id="{DDC0D5B3-FEE1-0A08-62AB-FC3A43C45C6B}"/>
              </a:ext>
            </a:extLst>
          </p:cNvPr>
          <p:cNvSpPr txBox="1"/>
          <p:nvPr/>
        </p:nvSpPr>
        <p:spPr>
          <a:xfrm>
            <a:off x="311146" y="3321403"/>
            <a:ext cx="1795585"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適合率が大きくなる</a:t>
            </a:r>
          </a:p>
        </p:txBody>
      </p:sp>
      <p:cxnSp>
        <p:nvCxnSpPr>
          <p:cNvPr id="41" name="直線コネクタ 40">
            <a:extLst>
              <a:ext uri="{FF2B5EF4-FFF2-40B4-BE49-F238E27FC236}">
                <a16:creationId xmlns:a16="http://schemas.microsoft.com/office/drawing/2014/main" id="{67995928-AA43-51B3-B493-FCE060C26122}"/>
              </a:ext>
            </a:extLst>
          </p:cNvPr>
          <p:cNvCxnSpPr>
            <a:cxnSpLocks/>
          </p:cNvCxnSpPr>
          <p:nvPr/>
        </p:nvCxnSpPr>
        <p:spPr>
          <a:xfrm>
            <a:off x="7657150" y="3592010"/>
            <a:ext cx="0" cy="2385795"/>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3" name="直線コネクタ 42">
            <a:extLst>
              <a:ext uri="{FF2B5EF4-FFF2-40B4-BE49-F238E27FC236}">
                <a16:creationId xmlns:a16="http://schemas.microsoft.com/office/drawing/2014/main" id="{3AC2149A-11D3-823C-EA62-9A3377EBD159}"/>
              </a:ext>
            </a:extLst>
          </p:cNvPr>
          <p:cNvCxnSpPr>
            <a:cxnSpLocks/>
          </p:cNvCxnSpPr>
          <p:nvPr/>
        </p:nvCxnSpPr>
        <p:spPr>
          <a:xfrm>
            <a:off x="7657150" y="5977805"/>
            <a:ext cx="2555631"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094A1AFE-C676-AC7F-7705-74931BDE3642}"/>
              </a:ext>
            </a:extLst>
          </p:cNvPr>
          <p:cNvCxnSpPr>
            <a:cxnSpLocks/>
          </p:cNvCxnSpPr>
          <p:nvPr/>
        </p:nvCxnSpPr>
        <p:spPr>
          <a:xfrm flipV="1">
            <a:off x="7657150" y="3799867"/>
            <a:ext cx="2461846" cy="2177938"/>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49" name="フリーフォーム: 図形 48">
            <a:extLst>
              <a:ext uri="{FF2B5EF4-FFF2-40B4-BE49-F238E27FC236}">
                <a16:creationId xmlns:a16="http://schemas.microsoft.com/office/drawing/2014/main" id="{77C8CC35-B8C3-081C-03C1-EC84BDC0755A}"/>
              </a:ext>
            </a:extLst>
          </p:cNvPr>
          <p:cNvSpPr/>
          <p:nvPr/>
        </p:nvSpPr>
        <p:spPr>
          <a:xfrm>
            <a:off x="7657150" y="3992014"/>
            <a:ext cx="2196121" cy="1964899"/>
          </a:xfrm>
          <a:custGeom>
            <a:avLst/>
            <a:gdLst>
              <a:gd name="connsiteX0" fmla="*/ 0 w 1914769"/>
              <a:gd name="connsiteY0" fmla="*/ 1964899 h 1964899"/>
              <a:gd name="connsiteX1" fmla="*/ 101600 w 1914769"/>
              <a:gd name="connsiteY1" fmla="*/ 1222437 h 1964899"/>
              <a:gd name="connsiteX2" fmla="*/ 203200 w 1914769"/>
              <a:gd name="connsiteY2" fmla="*/ 440899 h 1964899"/>
              <a:gd name="connsiteX3" fmla="*/ 336062 w 1914769"/>
              <a:gd name="connsiteY3" fmla="*/ 182991 h 1964899"/>
              <a:gd name="connsiteX4" fmla="*/ 625231 w 1914769"/>
              <a:gd name="connsiteY4" fmla="*/ 57945 h 1964899"/>
              <a:gd name="connsiteX5" fmla="*/ 1398954 w 1914769"/>
              <a:gd name="connsiteY5" fmla="*/ 3237 h 1964899"/>
              <a:gd name="connsiteX6" fmla="*/ 1914769 w 1914769"/>
              <a:gd name="connsiteY6" fmla="*/ 11053 h 196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769" h="1964899">
                <a:moveTo>
                  <a:pt x="0" y="1964899"/>
                </a:moveTo>
                <a:cubicBezTo>
                  <a:pt x="33866" y="1720668"/>
                  <a:pt x="67733" y="1476437"/>
                  <a:pt x="101600" y="1222437"/>
                </a:cubicBezTo>
                <a:cubicBezTo>
                  <a:pt x="135467" y="968437"/>
                  <a:pt x="164123" y="614140"/>
                  <a:pt x="203200" y="440899"/>
                </a:cubicBezTo>
                <a:cubicBezTo>
                  <a:pt x="242277" y="267658"/>
                  <a:pt x="265724" y="246817"/>
                  <a:pt x="336062" y="182991"/>
                </a:cubicBezTo>
                <a:cubicBezTo>
                  <a:pt x="406400" y="119165"/>
                  <a:pt x="448082" y="87904"/>
                  <a:pt x="625231" y="57945"/>
                </a:cubicBezTo>
                <a:cubicBezTo>
                  <a:pt x="802380" y="27986"/>
                  <a:pt x="1184031" y="11052"/>
                  <a:pt x="1398954" y="3237"/>
                </a:cubicBezTo>
                <a:cubicBezTo>
                  <a:pt x="1613877" y="-4578"/>
                  <a:pt x="1764323" y="3237"/>
                  <a:pt x="1914769" y="11053"/>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5BD9ACCD-7814-6DEE-61D0-691570FBE095}"/>
              </a:ext>
            </a:extLst>
          </p:cNvPr>
          <p:cNvCxnSpPr/>
          <p:nvPr/>
        </p:nvCxnSpPr>
        <p:spPr>
          <a:xfrm>
            <a:off x="7657150" y="3859871"/>
            <a:ext cx="162168"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A02AF035-5B6D-2B79-117D-9FBCFE7F34DD}"/>
              </a:ext>
            </a:extLst>
          </p:cNvPr>
          <p:cNvCxnSpPr>
            <a:cxnSpLocks/>
          </p:cNvCxnSpPr>
          <p:nvPr/>
        </p:nvCxnSpPr>
        <p:spPr>
          <a:xfrm flipV="1">
            <a:off x="9842172" y="3981905"/>
            <a:ext cx="0" cy="199590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直線コネクタ 58">
            <a:extLst>
              <a:ext uri="{FF2B5EF4-FFF2-40B4-BE49-F238E27FC236}">
                <a16:creationId xmlns:a16="http://schemas.microsoft.com/office/drawing/2014/main" id="{133D1944-081F-E2D1-68E4-7CC4D32F85E8}"/>
              </a:ext>
            </a:extLst>
          </p:cNvPr>
          <p:cNvCxnSpPr/>
          <p:nvPr/>
        </p:nvCxnSpPr>
        <p:spPr>
          <a:xfrm flipV="1">
            <a:off x="8825551" y="5823018"/>
            <a:ext cx="0" cy="15869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0" name="直線コネクタ 59">
            <a:extLst>
              <a:ext uri="{FF2B5EF4-FFF2-40B4-BE49-F238E27FC236}">
                <a16:creationId xmlns:a16="http://schemas.microsoft.com/office/drawing/2014/main" id="{6979B412-FF01-064D-4F53-35A24A8EE69F}"/>
              </a:ext>
            </a:extLst>
          </p:cNvPr>
          <p:cNvCxnSpPr/>
          <p:nvPr/>
        </p:nvCxnSpPr>
        <p:spPr>
          <a:xfrm>
            <a:off x="7661060" y="4793808"/>
            <a:ext cx="162168"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1" name="テキスト ボックス 60">
            <a:extLst>
              <a:ext uri="{FF2B5EF4-FFF2-40B4-BE49-F238E27FC236}">
                <a16:creationId xmlns:a16="http://schemas.microsoft.com/office/drawing/2014/main" id="{23907979-83E7-3E0C-FC20-35416D6CF6DD}"/>
              </a:ext>
            </a:extLst>
          </p:cNvPr>
          <p:cNvSpPr txBox="1"/>
          <p:nvPr/>
        </p:nvSpPr>
        <p:spPr>
          <a:xfrm>
            <a:off x="9635389" y="6012390"/>
            <a:ext cx="517770"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1.0</a:t>
            </a:r>
            <a:endParaRPr kumimoji="1" lang="ja-JP" altLang="en-US" sz="1400" dirty="0">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96157758-0E25-F180-D0D4-E58AC410EC6A}"/>
              </a:ext>
            </a:extLst>
          </p:cNvPr>
          <p:cNvSpPr txBox="1"/>
          <p:nvPr/>
        </p:nvSpPr>
        <p:spPr>
          <a:xfrm>
            <a:off x="8597927" y="6031773"/>
            <a:ext cx="517770" cy="307777"/>
          </a:xfrm>
          <a:prstGeom prst="rect">
            <a:avLst/>
          </a:prstGeom>
          <a:noFill/>
        </p:spPr>
        <p:txBody>
          <a:bodyPr wrap="square" rtlCol="0">
            <a:spAutoFit/>
          </a:bodyPr>
          <a:lstStyle/>
          <a:p>
            <a:r>
              <a:rPr lang="en-US" altLang="ja-JP" sz="1400" dirty="0">
                <a:latin typeface="Meiryo UI" panose="020B0604030504040204" pitchFamily="50" charset="-128"/>
                <a:ea typeface="Meiryo UI" panose="020B0604030504040204" pitchFamily="50" charset="-128"/>
              </a:rPr>
              <a:t>0</a:t>
            </a:r>
            <a:r>
              <a:rPr kumimoji="1" lang="en-US" altLang="ja-JP" sz="1400" dirty="0">
                <a:latin typeface="Meiryo UI" panose="020B0604030504040204" pitchFamily="50" charset="-128"/>
                <a:ea typeface="Meiryo UI" panose="020B0604030504040204" pitchFamily="50" charset="-128"/>
              </a:rPr>
              <a:t>.5</a:t>
            </a:r>
            <a:endParaRPr kumimoji="1" lang="ja-JP" altLang="en-US" sz="1400" dirty="0">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654FE00A-0BC7-FE45-F5D6-50F54E7E9BA5}"/>
              </a:ext>
            </a:extLst>
          </p:cNvPr>
          <p:cNvSpPr txBox="1"/>
          <p:nvPr/>
        </p:nvSpPr>
        <p:spPr>
          <a:xfrm>
            <a:off x="7163804" y="3705982"/>
            <a:ext cx="517770"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1.0</a:t>
            </a:r>
            <a:endParaRPr kumimoji="1" lang="ja-JP" altLang="en-US" sz="1400" dirty="0">
              <a:latin typeface="Meiryo UI" panose="020B0604030504040204" pitchFamily="50" charset="-128"/>
              <a:ea typeface="Meiryo UI" panose="020B0604030504040204" pitchFamily="50" charset="-128"/>
            </a:endParaRPr>
          </a:p>
        </p:txBody>
      </p:sp>
      <p:sp>
        <p:nvSpPr>
          <p:cNvPr id="2048" name="テキスト ボックス 2047">
            <a:extLst>
              <a:ext uri="{FF2B5EF4-FFF2-40B4-BE49-F238E27FC236}">
                <a16:creationId xmlns:a16="http://schemas.microsoft.com/office/drawing/2014/main" id="{02913940-8696-D22E-A7A8-F81E48F6D7D8}"/>
              </a:ext>
            </a:extLst>
          </p:cNvPr>
          <p:cNvSpPr txBox="1"/>
          <p:nvPr/>
        </p:nvSpPr>
        <p:spPr>
          <a:xfrm>
            <a:off x="7163804" y="4644860"/>
            <a:ext cx="517770" cy="307777"/>
          </a:xfrm>
          <a:prstGeom prst="rect">
            <a:avLst/>
          </a:prstGeom>
          <a:noFill/>
        </p:spPr>
        <p:txBody>
          <a:bodyPr wrap="square" rtlCol="0">
            <a:spAutoFit/>
          </a:bodyPr>
          <a:lstStyle/>
          <a:p>
            <a:r>
              <a:rPr lang="en-US" altLang="ja-JP" sz="1400" dirty="0">
                <a:latin typeface="Meiryo UI" panose="020B0604030504040204" pitchFamily="50" charset="-128"/>
                <a:ea typeface="Meiryo UI" panose="020B0604030504040204" pitchFamily="50" charset="-128"/>
              </a:rPr>
              <a:t>0</a:t>
            </a:r>
            <a:r>
              <a:rPr kumimoji="1" lang="en-US" altLang="ja-JP" sz="1400" dirty="0">
                <a:latin typeface="Meiryo UI" panose="020B0604030504040204" pitchFamily="50" charset="-128"/>
                <a:ea typeface="Meiryo UI" panose="020B0604030504040204" pitchFamily="50" charset="-128"/>
              </a:rPr>
              <a:t>.5</a:t>
            </a:r>
            <a:endParaRPr kumimoji="1" lang="ja-JP" altLang="en-US" sz="1400" dirty="0">
              <a:latin typeface="Meiryo UI" panose="020B0604030504040204" pitchFamily="50" charset="-128"/>
              <a:ea typeface="Meiryo UI" panose="020B0604030504040204" pitchFamily="50" charset="-128"/>
            </a:endParaRPr>
          </a:p>
        </p:txBody>
      </p:sp>
      <p:sp>
        <p:nvSpPr>
          <p:cNvPr id="2049" name="テキスト ボックス 2048">
            <a:extLst>
              <a:ext uri="{FF2B5EF4-FFF2-40B4-BE49-F238E27FC236}">
                <a16:creationId xmlns:a16="http://schemas.microsoft.com/office/drawing/2014/main" id="{616AD368-1E43-3FD8-B89F-1929C8068017}"/>
              </a:ext>
            </a:extLst>
          </p:cNvPr>
          <p:cNvSpPr txBox="1"/>
          <p:nvPr/>
        </p:nvSpPr>
        <p:spPr>
          <a:xfrm>
            <a:off x="8421103" y="6383664"/>
            <a:ext cx="1148861" cy="307777"/>
          </a:xfrm>
          <a:prstGeom prst="rect">
            <a:avLst/>
          </a:prstGeom>
          <a:noFill/>
        </p:spPr>
        <p:txBody>
          <a:bodyPr wrap="square" rtlCol="0">
            <a:spAutoFit/>
          </a:bodyPr>
          <a:lstStyle/>
          <a:p>
            <a:r>
              <a:rPr kumimoji="1" lang="en-US" altLang="ja-JP" sz="1400" b="1" dirty="0">
                <a:latin typeface="Meiryo UI" panose="020B0604030504040204" pitchFamily="50" charset="-128"/>
                <a:ea typeface="Meiryo UI" panose="020B0604030504040204" pitchFamily="50" charset="-128"/>
              </a:rPr>
              <a:t>1</a:t>
            </a:r>
            <a:r>
              <a:rPr kumimoji="1" lang="ja-JP" altLang="en-US" sz="1400" b="1" dirty="0">
                <a:latin typeface="Meiryo UI" panose="020B0604030504040204" pitchFamily="50" charset="-128"/>
                <a:ea typeface="Meiryo UI" panose="020B0604030504040204" pitchFamily="50" charset="-128"/>
              </a:rPr>
              <a:t>ｰ特異度</a:t>
            </a:r>
          </a:p>
        </p:txBody>
      </p:sp>
      <p:sp>
        <p:nvSpPr>
          <p:cNvPr id="2051" name="テキスト ボックス 2050">
            <a:extLst>
              <a:ext uri="{FF2B5EF4-FFF2-40B4-BE49-F238E27FC236}">
                <a16:creationId xmlns:a16="http://schemas.microsoft.com/office/drawing/2014/main" id="{22EB952A-7D5F-9DA4-65A5-7B6A9C03AFCE}"/>
              </a:ext>
            </a:extLst>
          </p:cNvPr>
          <p:cNvSpPr txBox="1"/>
          <p:nvPr/>
        </p:nvSpPr>
        <p:spPr>
          <a:xfrm>
            <a:off x="6761740" y="4379697"/>
            <a:ext cx="400110" cy="828222"/>
          </a:xfrm>
          <a:prstGeom prst="rect">
            <a:avLst/>
          </a:prstGeom>
          <a:noFill/>
        </p:spPr>
        <p:txBody>
          <a:bodyPr vert="eaVert" wrap="square" rtlCol="0">
            <a:spAutoFit/>
          </a:bodyPr>
          <a:lstStyle/>
          <a:p>
            <a:r>
              <a:rPr kumimoji="1" lang="ja-JP" altLang="en-US" sz="1400" b="1" dirty="0">
                <a:latin typeface="Meiryo UI" panose="020B0604030504040204" pitchFamily="50" charset="-128"/>
                <a:ea typeface="Meiryo UI" panose="020B0604030504040204" pitchFamily="50" charset="-128"/>
              </a:rPr>
              <a:t>感度</a:t>
            </a:r>
          </a:p>
        </p:txBody>
      </p:sp>
      <p:sp>
        <p:nvSpPr>
          <p:cNvPr id="2052" name="テキスト ボックス 2051">
            <a:extLst>
              <a:ext uri="{FF2B5EF4-FFF2-40B4-BE49-F238E27FC236}">
                <a16:creationId xmlns:a16="http://schemas.microsoft.com/office/drawing/2014/main" id="{9FF33DEB-D6B3-1EA5-FA9A-089A5F9D611F}"/>
              </a:ext>
            </a:extLst>
          </p:cNvPr>
          <p:cNvSpPr txBox="1"/>
          <p:nvPr/>
        </p:nvSpPr>
        <p:spPr>
          <a:xfrm>
            <a:off x="8124607" y="3578729"/>
            <a:ext cx="1413611" cy="307778"/>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予測能力が高い</a:t>
            </a:r>
          </a:p>
        </p:txBody>
      </p:sp>
      <p:sp>
        <p:nvSpPr>
          <p:cNvPr id="2054" name="テキスト ボックス 2053">
            <a:extLst>
              <a:ext uri="{FF2B5EF4-FFF2-40B4-BE49-F238E27FC236}">
                <a16:creationId xmlns:a16="http://schemas.microsoft.com/office/drawing/2014/main" id="{9B0AFA37-E130-2854-2AA4-B998ABD11DF5}"/>
              </a:ext>
            </a:extLst>
          </p:cNvPr>
          <p:cNvSpPr txBox="1"/>
          <p:nvPr/>
        </p:nvSpPr>
        <p:spPr>
          <a:xfrm>
            <a:off x="10153159" y="3578729"/>
            <a:ext cx="785560"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対角線</a:t>
            </a:r>
          </a:p>
        </p:txBody>
      </p:sp>
      <p:sp>
        <p:nvSpPr>
          <p:cNvPr id="2055" name="テキスト ボックス 2054">
            <a:extLst>
              <a:ext uri="{FF2B5EF4-FFF2-40B4-BE49-F238E27FC236}">
                <a16:creationId xmlns:a16="http://schemas.microsoft.com/office/drawing/2014/main" id="{62999784-0A77-0D4D-0298-977CD5E566D1}"/>
              </a:ext>
            </a:extLst>
          </p:cNvPr>
          <p:cNvSpPr txBox="1"/>
          <p:nvPr/>
        </p:nvSpPr>
        <p:spPr>
          <a:xfrm>
            <a:off x="7985397" y="4201951"/>
            <a:ext cx="1297354"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ROC</a:t>
            </a:r>
            <a:r>
              <a:rPr kumimoji="1" lang="ja-JP" altLang="en-US" sz="1400" dirty="0">
                <a:latin typeface="Meiryo UI" panose="020B0604030504040204" pitchFamily="50" charset="-128"/>
                <a:ea typeface="Meiryo UI" panose="020B0604030504040204" pitchFamily="50" charset="-128"/>
              </a:rPr>
              <a:t>曲線</a:t>
            </a:r>
          </a:p>
        </p:txBody>
      </p:sp>
      <p:sp>
        <p:nvSpPr>
          <p:cNvPr id="2058" name="テキスト ボックス 2057">
            <a:extLst>
              <a:ext uri="{FF2B5EF4-FFF2-40B4-BE49-F238E27FC236}">
                <a16:creationId xmlns:a16="http://schemas.microsoft.com/office/drawing/2014/main" id="{07C85B8E-65D2-F137-AE69-93CC389C9D2A}"/>
              </a:ext>
            </a:extLst>
          </p:cNvPr>
          <p:cNvSpPr txBox="1"/>
          <p:nvPr/>
        </p:nvSpPr>
        <p:spPr>
          <a:xfrm>
            <a:off x="6080277" y="1243473"/>
            <a:ext cx="5799016" cy="1569660"/>
          </a:xfrm>
          <a:prstGeom prst="rect">
            <a:avLst/>
          </a:prstGeom>
          <a:noFill/>
        </p:spPr>
        <p:txBody>
          <a:bodyPr wrap="square">
            <a:spAutoFit/>
          </a:bodyPr>
          <a:lstStyle/>
          <a:p>
            <a:r>
              <a:rPr lang="en-US" altLang="ja-JP" sz="1600" b="1" dirty="0">
                <a:latin typeface="Meiryo UI" panose="020B0604030504040204" pitchFamily="50" charset="-128"/>
                <a:ea typeface="Meiryo UI" panose="020B0604030504040204" pitchFamily="50" charset="-128"/>
              </a:rPr>
              <a:t>ROC</a:t>
            </a:r>
            <a:r>
              <a:rPr lang="ja-JP" altLang="en-US" sz="1600" b="1" dirty="0">
                <a:latin typeface="Meiryo UI" panose="020B0604030504040204" pitchFamily="50" charset="-128"/>
                <a:ea typeface="Meiryo UI" panose="020B0604030504040204" pitchFamily="50" charset="-128"/>
              </a:rPr>
              <a:t>曲線</a:t>
            </a:r>
            <a:r>
              <a:rPr lang="en-US" altLang="ja-JP" sz="1600" b="1" dirty="0">
                <a:latin typeface="Meiryo UI" panose="020B0604030504040204" pitchFamily="50" charset="-128"/>
                <a:ea typeface="Meiryo UI" panose="020B0604030504040204" pitchFamily="50" charset="-128"/>
              </a:rPr>
              <a:t>(Receiver Operating Characteristic</a:t>
            </a:r>
            <a:r>
              <a:rPr lang="ja-JP" altLang="en-US" sz="1600" b="1"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b="1" dirty="0">
                <a:latin typeface="Meiryo UI" panose="020B0604030504040204" pitchFamily="50" charset="-128"/>
                <a:ea typeface="Meiryo UI" panose="020B0604030504040204" pitchFamily="50" charset="-128"/>
              </a:rPr>
              <a:t>閾値</a:t>
            </a:r>
            <a:r>
              <a:rPr lang="en-US" altLang="ja-JP" sz="1600" b="1" dirty="0">
                <a:latin typeface="Meiryo UI" panose="020B0604030504040204" pitchFamily="50" charset="-128"/>
                <a:ea typeface="Meiryo UI" panose="020B0604030504040204" pitchFamily="50" charset="-128"/>
              </a:rPr>
              <a:t>θ</a:t>
            </a:r>
            <a:r>
              <a:rPr lang="ja-JP" altLang="en-US" sz="1600" dirty="0">
                <a:latin typeface="Meiryo UI" panose="020B0604030504040204" pitchFamily="50" charset="-128"/>
                <a:ea typeface="Meiryo UI" panose="020B0604030504040204" pitchFamily="50" charset="-128"/>
              </a:rPr>
              <a:t>を動かしたときの、</a:t>
            </a:r>
            <a:r>
              <a:rPr lang="ja-JP" altLang="en-US" sz="1600" b="1" dirty="0">
                <a:latin typeface="Meiryo UI" panose="020B0604030504040204" pitchFamily="50" charset="-128"/>
                <a:ea typeface="Meiryo UI" panose="020B0604030504040204" pitchFamily="50" charset="-128"/>
              </a:rPr>
              <a:t>感度</a:t>
            </a:r>
            <a:r>
              <a:rPr lang="ja-JP" altLang="en-US" sz="1600" dirty="0">
                <a:latin typeface="Meiryo UI" panose="020B0604030504040204" pitchFamily="50" charset="-128"/>
                <a:ea typeface="Meiryo UI" panose="020B0604030504040204" pitchFamily="50" charset="-128"/>
              </a:rPr>
              <a:t>と</a:t>
            </a:r>
            <a:r>
              <a:rPr lang="ja-JP" altLang="en-US" sz="1600" b="1" dirty="0">
                <a:latin typeface="Meiryo UI" panose="020B0604030504040204" pitchFamily="50" charset="-128"/>
                <a:ea typeface="Meiryo UI" panose="020B0604030504040204" pitchFamily="50" charset="-128"/>
              </a:rPr>
              <a:t>１ー特異点</a:t>
            </a:r>
            <a:r>
              <a:rPr lang="ja-JP" altLang="en-US" sz="1600" dirty="0">
                <a:latin typeface="Meiryo UI" panose="020B0604030504040204" pitchFamily="50" charset="-128"/>
                <a:ea typeface="Meiryo UI" panose="020B0604030504040204" pitchFamily="50" charset="-128"/>
              </a:rPr>
              <a:t>で描かれるグラフです。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ROC</a:t>
            </a:r>
            <a:r>
              <a:rPr lang="ja-JP" altLang="en-US" sz="1600" dirty="0">
                <a:latin typeface="Meiryo UI" panose="020B0604030504040204" pitchFamily="50" charset="-128"/>
                <a:ea typeface="Meiryo UI" panose="020B0604030504040204" pitchFamily="50" charset="-128"/>
              </a:rPr>
              <a:t>曲線の下にできる面積を</a:t>
            </a:r>
            <a:r>
              <a:rPr lang="en-US" altLang="ja-JP" sz="1600" dirty="0">
                <a:latin typeface="Meiryo UI" panose="020B0604030504040204" pitchFamily="50" charset="-128"/>
                <a:ea typeface="Meiryo UI" panose="020B0604030504040204" pitchFamily="50" charset="-128"/>
              </a:rPr>
              <a:t>AUC(Area Under the Cube</a:t>
            </a:r>
            <a:r>
              <a:rPr lang="ja-JP" altLang="en-US" sz="1600" dirty="0">
                <a:latin typeface="Meiryo UI" panose="020B0604030504040204" pitchFamily="50" charset="-128"/>
                <a:ea typeface="Meiryo UI" panose="020B0604030504040204" pitchFamily="50" charset="-128"/>
              </a:rPr>
              <a:t>）といい、１に近いほど機械学習モデルが２つのカテゴリを分離できていることを示す。</a:t>
            </a:r>
            <a:endParaRPr lang="en-US" altLang="ja-JP" sz="1600" dirty="0">
              <a:latin typeface="Meiryo UI" panose="020B0604030504040204" pitchFamily="50" charset="-128"/>
              <a:ea typeface="Meiryo UI" panose="020B0604030504040204" pitchFamily="50" charset="-128"/>
            </a:endParaRPr>
          </a:p>
          <a:p>
            <a:endParaRPr lang="ja-JP" altLang="en-US" sz="1600" dirty="0">
              <a:latin typeface="Meiryo UI" panose="020B0604030504040204" pitchFamily="50" charset="-128"/>
              <a:ea typeface="Meiryo UI" panose="020B0604030504040204" pitchFamily="50" charset="-128"/>
            </a:endParaRPr>
          </a:p>
        </p:txBody>
      </p:sp>
      <p:sp>
        <p:nvSpPr>
          <p:cNvPr id="2059" name="テキスト ボックス 2058">
            <a:extLst>
              <a:ext uri="{FF2B5EF4-FFF2-40B4-BE49-F238E27FC236}">
                <a16:creationId xmlns:a16="http://schemas.microsoft.com/office/drawing/2014/main" id="{F8BA63C0-09DC-02CE-38EE-66F341491DDE}"/>
              </a:ext>
            </a:extLst>
          </p:cNvPr>
          <p:cNvSpPr txBox="1"/>
          <p:nvPr/>
        </p:nvSpPr>
        <p:spPr>
          <a:xfrm>
            <a:off x="9146232" y="3838396"/>
            <a:ext cx="34861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p>
        </p:txBody>
      </p:sp>
      <p:sp>
        <p:nvSpPr>
          <p:cNvPr id="2060" name="テキスト ボックス 2059">
            <a:extLst>
              <a:ext uri="{FF2B5EF4-FFF2-40B4-BE49-F238E27FC236}">
                <a16:creationId xmlns:a16="http://schemas.microsoft.com/office/drawing/2014/main" id="{A641B8DF-FD43-4E7A-216E-6695967CC123}"/>
              </a:ext>
            </a:extLst>
          </p:cNvPr>
          <p:cNvSpPr txBox="1"/>
          <p:nvPr/>
        </p:nvSpPr>
        <p:spPr>
          <a:xfrm>
            <a:off x="7815811" y="4090741"/>
            <a:ext cx="34861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p>
        </p:txBody>
      </p:sp>
      <p:sp>
        <p:nvSpPr>
          <p:cNvPr id="2061" name="テキスト ボックス 2060">
            <a:extLst>
              <a:ext uri="{FF2B5EF4-FFF2-40B4-BE49-F238E27FC236}">
                <a16:creationId xmlns:a16="http://schemas.microsoft.com/office/drawing/2014/main" id="{EE3BD687-8FD6-07DB-63E0-944528FF79B5}"/>
              </a:ext>
            </a:extLst>
          </p:cNvPr>
          <p:cNvSpPr txBox="1"/>
          <p:nvPr/>
        </p:nvSpPr>
        <p:spPr>
          <a:xfrm>
            <a:off x="7576098" y="5294948"/>
            <a:ext cx="34861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p>
        </p:txBody>
      </p:sp>
      <p:sp>
        <p:nvSpPr>
          <p:cNvPr id="2062" name="テキスト ボックス 2061">
            <a:extLst>
              <a:ext uri="{FF2B5EF4-FFF2-40B4-BE49-F238E27FC236}">
                <a16:creationId xmlns:a16="http://schemas.microsoft.com/office/drawing/2014/main" id="{8525AD3C-F631-E5AF-636B-010FA4748C89}"/>
              </a:ext>
            </a:extLst>
          </p:cNvPr>
          <p:cNvSpPr txBox="1"/>
          <p:nvPr/>
        </p:nvSpPr>
        <p:spPr>
          <a:xfrm>
            <a:off x="7749825" y="5126299"/>
            <a:ext cx="796528" cy="276999"/>
          </a:xfrm>
          <a:prstGeom prst="rect">
            <a:avLst/>
          </a:prstGeom>
          <a:noFill/>
        </p:spPr>
        <p:txBody>
          <a:bodyPr wrap="square" rtlCol="0">
            <a:spAutoFit/>
          </a:bodyPr>
          <a:lstStyle/>
          <a:p>
            <a:r>
              <a:rPr kumimoji="1" lang="en-US" altLang="ja-JP" sz="1200" dirty="0"/>
              <a:t>θ</a:t>
            </a:r>
            <a:r>
              <a:rPr lang="ja-JP" altLang="en-US" sz="1200" dirty="0"/>
              <a:t>＝</a:t>
            </a:r>
            <a:r>
              <a:rPr lang="en-US" altLang="ja-JP" sz="1200" dirty="0"/>
              <a:t>0.8</a:t>
            </a:r>
            <a:endParaRPr kumimoji="1" lang="ja-JP" altLang="en-US" dirty="0"/>
          </a:p>
        </p:txBody>
      </p:sp>
      <p:sp>
        <p:nvSpPr>
          <p:cNvPr id="2063" name="テキスト ボックス 2062">
            <a:extLst>
              <a:ext uri="{FF2B5EF4-FFF2-40B4-BE49-F238E27FC236}">
                <a16:creationId xmlns:a16="http://schemas.microsoft.com/office/drawing/2014/main" id="{6BC5F1CE-6CF0-5683-25D3-7FB7DB29BE51}"/>
              </a:ext>
            </a:extLst>
          </p:cNvPr>
          <p:cNvSpPr txBox="1"/>
          <p:nvPr/>
        </p:nvSpPr>
        <p:spPr>
          <a:xfrm>
            <a:off x="7648108" y="3873117"/>
            <a:ext cx="796528" cy="276999"/>
          </a:xfrm>
          <a:prstGeom prst="rect">
            <a:avLst/>
          </a:prstGeom>
          <a:noFill/>
        </p:spPr>
        <p:txBody>
          <a:bodyPr wrap="square" rtlCol="0">
            <a:spAutoFit/>
          </a:bodyPr>
          <a:lstStyle/>
          <a:p>
            <a:r>
              <a:rPr kumimoji="1" lang="en-US" altLang="ja-JP" sz="1200" dirty="0"/>
              <a:t>θ</a:t>
            </a:r>
            <a:r>
              <a:rPr lang="ja-JP" altLang="en-US" sz="1200" dirty="0"/>
              <a:t>＝</a:t>
            </a:r>
            <a:r>
              <a:rPr lang="en-US" altLang="ja-JP" sz="1200" dirty="0"/>
              <a:t>0.5</a:t>
            </a:r>
            <a:endParaRPr kumimoji="1" lang="ja-JP" altLang="en-US" dirty="0"/>
          </a:p>
        </p:txBody>
      </p:sp>
      <p:sp>
        <p:nvSpPr>
          <p:cNvPr id="2064" name="テキスト ボックス 2063">
            <a:extLst>
              <a:ext uri="{FF2B5EF4-FFF2-40B4-BE49-F238E27FC236}">
                <a16:creationId xmlns:a16="http://schemas.microsoft.com/office/drawing/2014/main" id="{BF09D534-262E-F77E-0176-A767779717BF}"/>
              </a:ext>
            </a:extLst>
          </p:cNvPr>
          <p:cNvSpPr txBox="1"/>
          <p:nvPr/>
        </p:nvSpPr>
        <p:spPr>
          <a:xfrm>
            <a:off x="8919837" y="4049411"/>
            <a:ext cx="796528" cy="276999"/>
          </a:xfrm>
          <a:prstGeom prst="rect">
            <a:avLst/>
          </a:prstGeom>
          <a:noFill/>
        </p:spPr>
        <p:txBody>
          <a:bodyPr wrap="square" rtlCol="0">
            <a:spAutoFit/>
          </a:bodyPr>
          <a:lstStyle/>
          <a:p>
            <a:r>
              <a:rPr kumimoji="1" lang="en-US" altLang="ja-JP" sz="1200" dirty="0"/>
              <a:t>θ</a:t>
            </a:r>
            <a:r>
              <a:rPr lang="ja-JP" altLang="en-US" sz="1200" dirty="0"/>
              <a:t>＝</a:t>
            </a:r>
            <a:r>
              <a:rPr lang="en-US" altLang="ja-JP" sz="1200" dirty="0"/>
              <a:t>0.2</a:t>
            </a:r>
            <a:endParaRPr kumimoji="1" lang="ja-JP" altLang="en-US" dirty="0"/>
          </a:p>
        </p:txBody>
      </p:sp>
      <p:grpSp>
        <p:nvGrpSpPr>
          <p:cNvPr id="2065" name="グループ化 2064">
            <a:extLst>
              <a:ext uri="{FF2B5EF4-FFF2-40B4-BE49-F238E27FC236}">
                <a16:creationId xmlns:a16="http://schemas.microsoft.com/office/drawing/2014/main" id="{B4CF14B5-3A83-9345-6E55-66780C8788C7}"/>
              </a:ext>
            </a:extLst>
          </p:cNvPr>
          <p:cNvGrpSpPr/>
          <p:nvPr/>
        </p:nvGrpSpPr>
        <p:grpSpPr>
          <a:xfrm>
            <a:off x="5934670" y="4326837"/>
            <a:ext cx="883297" cy="552779"/>
            <a:chOff x="1751942" y="5320667"/>
            <a:chExt cx="883297" cy="552779"/>
          </a:xfrm>
        </p:grpSpPr>
        <p:sp>
          <p:nvSpPr>
            <p:cNvPr id="2066" name="テキスト ボックス 2065">
              <a:extLst>
                <a:ext uri="{FF2B5EF4-FFF2-40B4-BE49-F238E27FC236}">
                  <a16:creationId xmlns:a16="http://schemas.microsoft.com/office/drawing/2014/main" id="{212D63BA-3ED1-CCE7-7EBB-4CF43A91664F}"/>
                </a:ext>
              </a:extLst>
            </p:cNvPr>
            <p:cNvSpPr txBox="1"/>
            <p:nvPr/>
          </p:nvSpPr>
          <p:spPr>
            <a:xfrm>
              <a:off x="1751942" y="5565669"/>
              <a:ext cx="88329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TP</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FN</a:t>
              </a:r>
              <a:endParaRPr kumimoji="1" lang="ja-JP" altLang="en-US" sz="1400" dirty="0">
                <a:latin typeface="Meiryo UI" panose="020B0604030504040204" pitchFamily="50" charset="-128"/>
                <a:ea typeface="Meiryo UI" panose="020B0604030504040204" pitchFamily="50" charset="-128"/>
              </a:endParaRPr>
            </a:p>
          </p:txBody>
        </p:sp>
        <p:sp>
          <p:nvSpPr>
            <p:cNvPr id="2067" name="テキスト ボックス 2066">
              <a:extLst>
                <a:ext uri="{FF2B5EF4-FFF2-40B4-BE49-F238E27FC236}">
                  <a16:creationId xmlns:a16="http://schemas.microsoft.com/office/drawing/2014/main" id="{3B4C83E6-0869-F418-36DA-C297852DB1F1}"/>
                </a:ext>
              </a:extLst>
            </p:cNvPr>
            <p:cNvSpPr txBox="1"/>
            <p:nvPr/>
          </p:nvSpPr>
          <p:spPr>
            <a:xfrm>
              <a:off x="1952883" y="5320667"/>
              <a:ext cx="60441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TP</a:t>
              </a:r>
              <a:endParaRPr kumimoji="1" lang="ja-JP" altLang="en-US" sz="1400" dirty="0">
                <a:latin typeface="Meiryo UI" panose="020B0604030504040204" pitchFamily="50" charset="-128"/>
                <a:ea typeface="Meiryo UI" panose="020B0604030504040204" pitchFamily="50" charset="-128"/>
              </a:endParaRPr>
            </a:p>
          </p:txBody>
        </p:sp>
        <p:cxnSp>
          <p:nvCxnSpPr>
            <p:cNvPr id="2068" name="直線コネクタ 2067">
              <a:extLst>
                <a:ext uri="{FF2B5EF4-FFF2-40B4-BE49-F238E27FC236}">
                  <a16:creationId xmlns:a16="http://schemas.microsoft.com/office/drawing/2014/main" id="{DE71647E-6499-A0A3-079F-E1EAA878E6BD}"/>
                </a:ext>
              </a:extLst>
            </p:cNvPr>
            <p:cNvCxnSpPr>
              <a:cxnSpLocks/>
            </p:cNvCxnSpPr>
            <p:nvPr/>
          </p:nvCxnSpPr>
          <p:spPr>
            <a:xfrm>
              <a:off x="1757770" y="5591999"/>
              <a:ext cx="80535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069" name="グループ化 2068">
            <a:extLst>
              <a:ext uri="{FF2B5EF4-FFF2-40B4-BE49-F238E27FC236}">
                <a16:creationId xmlns:a16="http://schemas.microsoft.com/office/drawing/2014/main" id="{1F27EE15-880D-232A-C8C0-B3A1A3AA27CC}"/>
              </a:ext>
            </a:extLst>
          </p:cNvPr>
          <p:cNvGrpSpPr/>
          <p:nvPr/>
        </p:nvGrpSpPr>
        <p:grpSpPr>
          <a:xfrm>
            <a:off x="10055421" y="6259899"/>
            <a:ext cx="883297" cy="552779"/>
            <a:chOff x="1784691" y="6008727"/>
            <a:chExt cx="883297" cy="552779"/>
          </a:xfrm>
        </p:grpSpPr>
        <p:sp>
          <p:nvSpPr>
            <p:cNvPr id="2070" name="テキスト ボックス 2069">
              <a:extLst>
                <a:ext uri="{FF2B5EF4-FFF2-40B4-BE49-F238E27FC236}">
                  <a16:creationId xmlns:a16="http://schemas.microsoft.com/office/drawing/2014/main" id="{9B45DEAE-33E5-7BF1-CBA0-AE4079B5F0EE}"/>
                </a:ext>
              </a:extLst>
            </p:cNvPr>
            <p:cNvSpPr txBox="1"/>
            <p:nvPr/>
          </p:nvSpPr>
          <p:spPr>
            <a:xfrm>
              <a:off x="1784691" y="6253729"/>
              <a:ext cx="88329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TN</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FP</a:t>
              </a:r>
              <a:endParaRPr kumimoji="1" lang="ja-JP" altLang="en-US" sz="1400" dirty="0">
                <a:latin typeface="Meiryo UI" panose="020B0604030504040204" pitchFamily="50" charset="-128"/>
                <a:ea typeface="Meiryo UI" panose="020B0604030504040204" pitchFamily="50" charset="-128"/>
              </a:endParaRPr>
            </a:p>
          </p:txBody>
        </p:sp>
        <p:sp>
          <p:nvSpPr>
            <p:cNvPr id="2071" name="テキスト ボックス 2070">
              <a:extLst>
                <a:ext uri="{FF2B5EF4-FFF2-40B4-BE49-F238E27FC236}">
                  <a16:creationId xmlns:a16="http://schemas.microsoft.com/office/drawing/2014/main" id="{360F9111-8D9B-0431-28A7-63FD65FE6E98}"/>
                </a:ext>
              </a:extLst>
            </p:cNvPr>
            <p:cNvSpPr txBox="1"/>
            <p:nvPr/>
          </p:nvSpPr>
          <p:spPr>
            <a:xfrm>
              <a:off x="1985632" y="6008727"/>
              <a:ext cx="604417"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TN</a:t>
              </a:r>
              <a:endParaRPr kumimoji="1" lang="ja-JP" altLang="en-US" sz="1400" dirty="0">
                <a:latin typeface="Meiryo UI" panose="020B0604030504040204" pitchFamily="50" charset="-128"/>
                <a:ea typeface="Meiryo UI" panose="020B0604030504040204" pitchFamily="50" charset="-128"/>
              </a:endParaRPr>
            </a:p>
          </p:txBody>
        </p:sp>
        <p:cxnSp>
          <p:nvCxnSpPr>
            <p:cNvPr id="2072" name="直線コネクタ 2071">
              <a:extLst>
                <a:ext uri="{FF2B5EF4-FFF2-40B4-BE49-F238E27FC236}">
                  <a16:creationId xmlns:a16="http://schemas.microsoft.com/office/drawing/2014/main" id="{80A74C51-5528-2F38-0A84-3373F698D1E3}"/>
                </a:ext>
              </a:extLst>
            </p:cNvPr>
            <p:cNvCxnSpPr>
              <a:cxnSpLocks/>
            </p:cNvCxnSpPr>
            <p:nvPr/>
          </p:nvCxnSpPr>
          <p:spPr>
            <a:xfrm>
              <a:off x="1790519" y="6280059"/>
              <a:ext cx="80535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073" name="テキスト ボックス 2072">
            <a:extLst>
              <a:ext uri="{FF2B5EF4-FFF2-40B4-BE49-F238E27FC236}">
                <a16:creationId xmlns:a16="http://schemas.microsoft.com/office/drawing/2014/main" id="{61CE05F0-D46C-2576-AC9B-FB14EA121BF4}"/>
              </a:ext>
            </a:extLst>
          </p:cNvPr>
          <p:cNvSpPr txBox="1"/>
          <p:nvPr/>
        </p:nvSpPr>
        <p:spPr>
          <a:xfrm>
            <a:off x="9649099" y="6385451"/>
            <a:ext cx="847971"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1</a:t>
            </a:r>
            <a:r>
              <a:rPr kumimoji="1" lang="ja-JP" altLang="en-US" sz="1400" dirty="0">
                <a:latin typeface="Meiryo UI" panose="020B0604030504040204" pitchFamily="50" charset="-128"/>
                <a:ea typeface="Meiryo UI" panose="020B0604030504040204" pitchFamily="50" charset="-128"/>
              </a:rPr>
              <a:t>ｰ</a:t>
            </a:r>
          </a:p>
        </p:txBody>
      </p:sp>
      <p:cxnSp>
        <p:nvCxnSpPr>
          <p:cNvPr id="2079" name="直線コネクタ 2078">
            <a:extLst>
              <a:ext uri="{FF2B5EF4-FFF2-40B4-BE49-F238E27FC236}">
                <a16:creationId xmlns:a16="http://schemas.microsoft.com/office/drawing/2014/main" id="{93CED355-B765-1322-EF3E-451356F14450}"/>
              </a:ext>
            </a:extLst>
          </p:cNvPr>
          <p:cNvCxnSpPr/>
          <p:nvPr/>
        </p:nvCxnSpPr>
        <p:spPr>
          <a:xfrm flipV="1">
            <a:off x="9358969" y="4479427"/>
            <a:ext cx="988606" cy="697453"/>
          </a:xfrm>
          <a:prstGeom prst="line">
            <a:avLst/>
          </a:prstGeom>
          <a:ln w="12700">
            <a:solidFill>
              <a:schemeClr val="bg1">
                <a:lumMod val="50000"/>
              </a:schemeClr>
            </a:solidFill>
            <a:headEnd type="arrow"/>
          </a:ln>
        </p:spPr>
        <p:style>
          <a:lnRef idx="2">
            <a:schemeClr val="accent1"/>
          </a:lnRef>
          <a:fillRef idx="0">
            <a:schemeClr val="accent1"/>
          </a:fillRef>
          <a:effectRef idx="1">
            <a:schemeClr val="accent1"/>
          </a:effectRef>
          <a:fontRef idx="minor">
            <a:schemeClr val="tx1"/>
          </a:fontRef>
        </p:style>
      </p:cxnSp>
      <p:sp>
        <p:nvSpPr>
          <p:cNvPr id="2080" name="テキスト ボックス 2079">
            <a:extLst>
              <a:ext uri="{FF2B5EF4-FFF2-40B4-BE49-F238E27FC236}">
                <a16:creationId xmlns:a16="http://schemas.microsoft.com/office/drawing/2014/main" id="{29795E8D-15E5-49BC-0299-D7EBB94BEFC0}"/>
              </a:ext>
            </a:extLst>
          </p:cNvPr>
          <p:cNvSpPr txBox="1"/>
          <p:nvPr/>
        </p:nvSpPr>
        <p:spPr>
          <a:xfrm>
            <a:off x="10345039" y="4289094"/>
            <a:ext cx="666244"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AUC</a:t>
            </a:r>
            <a:endParaRPr kumimoji="1" lang="ja-JP" altLang="en-US" sz="14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8DA1966-DF6C-FCBA-0BB7-B2FA917BC703}"/>
              </a:ext>
            </a:extLst>
          </p:cNvPr>
          <p:cNvSpPr>
            <a:spLocks noGrp="1"/>
          </p:cNvSpPr>
          <p:nvPr>
            <p:ph type="sldNum" sz="quarter" idx="12"/>
          </p:nvPr>
        </p:nvSpPr>
        <p:spPr/>
        <p:txBody>
          <a:bodyPr/>
          <a:lstStyle/>
          <a:p>
            <a:fld id="{2977F5E9-0479-47A0-9E51-109E0858BCF2}"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F103EAD9-EB89-FA66-EDC2-E174366FAF5C}"/>
              </a:ext>
            </a:extLst>
          </p:cNvPr>
          <p:cNvSpPr txBox="1"/>
          <p:nvPr/>
        </p:nvSpPr>
        <p:spPr>
          <a:xfrm>
            <a:off x="4673606" y="3358048"/>
            <a:ext cx="1105608" cy="3693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陽性を</a:t>
            </a:r>
            <a:r>
              <a:rPr lang="en-US" altLang="ja-JP" sz="900" dirty="0">
                <a:latin typeface="Meiryo UI" panose="020B0604030504040204" pitchFamily="50" charset="-128"/>
                <a:ea typeface="Meiryo UI" panose="020B0604030504040204" pitchFamily="50" charset="-128"/>
              </a:rPr>
              <a:t>Positive</a:t>
            </a:r>
            <a:r>
              <a:rPr lang="ja-JP" altLang="en-US" sz="900" dirty="0">
                <a:latin typeface="Meiryo UI" panose="020B0604030504040204" pitchFamily="50" charset="-128"/>
                <a:ea typeface="Meiryo UI" panose="020B0604030504040204" pitchFamily="50" charset="-128"/>
              </a:rPr>
              <a:t>と判断できた割合</a:t>
            </a:r>
            <a:endParaRPr kumimoji="1" lang="ja-JP" altLang="en-US" sz="9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F260DCBE-3FC7-1772-C3BD-FC7ED1702A50}"/>
              </a:ext>
            </a:extLst>
          </p:cNvPr>
          <p:cNvSpPr txBox="1"/>
          <p:nvPr/>
        </p:nvSpPr>
        <p:spPr>
          <a:xfrm>
            <a:off x="466142" y="3532395"/>
            <a:ext cx="1259662" cy="3693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予測した</a:t>
            </a:r>
            <a:r>
              <a:rPr kumimoji="1" lang="en-US" altLang="ja-JP" sz="900" dirty="0">
                <a:latin typeface="Meiryo UI" panose="020B0604030504040204" pitchFamily="50" charset="-128"/>
                <a:ea typeface="Meiryo UI" panose="020B0604030504040204" pitchFamily="50" charset="-128"/>
              </a:rPr>
              <a:t>Positive</a:t>
            </a:r>
            <a:r>
              <a:rPr kumimoji="1" lang="ja-JP" altLang="en-US" sz="900" dirty="0">
                <a:latin typeface="Meiryo UI" panose="020B0604030504040204" pitchFamily="50" charset="-128"/>
                <a:ea typeface="Meiryo UI" panose="020B0604030504040204" pitchFamily="50" charset="-128"/>
              </a:rPr>
              <a:t>で実際に陽性だった割合</a:t>
            </a:r>
          </a:p>
        </p:txBody>
      </p:sp>
      <p:sp>
        <p:nvSpPr>
          <p:cNvPr id="7" name="テキスト ボックス 6">
            <a:extLst>
              <a:ext uri="{FF2B5EF4-FFF2-40B4-BE49-F238E27FC236}">
                <a16:creationId xmlns:a16="http://schemas.microsoft.com/office/drawing/2014/main" id="{751AD422-F0A6-B281-5956-8F81108F6489}"/>
              </a:ext>
            </a:extLst>
          </p:cNvPr>
          <p:cNvSpPr txBox="1"/>
          <p:nvPr/>
        </p:nvSpPr>
        <p:spPr>
          <a:xfrm>
            <a:off x="5969067" y="3906075"/>
            <a:ext cx="1105608" cy="3693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陽性を</a:t>
            </a:r>
            <a:r>
              <a:rPr lang="en-US" altLang="ja-JP" sz="900" dirty="0">
                <a:latin typeface="Meiryo UI" panose="020B0604030504040204" pitchFamily="50" charset="-128"/>
                <a:ea typeface="Meiryo UI" panose="020B0604030504040204" pitchFamily="50" charset="-128"/>
              </a:rPr>
              <a:t>Positive</a:t>
            </a:r>
            <a:r>
              <a:rPr lang="ja-JP" altLang="en-US" sz="900" dirty="0">
                <a:latin typeface="Meiryo UI" panose="020B0604030504040204" pitchFamily="50" charset="-128"/>
                <a:ea typeface="Meiryo UI" panose="020B0604030504040204" pitchFamily="50" charset="-128"/>
              </a:rPr>
              <a:t>と判断できた割合</a:t>
            </a:r>
            <a:endParaRPr kumimoji="1" lang="ja-JP" altLang="en-US" sz="9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09DAC555-69D5-947C-DF44-2F2BAB2648EC}"/>
              </a:ext>
            </a:extLst>
          </p:cNvPr>
          <p:cNvSpPr txBox="1"/>
          <p:nvPr/>
        </p:nvSpPr>
        <p:spPr>
          <a:xfrm>
            <a:off x="7066982" y="6309921"/>
            <a:ext cx="1498531" cy="369332"/>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陰性を</a:t>
            </a:r>
            <a:r>
              <a:rPr kumimoji="1" lang="en-US" altLang="ja-JP" sz="900" dirty="0">
                <a:latin typeface="Meiryo UI" panose="020B0604030504040204" pitchFamily="50" charset="-128"/>
                <a:ea typeface="Meiryo UI" panose="020B0604030504040204" pitchFamily="50" charset="-128"/>
              </a:rPr>
              <a:t>Negative</a:t>
            </a:r>
            <a:r>
              <a:rPr kumimoji="1" lang="ja-JP" altLang="en-US" sz="900" dirty="0">
                <a:latin typeface="Meiryo UI" panose="020B0604030504040204" pitchFamily="50" charset="-128"/>
                <a:ea typeface="Meiryo UI" panose="020B0604030504040204" pitchFamily="50" charset="-128"/>
              </a:rPr>
              <a:t>と判断できなかった場合</a:t>
            </a:r>
          </a:p>
        </p:txBody>
      </p:sp>
    </p:spTree>
    <p:extLst>
      <p:ext uri="{BB962C8B-B14F-4D97-AF65-F5344CB8AC3E}">
        <p14:creationId xmlns:p14="http://schemas.microsoft.com/office/powerpoint/2010/main" val="1755693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4B99672-26BF-246E-7FF7-365E37AA7BB8}"/>
              </a:ext>
            </a:extLst>
          </p:cNvPr>
          <p:cNvSpPr>
            <a:spLocks noGrp="1"/>
          </p:cNvSpPr>
          <p:nvPr>
            <p:ph type="sldNum" sz="quarter" idx="12"/>
          </p:nvPr>
        </p:nvSpPr>
        <p:spPr/>
        <p:txBody>
          <a:bodyPr/>
          <a:lstStyle/>
          <a:p>
            <a:fld id="{2977F5E9-0479-47A0-9E51-109E0858BCF2}" type="slidenum">
              <a:rPr kumimoji="1" lang="ja-JP" altLang="en-US" smtClean="0"/>
              <a:t>42</a:t>
            </a:fld>
            <a:endParaRPr kumimoji="1" lang="ja-JP" altLang="en-US"/>
          </a:p>
        </p:txBody>
      </p:sp>
      <p:pic>
        <p:nvPicPr>
          <p:cNvPr id="5" name="図 4">
            <a:extLst>
              <a:ext uri="{FF2B5EF4-FFF2-40B4-BE49-F238E27FC236}">
                <a16:creationId xmlns:a16="http://schemas.microsoft.com/office/drawing/2014/main" id="{8C4A6A26-6898-2368-D3A9-58E669A62802}"/>
              </a:ext>
            </a:extLst>
          </p:cNvPr>
          <p:cNvPicPr>
            <a:picLocks noChangeAspect="1"/>
          </p:cNvPicPr>
          <p:nvPr/>
        </p:nvPicPr>
        <p:blipFill>
          <a:blip r:embed="rId3"/>
          <a:stretch>
            <a:fillRect/>
          </a:stretch>
        </p:blipFill>
        <p:spPr>
          <a:xfrm>
            <a:off x="399952" y="2777493"/>
            <a:ext cx="3273551" cy="1841373"/>
          </a:xfrm>
          <a:prstGeom prst="rect">
            <a:avLst/>
          </a:prstGeom>
          <a:ln>
            <a:solidFill>
              <a:schemeClr val="bg1">
                <a:lumMod val="50000"/>
              </a:schemeClr>
            </a:solidFill>
          </a:ln>
        </p:spPr>
      </p:pic>
      <p:pic>
        <p:nvPicPr>
          <p:cNvPr id="6" name="図 5">
            <a:extLst>
              <a:ext uri="{FF2B5EF4-FFF2-40B4-BE49-F238E27FC236}">
                <a16:creationId xmlns:a16="http://schemas.microsoft.com/office/drawing/2014/main" id="{FF7C4963-95AF-79C4-66B2-00839A90DD54}"/>
              </a:ext>
            </a:extLst>
          </p:cNvPr>
          <p:cNvPicPr>
            <a:picLocks noChangeAspect="1"/>
          </p:cNvPicPr>
          <p:nvPr/>
        </p:nvPicPr>
        <p:blipFill>
          <a:blip r:embed="rId4"/>
          <a:stretch>
            <a:fillRect/>
          </a:stretch>
        </p:blipFill>
        <p:spPr>
          <a:xfrm>
            <a:off x="4044193" y="641083"/>
            <a:ext cx="3273551" cy="1841372"/>
          </a:xfrm>
          <a:prstGeom prst="rect">
            <a:avLst/>
          </a:prstGeom>
          <a:ln>
            <a:solidFill>
              <a:schemeClr val="bg1">
                <a:lumMod val="50000"/>
              </a:schemeClr>
            </a:solidFill>
          </a:ln>
        </p:spPr>
      </p:pic>
      <p:pic>
        <p:nvPicPr>
          <p:cNvPr id="7" name="図 6">
            <a:extLst>
              <a:ext uri="{FF2B5EF4-FFF2-40B4-BE49-F238E27FC236}">
                <a16:creationId xmlns:a16="http://schemas.microsoft.com/office/drawing/2014/main" id="{7963691E-C88E-B64E-B5CF-2C0E73B26596}"/>
              </a:ext>
            </a:extLst>
          </p:cNvPr>
          <p:cNvPicPr>
            <a:picLocks noChangeAspect="1"/>
          </p:cNvPicPr>
          <p:nvPr/>
        </p:nvPicPr>
        <p:blipFill>
          <a:blip r:embed="rId5"/>
          <a:stretch>
            <a:fillRect/>
          </a:stretch>
        </p:blipFill>
        <p:spPr>
          <a:xfrm>
            <a:off x="4044193" y="2774788"/>
            <a:ext cx="3273554" cy="1841374"/>
          </a:xfrm>
          <a:prstGeom prst="rect">
            <a:avLst/>
          </a:prstGeom>
          <a:ln>
            <a:solidFill>
              <a:schemeClr val="bg1">
                <a:lumMod val="50000"/>
              </a:schemeClr>
            </a:solidFill>
          </a:ln>
        </p:spPr>
      </p:pic>
      <p:pic>
        <p:nvPicPr>
          <p:cNvPr id="8" name="図 7">
            <a:extLst>
              <a:ext uri="{FF2B5EF4-FFF2-40B4-BE49-F238E27FC236}">
                <a16:creationId xmlns:a16="http://schemas.microsoft.com/office/drawing/2014/main" id="{DCF3615D-FED8-D6FC-1F34-66424F606816}"/>
              </a:ext>
            </a:extLst>
          </p:cNvPr>
          <p:cNvPicPr>
            <a:picLocks noChangeAspect="1"/>
          </p:cNvPicPr>
          <p:nvPr/>
        </p:nvPicPr>
        <p:blipFill>
          <a:blip r:embed="rId6"/>
          <a:stretch>
            <a:fillRect/>
          </a:stretch>
        </p:blipFill>
        <p:spPr>
          <a:xfrm>
            <a:off x="4044191" y="4876224"/>
            <a:ext cx="3273553" cy="1841374"/>
          </a:xfrm>
          <a:prstGeom prst="rect">
            <a:avLst/>
          </a:prstGeom>
          <a:ln>
            <a:solidFill>
              <a:schemeClr val="bg1">
                <a:lumMod val="50000"/>
              </a:schemeClr>
            </a:solidFill>
          </a:ln>
        </p:spPr>
      </p:pic>
      <p:pic>
        <p:nvPicPr>
          <p:cNvPr id="9" name="図 8">
            <a:extLst>
              <a:ext uri="{FF2B5EF4-FFF2-40B4-BE49-F238E27FC236}">
                <a16:creationId xmlns:a16="http://schemas.microsoft.com/office/drawing/2014/main" id="{B1A10001-86C5-0B20-2256-6266996D1596}"/>
              </a:ext>
            </a:extLst>
          </p:cNvPr>
          <p:cNvPicPr>
            <a:picLocks noChangeAspect="1"/>
          </p:cNvPicPr>
          <p:nvPr/>
        </p:nvPicPr>
        <p:blipFill>
          <a:blip r:embed="rId7"/>
          <a:stretch>
            <a:fillRect/>
          </a:stretch>
        </p:blipFill>
        <p:spPr>
          <a:xfrm>
            <a:off x="7837818" y="2782739"/>
            <a:ext cx="3247782" cy="1826877"/>
          </a:xfrm>
          <a:prstGeom prst="rect">
            <a:avLst/>
          </a:prstGeom>
          <a:ln>
            <a:solidFill>
              <a:schemeClr val="bg1">
                <a:lumMod val="50000"/>
              </a:schemeClr>
            </a:solidFill>
          </a:ln>
        </p:spPr>
      </p:pic>
      <p:pic>
        <p:nvPicPr>
          <p:cNvPr id="10" name="図 9">
            <a:extLst>
              <a:ext uri="{FF2B5EF4-FFF2-40B4-BE49-F238E27FC236}">
                <a16:creationId xmlns:a16="http://schemas.microsoft.com/office/drawing/2014/main" id="{A52DACEE-649B-05B6-257E-A09F70D2FCDB}"/>
              </a:ext>
            </a:extLst>
          </p:cNvPr>
          <p:cNvPicPr>
            <a:picLocks noChangeAspect="1"/>
          </p:cNvPicPr>
          <p:nvPr/>
        </p:nvPicPr>
        <p:blipFill>
          <a:blip r:embed="rId8"/>
          <a:stretch>
            <a:fillRect/>
          </a:stretch>
        </p:blipFill>
        <p:spPr>
          <a:xfrm>
            <a:off x="7837818" y="641083"/>
            <a:ext cx="3271635" cy="1840295"/>
          </a:xfrm>
          <a:prstGeom prst="rect">
            <a:avLst/>
          </a:prstGeom>
          <a:ln>
            <a:solidFill>
              <a:schemeClr val="bg1">
                <a:lumMod val="50000"/>
              </a:schemeClr>
            </a:solidFill>
          </a:ln>
        </p:spPr>
      </p:pic>
      <p:sp>
        <p:nvSpPr>
          <p:cNvPr id="11" name="テキスト ボックス 10">
            <a:extLst>
              <a:ext uri="{FF2B5EF4-FFF2-40B4-BE49-F238E27FC236}">
                <a16:creationId xmlns:a16="http://schemas.microsoft.com/office/drawing/2014/main" id="{51FA6CB3-424F-5915-49AE-1772573418BC}"/>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まとめ</a:t>
            </a:r>
          </a:p>
        </p:txBody>
      </p:sp>
      <p:cxnSp>
        <p:nvCxnSpPr>
          <p:cNvPr id="13" name="コネクタ: カギ線 12">
            <a:extLst>
              <a:ext uri="{FF2B5EF4-FFF2-40B4-BE49-F238E27FC236}">
                <a16:creationId xmlns:a16="http://schemas.microsoft.com/office/drawing/2014/main" id="{FA8EFB9F-1F35-EFDF-8698-A1D7A65DAC9F}"/>
              </a:ext>
            </a:extLst>
          </p:cNvPr>
          <p:cNvCxnSpPr>
            <a:stCxn id="5" idx="3"/>
            <a:endCxn id="6" idx="1"/>
          </p:cNvCxnSpPr>
          <p:nvPr/>
        </p:nvCxnSpPr>
        <p:spPr>
          <a:xfrm flipV="1">
            <a:off x="3673503" y="1561769"/>
            <a:ext cx="370690" cy="2136411"/>
          </a:xfrm>
          <a:prstGeom prst="bentConnector3">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コネクタ: カギ線 14">
            <a:extLst>
              <a:ext uri="{FF2B5EF4-FFF2-40B4-BE49-F238E27FC236}">
                <a16:creationId xmlns:a16="http://schemas.microsoft.com/office/drawing/2014/main" id="{2F476953-3805-8843-E577-6F1FCF67F57E}"/>
              </a:ext>
            </a:extLst>
          </p:cNvPr>
          <p:cNvCxnSpPr>
            <a:stCxn id="5" idx="3"/>
            <a:endCxn id="8" idx="1"/>
          </p:cNvCxnSpPr>
          <p:nvPr/>
        </p:nvCxnSpPr>
        <p:spPr>
          <a:xfrm>
            <a:off x="3673503" y="3698180"/>
            <a:ext cx="370688" cy="2098731"/>
          </a:xfrm>
          <a:prstGeom prst="bentConnector3">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63693CC4-EF78-C20B-7CA3-41435B7490FE}"/>
              </a:ext>
            </a:extLst>
          </p:cNvPr>
          <p:cNvCxnSpPr>
            <a:stCxn id="5" idx="3"/>
            <a:endCxn id="7" idx="1"/>
          </p:cNvCxnSpPr>
          <p:nvPr/>
        </p:nvCxnSpPr>
        <p:spPr>
          <a:xfrm flipV="1">
            <a:off x="3673503" y="3695475"/>
            <a:ext cx="370690" cy="2705"/>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 name="コネクタ: カギ線 18">
            <a:extLst>
              <a:ext uri="{FF2B5EF4-FFF2-40B4-BE49-F238E27FC236}">
                <a16:creationId xmlns:a16="http://schemas.microsoft.com/office/drawing/2014/main" id="{31656085-A7F7-6C67-541D-4094A56E550D}"/>
              </a:ext>
            </a:extLst>
          </p:cNvPr>
          <p:cNvCxnSpPr>
            <a:stCxn id="6" idx="3"/>
            <a:endCxn id="9" idx="1"/>
          </p:cNvCxnSpPr>
          <p:nvPr/>
        </p:nvCxnSpPr>
        <p:spPr>
          <a:xfrm>
            <a:off x="7317744" y="1561769"/>
            <a:ext cx="520074" cy="2134409"/>
          </a:xfrm>
          <a:prstGeom prst="bentConnector3">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1" name="コネクタ: カギ線 20">
            <a:extLst>
              <a:ext uri="{FF2B5EF4-FFF2-40B4-BE49-F238E27FC236}">
                <a16:creationId xmlns:a16="http://schemas.microsoft.com/office/drawing/2014/main" id="{7B23A8D2-21B3-2F71-43E8-BBA308D608C2}"/>
              </a:ext>
            </a:extLst>
          </p:cNvPr>
          <p:cNvCxnSpPr>
            <a:stCxn id="8" idx="3"/>
            <a:endCxn id="9" idx="1"/>
          </p:cNvCxnSpPr>
          <p:nvPr/>
        </p:nvCxnSpPr>
        <p:spPr>
          <a:xfrm flipV="1">
            <a:off x="7317744" y="3696178"/>
            <a:ext cx="520074" cy="2100733"/>
          </a:xfrm>
          <a:prstGeom prst="bentConnector3">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DCB39C1D-ECDB-BA28-F9CB-10FE70ED246D}"/>
              </a:ext>
            </a:extLst>
          </p:cNvPr>
          <p:cNvCxnSpPr>
            <a:stCxn id="7" idx="3"/>
            <a:endCxn id="9" idx="1"/>
          </p:cNvCxnSpPr>
          <p:nvPr/>
        </p:nvCxnSpPr>
        <p:spPr>
          <a:xfrm>
            <a:off x="7317747" y="3695475"/>
            <a:ext cx="520071" cy="70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5" name="直線コネクタ 24">
            <a:extLst>
              <a:ext uri="{FF2B5EF4-FFF2-40B4-BE49-F238E27FC236}">
                <a16:creationId xmlns:a16="http://schemas.microsoft.com/office/drawing/2014/main" id="{8769C619-1623-E4DE-BE66-837FEAE72786}"/>
              </a:ext>
            </a:extLst>
          </p:cNvPr>
          <p:cNvCxnSpPr/>
          <p:nvPr/>
        </p:nvCxnSpPr>
        <p:spPr>
          <a:xfrm>
            <a:off x="7317744" y="1049572"/>
            <a:ext cx="520074"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6" name="テキスト ボックス 25">
            <a:extLst>
              <a:ext uri="{FF2B5EF4-FFF2-40B4-BE49-F238E27FC236}">
                <a16:creationId xmlns:a16="http://schemas.microsoft.com/office/drawing/2014/main" id="{AE5947CB-84F7-303B-8D72-214EB75E7180}"/>
              </a:ext>
            </a:extLst>
          </p:cNvPr>
          <p:cNvSpPr txBox="1"/>
          <p:nvPr/>
        </p:nvSpPr>
        <p:spPr>
          <a:xfrm>
            <a:off x="318052" y="2467011"/>
            <a:ext cx="216275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機械学習とは</a:t>
            </a:r>
          </a:p>
        </p:txBody>
      </p:sp>
      <p:sp>
        <p:nvSpPr>
          <p:cNvPr id="27" name="テキスト ボックス 26">
            <a:extLst>
              <a:ext uri="{FF2B5EF4-FFF2-40B4-BE49-F238E27FC236}">
                <a16:creationId xmlns:a16="http://schemas.microsoft.com/office/drawing/2014/main" id="{A0DC6D75-5E40-72EB-9EE7-22C59CC17F85}"/>
              </a:ext>
            </a:extLst>
          </p:cNvPr>
          <p:cNvSpPr txBox="1"/>
          <p:nvPr/>
        </p:nvSpPr>
        <p:spPr>
          <a:xfrm>
            <a:off x="3933245" y="283402"/>
            <a:ext cx="216275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教師あり学習</a:t>
            </a:r>
          </a:p>
        </p:txBody>
      </p:sp>
      <p:sp>
        <p:nvSpPr>
          <p:cNvPr id="28" name="テキスト ボックス 27">
            <a:extLst>
              <a:ext uri="{FF2B5EF4-FFF2-40B4-BE49-F238E27FC236}">
                <a16:creationId xmlns:a16="http://schemas.microsoft.com/office/drawing/2014/main" id="{987651CE-AAE3-1344-6CE5-0B26332247EE}"/>
              </a:ext>
            </a:extLst>
          </p:cNvPr>
          <p:cNvSpPr txBox="1"/>
          <p:nvPr/>
        </p:nvSpPr>
        <p:spPr>
          <a:xfrm>
            <a:off x="4044191" y="2472220"/>
            <a:ext cx="216275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教師なし学習</a:t>
            </a:r>
          </a:p>
        </p:txBody>
      </p:sp>
      <p:sp>
        <p:nvSpPr>
          <p:cNvPr id="29" name="テキスト ボックス 28">
            <a:extLst>
              <a:ext uri="{FF2B5EF4-FFF2-40B4-BE49-F238E27FC236}">
                <a16:creationId xmlns:a16="http://schemas.microsoft.com/office/drawing/2014/main" id="{5D70CBA6-9131-EBA5-377E-EEF052E407C6}"/>
              </a:ext>
            </a:extLst>
          </p:cNvPr>
          <p:cNvSpPr txBox="1"/>
          <p:nvPr/>
        </p:nvSpPr>
        <p:spPr>
          <a:xfrm>
            <a:off x="4044191" y="4582468"/>
            <a:ext cx="216275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強化学習</a:t>
            </a:r>
          </a:p>
        </p:txBody>
      </p:sp>
      <p:sp>
        <p:nvSpPr>
          <p:cNvPr id="30" name="テキスト ボックス 29">
            <a:extLst>
              <a:ext uri="{FF2B5EF4-FFF2-40B4-BE49-F238E27FC236}">
                <a16:creationId xmlns:a16="http://schemas.microsoft.com/office/drawing/2014/main" id="{3A026531-A9D8-7A0C-BF45-4FA5BED8FB99}"/>
              </a:ext>
            </a:extLst>
          </p:cNvPr>
          <p:cNvSpPr txBox="1"/>
          <p:nvPr/>
        </p:nvSpPr>
        <p:spPr>
          <a:xfrm>
            <a:off x="7819445" y="325295"/>
            <a:ext cx="216275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重回帰分析事例</a:t>
            </a:r>
          </a:p>
        </p:txBody>
      </p:sp>
      <p:sp>
        <p:nvSpPr>
          <p:cNvPr id="31" name="テキスト ボックス 30">
            <a:extLst>
              <a:ext uri="{FF2B5EF4-FFF2-40B4-BE49-F238E27FC236}">
                <a16:creationId xmlns:a16="http://schemas.microsoft.com/office/drawing/2014/main" id="{A62142BE-CB33-2679-E48F-C9B5A8DBB4D4}"/>
              </a:ext>
            </a:extLst>
          </p:cNvPr>
          <p:cNvSpPr txBox="1"/>
          <p:nvPr/>
        </p:nvSpPr>
        <p:spPr>
          <a:xfrm>
            <a:off x="7788963" y="2484327"/>
            <a:ext cx="216275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予測評価</a:t>
            </a:r>
          </a:p>
        </p:txBody>
      </p:sp>
    </p:spTree>
    <p:extLst>
      <p:ext uri="{BB962C8B-B14F-4D97-AF65-F5344CB8AC3E}">
        <p14:creationId xmlns:p14="http://schemas.microsoft.com/office/powerpoint/2010/main" val="288162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5A2DCB-250C-0CBE-29AC-69BA82BFA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77F5E9-0479-47A0-9E51-109E0858BCF2}" type="slidenum">
              <a:rPr kumimoji="1" lang="ja-JP" altLang="en-US" sz="1200" b="0" i="0" u="none" strike="noStrike" kern="1200" cap="none" spc="0" normalizeH="0" baseline="0" noProof="0" smtClean="0">
                <a:ln>
                  <a:noFill/>
                </a:ln>
                <a:solidFill>
                  <a:prstClr val="black">
                    <a:tint val="82000"/>
                  </a:prstClr>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ja-JP" altLang="en-US" sz="1200" b="0" i="0" u="none" strike="noStrike" kern="1200" cap="none" spc="0" normalizeH="0" baseline="0" noProof="0">
              <a:ln>
                <a:noFill/>
              </a:ln>
              <a:solidFill>
                <a:prstClr val="black">
                  <a:tint val="82000"/>
                </a:prstClr>
              </a:solidFill>
              <a:effectLst/>
              <a:uLnTx/>
              <a:uFillTx/>
              <a:latin typeface="游ゴシック" panose="0211000402020202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14BB32EE-65C9-71C4-8B7D-6E6787F1158A}"/>
              </a:ext>
            </a:extLst>
          </p:cNvPr>
          <p:cNvSpPr txBox="1"/>
          <p:nvPr/>
        </p:nvSpPr>
        <p:spPr>
          <a:xfrm>
            <a:off x="252484" y="191069"/>
            <a:ext cx="61892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付録　チュートリアル</a:t>
            </a:r>
          </a:p>
        </p:txBody>
      </p:sp>
      <p:sp>
        <p:nvSpPr>
          <p:cNvPr id="4" name="テキスト ボックス 3">
            <a:extLst>
              <a:ext uri="{FF2B5EF4-FFF2-40B4-BE49-F238E27FC236}">
                <a16:creationId xmlns:a16="http://schemas.microsoft.com/office/drawing/2014/main" id="{6ACC7029-56FE-36F5-A2F2-8D63955342BB}"/>
              </a:ext>
            </a:extLst>
          </p:cNvPr>
          <p:cNvSpPr txBox="1"/>
          <p:nvPr/>
        </p:nvSpPr>
        <p:spPr>
          <a:xfrm>
            <a:off x="540422" y="1044219"/>
            <a:ext cx="1042565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black"/>
                </a:solidFill>
                <a:latin typeface="Meiryo UI" panose="020B0604030504040204" pitchFamily="50" charset="-128"/>
                <a:ea typeface="Meiryo UI" panose="020B0604030504040204" pitchFamily="50" charset="-128"/>
              </a:rPr>
              <a:t>長野市役所が提供しているオープンデータなどダウンロードし、</a:t>
            </a:r>
            <a:r>
              <a:rPr lang="en-US" altLang="ja-JP" sz="1600" dirty="0">
                <a:solidFill>
                  <a:prstClr val="black"/>
                </a:solidFill>
                <a:latin typeface="Meiryo UI" panose="020B0604030504040204" pitchFamily="50" charset="-128"/>
                <a:ea typeface="Meiryo UI" panose="020B0604030504040204" pitchFamily="50" charset="-128"/>
              </a:rPr>
              <a:t>EXCEL</a:t>
            </a:r>
            <a:r>
              <a:rPr lang="ja-JP" altLang="en-US" sz="1600" dirty="0">
                <a:solidFill>
                  <a:prstClr val="black"/>
                </a:solidFill>
                <a:latin typeface="Meiryo UI" panose="020B0604030504040204" pitchFamily="50" charset="-128"/>
                <a:ea typeface="Meiryo UI" panose="020B0604030504040204" pitchFamily="50" charset="-128"/>
              </a:rPr>
              <a:t>で読み込み、データ加工し、重回帰分析をします。</a:t>
            </a:r>
            <a:endParaRPr lang="en-US" altLang="ja-JP" sz="1600" dirty="0">
              <a:solidFill>
                <a:prstClr val="black"/>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black"/>
                </a:solidFill>
                <a:latin typeface="Meiryo UI" panose="020B0604030504040204" pitchFamily="50" charset="-128"/>
                <a:ea typeface="Meiryo UI" panose="020B0604030504040204" pitchFamily="50" charset="-128"/>
              </a:rPr>
              <a:t>リアルに</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飲食店を立ち上げるシナリオを長野けんしん</a:t>
            </a:r>
            <a:r>
              <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Bank</a:t>
            </a:r>
            <a:r>
              <a:rPr kumimoji="1" lang="ja-JP" altLang="en-US"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と作成しました。</a:t>
            </a: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0" name="テキスト ボックス 9">
            <a:extLst>
              <a:ext uri="{FF2B5EF4-FFF2-40B4-BE49-F238E27FC236}">
                <a16:creationId xmlns:a16="http://schemas.microsoft.com/office/drawing/2014/main" id="{AA47CB60-3785-52EA-384E-0F12FAD17587}"/>
              </a:ext>
            </a:extLst>
          </p:cNvPr>
          <p:cNvSpPr txBox="1"/>
          <p:nvPr/>
        </p:nvSpPr>
        <p:spPr>
          <a:xfrm>
            <a:off x="1016246" y="1990731"/>
            <a:ext cx="29771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重回帰分析</a:t>
            </a:r>
            <a:endParaRPr kumimoji="1" lang="en-US" altLang="ja-JP"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～飲食店を作ろう～</a:t>
            </a:r>
          </a:p>
        </p:txBody>
      </p:sp>
      <p:pic>
        <p:nvPicPr>
          <p:cNvPr id="5" name="図 4">
            <a:extLst>
              <a:ext uri="{FF2B5EF4-FFF2-40B4-BE49-F238E27FC236}">
                <a16:creationId xmlns:a16="http://schemas.microsoft.com/office/drawing/2014/main" id="{B375897A-84DA-027E-183A-B8D16FF8A1AC}"/>
              </a:ext>
            </a:extLst>
          </p:cNvPr>
          <p:cNvPicPr>
            <a:picLocks noChangeAspect="1"/>
          </p:cNvPicPr>
          <p:nvPr/>
        </p:nvPicPr>
        <p:blipFill>
          <a:blip r:embed="rId3"/>
          <a:stretch>
            <a:fillRect/>
          </a:stretch>
        </p:blipFill>
        <p:spPr>
          <a:xfrm>
            <a:off x="943613" y="2721800"/>
            <a:ext cx="4395402" cy="2472413"/>
          </a:xfrm>
          <a:prstGeom prst="rect">
            <a:avLst/>
          </a:prstGeom>
          <a:ln>
            <a:solidFill>
              <a:schemeClr val="bg1">
                <a:lumMod val="50000"/>
              </a:schemeClr>
            </a:solidFill>
          </a:ln>
        </p:spPr>
      </p:pic>
      <p:pic>
        <p:nvPicPr>
          <p:cNvPr id="12" name="図 11">
            <a:extLst>
              <a:ext uri="{FF2B5EF4-FFF2-40B4-BE49-F238E27FC236}">
                <a16:creationId xmlns:a16="http://schemas.microsoft.com/office/drawing/2014/main" id="{E9767A7F-1E6E-6B32-39D3-86C28031A984}"/>
              </a:ext>
            </a:extLst>
          </p:cNvPr>
          <p:cNvPicPr>
            <a:picLocks noChangeAspect="1"/>
          </p:cNvPicPr>
          <p:nvPr/>
        </p:nvPicPr>
        <p:blipFill>
          <a:blip r:embed="rId4"/>
          <a:stretch>
            <a:fillRect/>
          </a:stretch>
        </p:blipFill>
        <p:spPr>
          <a:xfrm>
            <a:off x="5010299" y="1990731"/>
            <a:ext cx="3434363" cy="1931829"/>
          </a:xfrm>
          <a:prstGeom prst="rect">
            <a:avLst/>
          </a:prstGeom>
          <a:ln>
            <a:solidFill>
              <a:schemeClr val="bg1">
                <a:lumMod val="50000"/>
              </a:schemeClr>
            </a:solidFill>
          </a:ln>
        </p:spPr>
      </p:pic>
      <p:pic>
        <p:nvPicPr>
          <p:cNvPr id="13" name="図 12">
            <a:extLst>
              <a:ext uri="{FF2B5EF4-FFF2-40B4-BE49-F238E27FC236}">
                <a16:creationId xmlns:a16="http://schemas.microsoft.com/office/drawing/2014/main" id="{6DEDD56D-2C41-25E5-4E89-AEADDB1DDEC6}"/>
              </a:ext>
            </a:extLst>
          </p:cNvPr>
          <p:cNvPicPr>
            <a:picLocks noChangeAspect="1"/>
          </p:cNvPicPr>
          <p:nvPr/>
        </p:nvPicPr>
        <p:blipFill>
          <a:blip r:embed="rId5"/>
          <a:stretch>
            <a:fillRect/>
          </a:stretch>
        </p:blipFill>
        <p:spPr>
          <a:xfrm>
            <a:off x="5010299" y="4295463"/>
            <a:ext cx="3434363" cy="1931829"/>
          </a:xfrm>
          <a:prstGeom prst="rect">
            <a:avLst/>
          </a:prstGeom>
          <a:ln>
            <a:solidFill>
              <a:schemeClr val="bg1">
                <a:lumMod val="50000"/>
              </a:schemeClr>
            </a:solidFill>
          </a:ln>
        </p:spPr>
      </p:pic>
      <p:pic>
        <p:nvPicPr>
          <p:cNvPr id="14" name="図 13">
            <a:extLst>
              <a:ext uri="{FF2B5EF4-FFF2-40B4-BE49-F238E27FC236}">
                <a16:creationId xmlns:a16="http://schemas.microsoft.com/office/drawing/2014/main" id="{179DC42C-C736-1CAD-D5D2-C83265EF9687}"/>
              </a:ext>
            </a:extLst>
          </p:cNvPr>
          <p:cNvPicPr>
            <a:picLocks noChangeAspect="1"/>
          </p:cNvPicPr>
          <p:nvPr/>
        </p:nvPicPr>
        <p:blipFill>
          <a:blip r:embed="rId6"/>
          <a:stretch>
            <a:fillRect/>
          </a:stretch>
        </p:blipFill>
        <p:spPr>
          <a:xfrm>
            <a:off x="8097771" y="2943365"/>
            <a:ext cx="3317488" cy="1866087"/>
          </a:xfrm>
          <a:prstGeom prst="rect">
            <a:avLst/>
          </a:prstGeom>
          <a:ln>
            <a:solidFill>
              <a:schemeClr val="bg1">
                <a:lumMod val="50000"/>
              </a:schemeClr>
            </a:solidFill>
          </a:ln>
        </p:spPr>
      </p:pic>
    </p:spTree>
    <p:extLst>
      <p:ext uri="{BB962C8B-B14F-4D97-AF65-F5344CB8AC3E}">
        <p14:creationId xmlns:p14="http://schemas.microsoft.com/office/powerpoint/2010/main" val="744083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81CC862-FA05-BA2D-1AFB-7723A391823C}"/>
              </a:ext>
            </a:extLst>
          </p:cNvPr>
          <p:cNvSpPr>
            <a:spLocks noGrp="1"/>
          </p:cNvSpPr>
          <p:nvPr>
            <p:ph type="ctrTitle"/>
          </p:nvPr>
        </p:nvSpPr>
        <p:spPr/>
        <p:txBody>
          <a:bodyPr>
            <a:normAutofit/>
          </a:bodyPr>
          <a:lstStyle/>
          <a:p>
            <a:r>
              <a:rPr lang="ja-JP" altLang="en-US" sz="3600" b="1" dirty="0">
                <a:latin typeface="Meiryo UI" panose="020B0604030504040204" pitchFamily="50" charset="-128"/>
                <a:ea typeface="Meiryo UI" panose="020B0604030504040204" pitchFamily="50" charset="-128"/>
              </a:rPr>
              <a:t>チュートリアル</a:t>
            </a:r>
            <a:br>
              <a:rPr lang="ja-JP" altLang="en-US" sz="3600" b="1" dirty="0">
                <a:latin typeface="Meiryo UI" panose="020B0604030504040204" pitchFamily="50" charset="-128"/>
                <a:ea typeface="Meiryo UI" panose="020B0604030504040204" pitchFamily="50" charset="-128"/>
              </a:rPr>
            </a:br>
            <a:r>
              <a:rPr kumimoji="1" lang="ja-JP" altLang="en-US" sz="4800" b="1" dirty="0">
                <a:latin typeface="Meiryo UI" panose="020B0604030504040204" pitchFamily="50" charset="-128"/>
                <a:ea typeface="Meiryo UI" panose="020B0604030504040204" pitchFamily="50" charset="-128"/>
              </a:rPr>
              <a:t>重回帰分析</a:t>
            </a:r>
            <a:br>
              <a:rPr kumimoji="1" lang="en-US" altLang="ja-JP" sz="4800" b="1" dirty="0">
                <a:latin typeface="Meiryo UI" panose="020B0604030504040204" pitchFamily="50" charset="-128"/>
                <a:ea typeface="Meiryo UI" panose="020B0604030504040204" pitchFamily="50" charset="-128"/>
              </a:rPr>
            </a:br>
            <a:r>
              <a:rPr lang="ja-JP" altLang="en-US" dirty="0"/>
              <a:t>（付録）</a:t>
            </a:r>
            <a:endParaRPr lang="ja-JP" altLang="en-US" sz="3600" b="1" dirty="0">
              <a:latin typeface="Meiryo UI" panose="020B0604030504040204" pitchFamily="50" charset="-128"/>
              <a:ea typeface="Meiryo UI" panose="020B0604030504040204" pitchFamily="50" charset="-128"/>
            </a:endParaRPr>
          </a:p>
        </p:txBody>
      </p:sp>
      <p:sp>
        <p:nvSpPr>
          <p:cNvPr id="5" name="字幕 4">
            <a:extLst>
              <a:ext uri="{FF2B5EF4-FFF2-40B4-BE49-F238E27FC236}">
                <a16:creationId xmlns:a16="http://schemas.microsoft.com/office/drawing/2014/main" id="{879D3AB3-2F9D-51A8-32AF-509601714266}"/>
              </a:ext>
            </a:extLst>
          </p:cNvPr>
          <p:cNvSpPr>
            <a:spLocks noGrp="1"/>
          </p:cNvSpPr>
          <p:nvPr>
            <p:ph type="subTitle" idx="1"/>
          </p:nvPr>
        </p:nvSpPr>
        <p:spPr/>
        <p:txBody>
          <a:bodyPr/>
          <a:lstStyle/>
          <a:p>
            <a:r>
              <a:rPr lang="ja-JP" altLang="en-US" dirty="0"/>
              <a:t>第</a:t>
            </a:r>
            <a:r>
              <a:rPr lang="en-US" altLang="ja-JP" dirty="0"/>
              <a:t>1.</a:t>
            </a:r>
            <a:r>
              <a:rPr lang="ja-JP" altLang="en-US" dirty="0"/>
              <a:t>１版</a:t>
            </a:r>
            <a:endParaRPr lang="en-US" altLang="ja-JP" dirty="0"/>
          </a:p>
          <a:p>
            <a:r>
              <a:rPr lang="en-US" altLang="ja-JP" dirty="0"/>
              <a:t>2025</a:t>
            </a:r>
            <a:r>
              <a:rPr lang="ja-JP" altLang="en-US" dirty="0"/>
              <a:t>年</a:t>
            </a:r>
            <a:r>
              <a:rPr lang="en-US" altLang="ja-JP" dirty="0"/>
              <a:t>7</a:t>
            </a:r>
            <a:r>
              <a:rPr lang="ja-JP" altLang="en-US" dirty="0"/>
              <a:t>月</a:t>
            </a:r>
            <a:r>
              <a:rPr lang="en-US" altLang="ja-JP" dirty="0"/>
              <a:t>31</a:t>
            </a:r>
            <a:r>
              <a:rPr lang="ja-JP" altLang="en-US" dirty="0"/>
              <a:t>日</a:t>
            </a:r>
          </a:p>
        </p:txBody>
      </p:sp>
      <p:sp>
        <p:nvSpPr>
          <p:cNvPr id="2" name="スライド番号プレースホルダー 1">
            <a:extLst>
              <a:ext uri="{FF2B5EF4-FFF2-40B4-BE49-F238E27FC236}">
                <a16:creationId xmlns:a16="http://schemas.microsoft.com/office/drawing/2014/main" id="{C47F4682-BE7B-4F44-76DA-5BD906947E45}"/>
              </a:ext>
            </a:extLst>
          </p:cNvPr>
          <p:cNvSpPr>
            <a:spLocks noGrp="1"/>
          </p:cNvSpPr>
          <p:nvPr>
            <p:ph type="sldNum" sz="quarter" idx="12"/>
          </p:nvPr>
        </p:nvSpPr>
        <p:spPr/>
        <p:txBody>
          <a:bodyPr/>
          <a:lstStyle/>
          <a:p>
            <a:fld id="{2977F5E9-0479-47A0-9E51-109E0858BCF2}" type="slidenum">
              <a:rPr kumimoji="1" lang="ja-JP" altLang="en-US" smtClean="0"/>
              <a:t>44</a:t>
            </a:fld>
            <a:endParaRPr kumimoji="1" lang="ja-JP" altLang="en-US"/>
          </a:p>
        </p:txBody>
      </p:sp>
    </p:spTree>
    <p:extLst>
      <p:ext uri="{BB962C8B-B14F-4D97-AF65-F5344CB8AC3E}">
        <p14:creationId xmlns:p14="http://schemas.microsoft.com/office/powerpoint/2010/main" val="386918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1EC2F3-8C83-2A19-F668-16234E9A4A56}"/>
              </a:ext>
            </a:extLst>
          </p:cNvPr>
          <p:cNvSpPr>
            <a:spLocks noGrp="1"/>
          </p:cNvSpPr>
          <p:nvPr>
            <p:ph type="title"/>
          </p:nvPr>
        </p:nvSpPr>
        <p:spPr/>
        <p:txBody>
          <a:bodyPr>
            <a:normAutofit/>
          </a:bodyPr>
          <a:lstStyle/>
          <a:p>
            <a:r>
              <a:rPr kumimoji="1" lang="ja-JP" altLang="en-US" b="1" dirty="0"/>
              <a:t>長野市に飲食店を作る</a:t>
            </a:r>
          </a:p>
        </p:txBody>
      </p:sp>
      <p:sp>
        <p:nvSpPr>
          <p:cNvPr id="3" name="テキスト プレースホルダー 2">
            <a:extLst>
              <a:ext uri="{FF2B5EF4-FFF2-40B4-BE49-F238E27FC236}">
                <a16:creationId xmlns:a16="http://schemas.microsoft.com/office/drawing/2014/main" id="{6737C9E4-B2C9-A8E8-C588-422396FD61E9}"/>
              </a:ext>
            </a:extLst>
          </p:cNvPr>
          <p:cNvSpPr>
            <a:spLocks noGrp="1"/>
          </p:cNvSpPr>
          <p:nvPr>
            <p:ph type="body" sz="quarter" idx="13"/>
          </p:nvPr>
        </p:nvSpPr>
        <p:spPr/>
        <p:txBody>
          <a:bodyPr/>
          <a:lstStyle/>
          <a:p>
            <a:r>
              <a:rPr kumimoji="1" lang="ja-JP" altLang="en-US" dirty="0"/>
              <a:t>チュートリアル　重回帰分析</a:t>
            </a:r>
            <a:endParaRPr kumimoji="1" lang="zh-TW" altLang="en-US" dirty="0"/>
          </a:p>
        </p:txBody>
      </p:sp>
      <p:sp>
        <p:nvSpPr>
          <p:cNvPr id="4" name="テキスト ボックス 3">
            <a:extLst>
              <a:ext uri="{FF2B5EF4-FFF2-40B4-BE49-F238E27FC236}">
                <a16:creationId xmlns:a16="http://schemas.microsoft.com/office/drawing/2014/main" id="{F03407B1-91A4-349D-E0D0-72036BD4374E}"/>
              </a:ext>
            </a:extLst>
          </p:cNvPr>
          <p:cNvSpPr txBox="1"/>
          <p:nvPr/>
        </p:nvSpPr>
        <p:spPr>
          <a:xfrm>
            <a:off x="363070" y="1630667"/>
            <a:ext cx="6494929" cy="2985433"/>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店名　</a:t>
            </a:r>
            <a:r>
              <a:rPr kumimoji="1" lang="ja-JP" altLang="en-US" sz="1400" dirty="0">
                <a:latin typeface="Meiryo UI" panose="020B0604030504040204" pitchFamily="50" charset="-128"/>
                <a:ea typeface="Meiryo UI" panose="020B0604030504040204" pitchFamily="50" charset="-128"/>
              </a:rPr>
              <a:t>学生倶楽部</a:t>
            </a:r>
            <a:endParaRPr kumimoji="1" lang="en-US" altLang="ja-JP" sz="1400" dirty="0">
              <a:latin typeface="Meiryo UI" panose="020B0604030504040204" pitchFamily="50" charset="-128"/>
              <a:ea typeface="Meiryo UI" panose="020B0604030504040204" pitchFamily="50" charset="-128"/>
            </a:endParaRPr>
          </a:p>
          <a:p>
            <a:r>
              <a:rPr kumimoji="1" lang="ja-JP" altLang="en-US" sz="1400" b="1" dirty="0">
                <a:latin typeface="Meiryo UI" panose="020B0604030504040204" pitchFamily="50" charset="-128"/>
                <a:ea typeface="Meiryo UI" panose="020B0604030504040204" pitchFamily="50" charset="-128"/>
              </a:rPr>
              <a:t>業種　</a:t>
            </a:r>
            <a:r>
              <a:rPr lang="ja-JP" altLang="en-US" sz="1400" dirty="0">
                <a:latin typeface="Meiryo UI" panose="020B0604030504040204" pitchFamily="50" charset="-128"/>
                <a:ea typeface="Meiryo UI" panose="020B0604030504040204" pitchFamily="50" charset="-128"/>
              </a:rPr>
              <a:t>飲食店（</a:t>
            </a:r>
            <a:r>
              <a:rPr lang="en-US" altLang="ja-JP" sz="1400" dirty="0">
                <a:latin typeface="Meiryo UI" panose="020B0604030504040204" pitchFamily="50" charset="-128"/>
                <a:ea typeface="Meiryo UI" panose="020B0604030504040204" pitchFamily="50" charset="-128"/>
              </a:rPr>
              <a:t>Café</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Bar</a:t>
            </a:r>
            <a:r>
              <a:rPr lang="ja-JP" altLang="en-US" sz="1400" dirty="0">
                <a:latin typeface="Meiryo UI" panose="020B0604030504040204" pitchFamily="50" charset="-128"/>
                <a:ea typeface="Meiryo UI" panose="020B0604030504040204" pitchFamily="50" charset="-128"/>
              </a:rPr>
              <a:t>）</a:t>
            </a:r>
            <a:endParaRPr kumimoji="1" lang="en-US" altLang="ja-JP" sz="1400" dirty="0">
              <a:latin typeface="Meiryo UI" panose="020B0604030504040204" pitchFamily="50" charset="-128"/>
              <a:ea typeface="Meiryo UI" panose="020B0604030504040204" pitchFamily="50" charset="-128"/>
            </a:endParaRPr>
          </a:p>
          <a:p>
            <a:r>
              <a:rPr kumimoji="1" lang="ja-JP" altLang="en-US" sz="1400" b="1" dirty="0">
                <a:latin typeface="Meiryo UI" panose="020B0604030504040204" pitchFamily="50" charset="-128"/>
                <a:ea typeface="Meiryo UI" panose="020B0604030504040204" pitchFamily="50" charset="-128"/>
              </a:rPr>
              <a:t>ターゲット　</a:t>
            </a:r>
            <a:r>
              <a:rPr kumimoji="1" lang="ja-JP" altLang="en-US" sz="1400" dirty="0">
                <a:latin typeface="Meiryo UI" panose="020B0604030504040204" pitchFamily="50" charset="-128"/>
                <a:ea typeface="Meiryo UI" panose="020B0604030504040204" pitchFamily="50" charset="-128"/>
              </a:rPr>
              <a:t>大学生，大学に来訪した企業人，地域の企業人</a:t>
            </a:r>
            <a:endParaRPr kumimoji="1" lang="en-US" altLang="ja-JP" sz="1400" dirty="0">
              <a:latin typeface="Meiryo UI" panose="020B0604030504040204" pitchFamily="50" charset="-128"/>
              <a:ea typeface="Meiryo UI" panose="020B0604030504040204" pitchFamily="50" charset="-128"/>
            </a:endParaRPr>
          </a:p>
          <a:p>
            <a:r>
              <a:rPr kumimoji="1" lang="ja-JP" altLang="en-US" sz="1400" b="1" dirty="0">
                <a:latin typeface="Meiryo UI" panose="020B0604030504040204" pitchFamily="50" charset="-128"/>
                <a:ea typeface="Meiryo UI" panose="020B0604030504040204" pitchFamily="50" charset="-128"/>
              </a:rPr>
              <a:t>コンセプト</a:t>
            </a:r>
            <a:endParaRPr kumimoji="1" lang="en-US" altLang="ja-JP" sz="1400" b="1" dirty="0">
              <a:latin typeface="Meiryo UI" panose="020B0604030504040204" pitchFamily="50" charset="-128"/>
              <a:ea typeface="Meiryo UI" panose="020B0604030504040204" pitchFamily="50" charset="-128"/>
            </a:endParaRPr>
          </a:p>
          <a:p>
            <a:pPr marL="355600" lvl="1" indent="-174625">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学生同士（大学間，学部間）のつながりを演出する（総合知）</a:t>
            </a:r>
            <a:endParaRPr kumimoji="1" lang="en-US" altLang="ja-JP" sz="1400" dirty="0">
              <a:latin typeface="Meiryo UI" panose="020B0604030504040204" pitchFamily="50" charset="-128"/>
              <a:ea typeface="Meiryo UI" panose="020B0604030504040204" pitchFamily="50" charset="-128"/>
            </a:endParaRPr>
          </a:p>
          <a:p>
            <a:pPr marL="355600" lvl="1" indent="-174625">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学生と企業人のつながりを演出する（企業人とのパイプ作り，企業人からのスカウト）</a:t>
            </a:r>
            <a:endParaRPr lang="en-US" altLang="ja-JP" sz="1400" dirty="0">
              <a:latin typeface="Meiryo UI" panose="020B0604030504040204" pitchFamily="50" charset="-128"/>
              <a:ea typeface="Meiryo UI" panose="020B0604030504040204" pitchFamily="50" charset="-128"/>
            </a:endParaRPr>
          </a:p>
          <a:p>
            <a:pPr marL="719138" lvl="2" indent="-180975">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入店時には所属と氏名が明記された名札を付け、お互いの存在を意識させる</a:t>
            </a:r>
            <a:endParaRPr kumimoji="1" lang="en-US" altLang="ja-JP" sz="1200" dirty="0">
              <a:latin typeface="Meiryo UI" panose="020B0604030504040204" pitchFamily="50" charset="-128"/>
              <a:ea typeface="Meiryo UI" panose="020B0604030504040204" pitchFamily="50" charset="-128"/>
            </a:endParaRPr>
          </a:p>
          <a:p>
            <a:pPr marL="719138" lvl="2" indent="-180975">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rPr>
              <a:t>テーブルと椅子は用意するものの、立食スタイルでテーブル間を自由に行き来できる（テーブルの占有をさせない）</a:t>
            </a:r>
            <a:endParaRPr lang="en-US" altLang="ja-JP" sz="1200" dirty="0">
              <a:latin typeface="Meiryo UI" panose="020B0604030504040204" pitchFamily="50" charset="-128"/>
              <a:ea typeface="Meiryo UI" panose="020B0604030504040204" pitchFamily="50" charset="-128"/>
            </a:endParaRPr>
          </a:p>
          <a:p>
            <a:pPr marL="719138" lvl="2" indent="-180975">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プロジェクターと</a:t>
            </a:r>
            <a:r>
              <a:rPr kumimoji="1" lang="en-US" altLang="ja-JP" sz="1200" dirty="0">
                <a:latin typeface="Meiryo UI" panose="020B0604030504040204" pitchFamily="50" charset="-128"/>
                <a:ea typeface="Meiryo UI" panose="020B0604030504040204" pitchFamily="50" charset="-128"/>
              </a:rPr>
              <a:t>PC</a:t>
            </a:r>
            <a:r>
              <a:rPr kumimoji="1" lang="ja-JP" altLang="en-US" sz="1200" dirty="0">
                <a:latin typeface="Meiryo UI" panose="020B0604030504040204" pitchFamily="50" charset="-128"/>
                <a:ea typeface="Meiryo UI" panose="020B0604030504040204" pitchFamily="50" charset="-128"/>
              </a:rPr>
              <a:t>を備え付け、いつでもプレゼンテーションができる環境を作る</a:t>
            </a:r>
            <a:endParaRPr lang="en-US" altLang="ja-JP" sz="1200"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マーケティング</a:t>
            </a:r>
            <a:endParaRPr lang="en-US" altLang="ja-JP" sz="1400" b="1" dirty="0">
              <a:latin typeface="Meiryo UI" panose="020B0604030504040204" pitchFamily="50" charset="-128"/>
              <a:ea typeface="Meiryo UI" panose="020B0604030504040204" pitchFamily="50" charset="-128"/>
            </a:endParaRPr>
          </a:p>
          <a:p>
            <a:pPr marL="355600" lvl="1" indent="-174625">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大学内での宣伝（教職員含めて），主要な企業</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大学への来訪者への宣伝</a:t>
            </a:r>
            <a:endParaRPr kumimoji="1" lang="en-US" altLang="ja-JP" sz="1400" dirty="0">
              <a:latin typeface="Meiryo UI" panose="020B0604030504040204" pitchFamily="50" charset="-128"/>
              <a:ea typeface="Meiryo UI" panose="020B0604030504040204" pitchFamily="50" charset="-128"/>
            </a:endParaRPr>
          </a:p>
          <a:p>
            <a:pPr marL="355600" lvl="1" indent="-174625">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月に一回のイベント（学生や企業からの発表，告知の機会）</a:t>
            </a:r>
            <a:endParaRPr kumimoji="1"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2E98353F-C156-2185-CC7A-040408EE0130}"/>
              </a:ext>
            </a:extLst>
          </p:cNvPr>
          <p:cNvSpPr txBox="1"/>
          <p:nvPr/>
        </p:nvSpPr>
        <p:spPr>
          <a:xfrm>
            <a:off x="363070" y="1034521"/>
            <a:ext cx="10542494"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長野市に飲食店を作る企画をしながらデータ活用を体験しましょう。</a:t>
            </a:r>
          </a:p>
        </p:txBody>
      </p:sp>
      <p:sp>
        <p:nvSpPr>
          <p:cNvPr id="9" name="テキスト ボックス 8">
            <a:extLst>
              <a:ext uri="{FF2B5EF4-FFF2-40B4-BE49-F238E27FC236}">
                <a16:creationId xmlns:a16="http://schemas.microsoft.com/office/drawing/2014/main" id="{F47CB683-E13A-A38B-C105-F0E97865F5C8}"/>
              </a:ext>
            </a:extLst>
          </p:cNvPr>
          <p:cNvSpPr txBox="1"/>
          <p:nvPr/>
        </p:nvSpPr>
        <p:spPr>
          <a:xfrm>
            <a:off x="363070" y="4654183"/>
            <a:ext cx="1633817" cy="30777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顧客数プロスペクト</a:t>
            </a:r>
          </a:p>
        </p:txBody>
      </p:sp>
      <p:graphicFrame>
        <p:nvGraphicFramePr>
          <p:cNvPr id="10" name="表 9">
            <a:extLst>
              <a:ext uri="{FF2B5EF4-FFF2-40B4-BE49-F238E27FC236}">
                <a16:creationId xmlns:a16="http://schemas.microsoft.com/office/drawing/2014/main" id="{637DC204-8AE5-8631-33F5-851E478632FA}"/>
              </a:ext>
            </a:extLst>
          </p:cNvPr>
          <p:cNvGraphicFramePr>
            <a:graphicFrameLocks noGrp="1"/>
          </p:cNvGraphicFramePr>
          <p:nvPr/>
        </p:nvGraphicFramePr>
        <p:xfrm>
          <a:off x="645085" y="5120688"/>
          <a:ext cx="3868269" cy="672465"/>
        </p:xfrm>
        <a:graphic>
          <a:graphicData uri="http://schemas.openxmlformats.org/drawingml/2006/table">
            <a:tbl>
              <a:tblPr>
                <a:tableStyleId>{5940675A-B579-460E-94D1-54222C63F5DA}</a:tableStyleId>
              </a:tblPr>
              <a:tblGrid>
                <a:gridCol w="877053">
                  <a:extLst>
                    <a:ext uri="{9D8B030D-6E8A-4147-A177-3AD203B41FA5}">
                      <a16:colId xmlns:a16="http://schemas.microsoft.com/office/drawing/2014/main" val="1587715064"/>
                    </a:ext>
                  </a:extLst>
                </a:gridCol>
                <a:gridCol w="498536">
                  <a:extLst>
                    <a:ext uri="{9D8B030D-6E8A-4147-A177-3AD203B41FA5}">
                      <a16:colId xmlns:a16="http://schemas.microsoft.com/office/drawing/2014/main" val="681568413"/>
                    </a:ext>
                  </a:extLst>
                </a:gridCol>
                <a:gridCol w="498536">
                  <a:extLst>
                    <a:ext uri="{9D8B030D-6E8A-4147-A177-3AD203B41FA5}">
                      <a16:colId xmlns:a16="http://schemas.microsoft.com/office/drawing/2014/main" val="2938683176"/>
                    </a:ext>
                  </a:extLst>
                </a:gridCol>
                <a:gridCol w="498536">
                  <a:extLst>
                    <a:ext uri="{9D8B030D-6E8A-4147-A177-3AD203B41FA5}">
                      <a16:colId xmlns:a16="http://schemas.microsoft.com/office/drawing/2014/main" val="3952518877"/>
                    </a:ext>
                  </a:extLst>
                </a:gridCol>
                <a:gridCol w="498536">
                  <a:extLst>
                    <a:ext uri="{9D8B030D-6E8A-4147-A177-3AD203B41FA5}">
                      <a16:colId xmlns:a16="http://schemas.microsoft.com/office/drawing/2014/main" val="2001576381"/>
                    </a:ext>
                  </a:extLst>
                </a:gridCol>
                <a:gridCol w="498536">
                  <a:extLst>
                    <a:ext uri="{9D8B030D-6E8A-4147-A177-3AD203B41FA5}">
                      <a16:colId xmlns:a16="http://schemas.microsoft.com/office/drawing/2014/main" val="3240539897"/>
                    </a:ext>
                  </a:extLst>
                </a:gridCol>
                <a:gridCol w="498536">
                  <a:extLst>
                    <a:ext uri="{9D8B030D-6E8A-4147-A177-3AD203B41FA5}">
                      <a16:colId xmlns:a16="http://schemas.microsoft.com/office/drawing/2014/main" val="3155428806"/>
                    </a:ext>
                  </a:extLst>
                </a:gridCol>
              </a:tblGrid>
              <a:tr h="224155">
                <a:tc>
                  <a:txBody>
                    <a:bodyPr/>
                    <a:lstStyle/>
                    <a:p>
                      <a:pPr algn="l" fontAlgn="ctr"/>
                      <a:r>
                        <a:rPr lang="ja-JP" altLang="en-US" sz="1100" b="0" u="none" strike="noStrike" dirty="0">
                          <a:solidFill>
                            <a:srgbClr val="000000"/>
                          </a:solidFill>
                          <a:effectLst/>
                          <a:latin typeface="Meiryo UI" panose="020B0604030504040204" pitchFamily="50" charset="-128"/>
                          <a:ea typeface="Meiryo UI" panose="020B0604030504040204" pitchFamily="50" charset="-128"/>
                        </a:rPr>
                        <a:t>信州大学</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B1</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B2</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B3</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B4</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b="0" u="none" strike="noStrike" dirty="0">
                          <a:solidFill>
                            <a:srgbClr val="000000"/>
                          </a:solidFill>
                          <a:effectLst/>
                          <a:latin typeface="Meiryo UI" panose="020B0604030504040204" pitchFamily="50" charset="-128"/>
                          <a:ea typeface="Meiryo UI" panose="020B0604030504040204" pitchFamily="50" charset="-128"/>
                        </a:rPr>
                        <a:t>M1</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b="0" u="none" strike="noStrike" dirty="0">
                          <a:solidFill>
                            <a:srgbClr val="000000"/>
                          </a:solidFill>
                          <a:effectLst/>
                          <a:latin typeface="Meiryo UI" panose="020B0604030504040204" pitchFamily="50" charset="-128"/>
                          <a:ea typeface="Meiryo UI" panose="020B0604030504040204" pitchFamily="50" charset="-128"/>
                        </a:rPr>
                        <a:t>M2</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442654879"/>
                  </a:ext>
                </a:extLst>
              </a:tr>
              <a:tr h="224155">
                <a:tc>
                  <a:txBody>
                    <a:bodyPr/>
                    <a:lstStyle/>
                    <a:p>
                      <a:pPr algn="l" fontAlgn="ctr"/>
                      <a:r>
                        <a:rPr lang="ja-JP" altLang="en-US" sz="1100" u="none" strike="noStrike" dirty="0">
                          <a:effectLst/>
                          <a:latin typeface="Meiryo UI" panose="020B0604030504040204" pitchFamily="50" charset="-128"/>
                          <a:ea typeface="Meiryo UI" panose="020B0604030504040204" pitchFamily="50" charset="-128"/>
                        </a:rPr>
                        <a:t>教育学部</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251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253</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252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260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39</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947839599"/>
                  </a:ext>
                </a:extLst>
              </a:tr>
              <a:tr h="224155">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工学部</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495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495</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630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535</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309</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323</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220017394"/>
                  </a:ext>
                </a:extLst>
              </a:tr>
            </a:tbl>
          </a:graphicData>
        </a:graphic>
      </p:graphicFrame>
      <p:sp>
        <p:nvSpPr>
          <p:cNvPr id="11" name="四角形: 角を丸くする 10">
            <a:extLst>
              <a:ext uri="{FF2B5EF4-FFF2-40B4-BE49-F238E27FC236}">
                <a16:creationId xmlns:a16="http://schemas.microsoft.com/office/drawing/2014/main" id="{A10E6799-4D0A-B7E7-3F81-DFBF0E24543F}"/>
              </a:ext>
            </a:extLst>
          </p:cNvPr>
          <p:cNvSpPr/>
          <p:nvPr/>
        </p:nvSpPr>
        <p:spPr>
          <a:xfrm>
            <a:off x="2010335" y="5042185"/>
            <a:ext cx="2602006" cy="850118"/>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8218C98-AE89-D67B-8EBF-2F5E8C5EF151}"/>
              </a:ext>
            </a:extLst>
          </p:cNvPr>
          <p:cNvSpPr txBox="1"/>
          <p:nvPr/>
        </p:nvSpPr>
        <p:spPr>
          <a:xfrm>
            <a:off x="3772272" y="4768305"/>
            <a:ext cx="907676"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3,123</a:t>
            </a:r>
            <a:r>
              <a:rPr kumimoji="1" lang="ja-JP" altLang="en-US" sz="1200" dirty="0">
                <a:latin typeface="Meiryo UI" panose="020B0604030504040204" pitchFamily="50" charset="-128"/>
                <a:ea typeface="Meiryo UI" panose="020B0604030504040204" pitchFamily="50" charset="-128"/>
              </a:rPr>
              <a:t>名</a:t>
            </a:r>
          </a:p>
        </p:txBody>
      </p:sp>
      <p:graphicFrame>
        <p:nvGraphicFramePr>
          <p:cNvPr id="13" name="表 12">
            <a:extLst>
              <a:ext uri="{FF2B5EF4-FFF2-40B4-BE49-F238E27FC236}">
                <a16:creationId xmlns:a16="http://schemas.microsoft.com/office/drawing/2014/main" id="{894E528E-DA71-6A98-20FB-940D0866CA31}"/>
              </a:ext>
            </a:extLst>
          </p:cNvPr>
          <p:cNvGraphicFramePr>
            <a:graphicFrameLocks noGrp="1"/>
          </p:cNvGraphicFramePr>
          <p:nvPr/>
        </p:nvGraphicFramePr>
        <p:xfrm>
          <a:off x="4965699" y="4995683"/>
          <a:ext cx="1892300" cy="896620"/>
        </p:xfrm>
        <a:graphic>
          <a:graphicData uri="http://schemas.openxmlformats.org/drawingml/2006/table">
            <a:tbl>
              <a:tblPr>
                <a:tableStyleId>{5940675A-B579-460E-94D1-54222C63F5DA}</a:tableStyleId>
              </a:tblPr>
              <a:tblGrid>
                <a:gridCol w="1300630">
                  <a:extLst>
                    <a:ext uri="{9D8B030D-6E8A-4147-A177-3AD203B41FA5}">
                      <a16:colId xmlns:a16="http://schemas.microsoft.com/office/drawing/2014/main" val="1689912054"/>
                    </a:ext>
                  </a:extLst>
                </a:gridCol>
                <a:gridCol w="591670">
                  <a:extLst>
                    <a:ext uri="{9D8B030D-6E8A-4147-A177-3AD203B41FA5}">
                      <a16:colId xmlns:a16="http://schemas.microsoft.com/office/drawing/2014/main" val="2421064577"/>
                    </a:ext>
                  </a:extLst>
                </a:gridCol>
              </a:tblGrid>
              <a:tr h="224155">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信州大学（教・工）</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3,123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845843630"/>
                  </a:ext>
                </a:extLst>
              </a:tr>
              <a:tr h="224155">
                <a:tc>
                  <a:txBody>
                    <a:bodyPr/>
                    <a:lstStyle/>
                    <a:p>
                      <a:pPr algn="l" fontAlgn="ctr"/>
                      <a:r>
                        <a:rPr lang="ja-JP" altLang="en-US" sz="1100" u="none" strike="noStrike" dirty="0">
                          <a:effectLst/>
                          <a:latin typeface="Meiryo UI" panose="020B0604030504040204" pitchFamily="50" charset="-128"/>
                          <a:ea typeface="Meiryo UI" panose="020B0604030504040204" pitchFamily="50" charset="-128"/>
                        </a:rPr>
                        <a:t>長野県立大学</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1,066</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763618870"/>
                  </a:ext>
                </a:extLst>
              </a:tr>
              <a:tr h="224155">
                <a:tc>
                  <a:txBody>
                    <a:bodyPr/>
                    <a:lstStyle/>
                    <a:p>
                      <a:pPr algn="l" fontAlgn="ctr"/>
                      <a:r>
                        <a:rPr lang="zh-CN" altLang="en-US" sz="1100" u="none" strike="noStrike" dirty="0">
                          <a:effectLst/>
                          <a:latin typeface="Meiryo UI" panose="020B0604030504040204" pitchFamily="50" charset="-128"/>
                          <a:ea typeface="Meiryo UI" panose="020B0604030504040204" pitchFamily="50" charset="-128"/>
                        </a:rPr>
                        <a:t>清泉学院大学</a:t>
                      </a:r>
                      <a:endParaRPr lang="zh-CN"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720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904488636"/>
                  </a:ext>
                </a:extLst>
              </a:tr>
              <a:tr h="224155">
                <a:tc>
                  <a:txBody>
                    <a:bodyPr/>
                    <a:lstStyle/>
                    <a:p>
                      <a:pPr algn="l" fontAlgn="ctr"/>
                      <a:r>
                        <a:rPr lang="ja-JP" altLang="en-US" sz="1100" u="none" strike="noStrike" dirty="0">
                          <a:effectLst/>
                          <a:latin typeface="Meiryo UI" panose="020B0604030504040204" pitchFamily="50" charset="-128"/>
                          <a:ea typeface="Meiryo UI" panose="020B0604030504040204" pitchFamily="50" charset="-128"/>
                        </a:rPr>
                        <a:t>計（人）</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4,909</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4221694348"/>
                  </a:ext>
                </a:extLst>
              </a:tr>
            </a:tbl>
          </a:graphicData>
        </a:graphic>
      </p:graphicFrame>
      <p:sp>
        <p:nvSpPr>
          <p:cNvPr id="14" name="テキスト ボックス 13">
            <a:extLst>
              <a:ext uri="{FF2B5EF4-FFF2-40B4-BE49-F238E27FC236}">
                <a16:creationId xmlns:a16="http://schemas.microsoft.com/office/drawing/2014/main" id="{135D53F0-E3EE-A588-5DEA-938574ACF65D}"/>
              </a:ext>
            </a:extLst>
          </p:cNvPr>
          <p:cNvSpPr txBox="1"/>
          <p:nvPr/>
        </p:nvSpPr>
        <p:spPr>
          <a:xfrm>
            <a:off x="530783" y="5901982"/>
            <a:ext cx="6401174" cy="523220"/>
          </a:xfrm>
          <a:prstGeom prst="rect">
            <a:avLst/>
          </a:prstGeom>
          <a:noFill/>
        </p:spPr>
        <p:txBody>
          <a:bodyPr wrap="square" rtlCol="0">
            <a:spAutoFit/>
          </a:bodyPr>
          <a:lstStyle/>
          <a:p>
            <a:pPr marL="180975" indent="-180975">
              <a:buFont typeface="Arial" panose="020B0604020202020204" pitchFamily="34" charset="0"/>
              <a:buChar char="•"/>
            </a:pPr>
            <a:r>
              <a:rPr kumimoji="1" lang="en-US" altLang="ja-JP" sz="1400" dirty="0">
                <a:latin typeface="Meiryo UI" panose="020B0604030504040204" pitchFamily="50" charset="-128"/>
                <a:ea typeface="Meiryo UI" panose="020B0604030504040204" pitchFamily="50" charset="-128"/>
              </a:rPr>
              <a:t>4,909</a:t>
            </a:r>
            <a:r>
              <a:rPr kumimoji="1" lang="ja-JP" altLang="en-US" sz="1400" dirty="0">
                <a:latin typeface="Meiryo UI" panose="020B0604030504040204" pitchFamily="50" charset="-128"/>
                <a:ea typeface="Meiryo UI" panose="020B0604030504040204" pitchFamily="50" charset="-128"/>
              </a:rPr>
              <a:t>人の長野市在住学生の</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の</a:t>
            </a:r>
            <a:r>
              <a:rPr kumimoji="1" lang="en-US" altLang="ja-JP" sz="1400" dirty="0">
                <a:latin typeface="Meiryo UI" panose="020B0604030504040204" pitchFamily="50" charset="-128"/>
                <a:ea typeface="Meiryo UI" panose="020B0604030504040204" pitchFamily="50" charset="-128"/>
              </a:rPr>
              <a:t>245</a:t>
            </a:r>
            <a:r>
              <a:rPr kumimoji="1" lang="ja-JP" altLang="en-US" sz="1400" dirty="0">
                <a:latin typeface="Meiryo UI" panose="020B0604030504040204" pitchFamily="50" charset="-128"/>
                <a:ea typeface="Meiryo UI" panose="020B0604030504040204" pitchFamily="50" charset="-128"/>
              </a:rPr>
              <a:t>人が顧客見込み</a:t>
            </a:r>
            <a:endParaRPr kumimoji="1" lang="en-US" altLang="ja-JP" sz="1400" dirty="0">
              <a:latin typeface="Meiryo UI" panose="020B0604030504040204" pitchFamily="50" charset="-128"/>
              <a:ea typeface="Meiryo UI" panose="020B0604030504040204" pitchFamily="50" charset="-128"/>
            </a:endParaRPr>
          </a:p>
          <a:p>
            <a:pPr marL="180975" indent="-180975">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毎月</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回来店してくれると、</a:t>
            </a: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人</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日が期待値（企業人を含めると</a:t>
            </a:r>
            <a:r>
              <a:rPr lang="en-US" altLang="ja-JP" sz="1400" dirty="0">
                <a:latin typeface="Meiryo UI" panose="020B0604030504040204" pitchFamily="50" charset="-128"/>
                <a:ea typeface="Meiryo UI" panose="020B0604030504040204" pitchFamily="50" charset="-128"/>
              </a:rPr>
              <a:t>15</a:t>
            </a:r>
            <a:r>
              <a:rPr lang="ja-JP" altLang="en-US" sz="1400" dirty="0">
                <a:latin typeface="Meiryo UI" panose="020B0604030504040204" pitchFamily="50" charset="-128"/>
                <a:ea typeface="Meiryo UI" panose="020B0604030504040204" pitchFamily="50" charset="-128"/>
              </a:rPr>
              <a:t>人程度）</a:t>
            </a:r>
            <a:endParaRPr kumimoji="1" lang="ja-JP" altLang="en-US" sz="14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C53615FD-3D62-C57B-9636-39D305961625}"/>
              </a:ext>
            </a:extLst>
          </p:cNvPr>
          <p:cNvSpPr txBox="1"/>
          <p:nvPr/>
        </p:nvSpPr>
        <p:spPr>
          <a:xfrm>
            <a:off x="7181476" y="1765178"/>
            <a:ext cx="3334871"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飲食店の開業場所と営業時間</a:t>
            </a:r>
          </a:p>
        </p:txBody>
      </p:sp>
      <p:sp>
        <p:nvSpPr>
          <p:cNvPr id="19" name="テキスト ボックス 18">
            <a:extLst>
              <a:ext uri="{FF2B5EF4-FFF2-40B4-BE49-F238E27FC236}">
                <a16:creationId xmlns:a16="http://schemas.microsoft.com/office/drawing/2014/main" id="{B2E7BFD1-23A0-E7C6-785D-255E74CFEDE6}"/>
              </a:ext>
            </a:extLst>
          </p:cNvPr>
          <p:cNvSpPr txBox="1"/>
          <p:nvPr/>
        </p:nvSpPr>
        <p:spPr>
          <a:xfrm>
            <a:off x="7181476" y="2116277"/>
            <a:ext cx="4018429" cy="1169551"/>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長野市の下記の２つのオープンデータを用いて、開業場所候補、営業時間帯を検討する</a:t>
            </a:r>
            <a:endParaRPr lang="en-US" altLang="ja-JP" sz="1400" dirty="0">
              <a:latin typeface="Meiryo UI" panose="020B0604030504040204" pitchFamily="50" charset="-128"/>
              <a:ea typeface="Meiryo UI" panose="020B0604030504040204" pitchFamily="50" charset="-128"/>
            </a:endParaRPr>
          </a:p>
          <a:p>
            <a:endParaRPr lang="ja-JP" altLang="en-US" sz="1400" dirty="0">
              <a:latin typeface="Meiryo UI" panose="020B0604030504040204" pitchFamily="50" charset="-128"/>
              <a:ea typeface="Meiryo UI" panose="020B0604030504040204" pitchFamily="50" charset="-128"/>
            </a:endParaRPr>
          </a:p>
          <a:p>
            <a:pPr marL="228600" indent="-228600">
              <a:buFont typeface="+mj-lt"/>
              <a:buAutoNum type="arabicPeriod"/>
            </a:pPr>
            <a:r>
              <a:rPr lang="ja-JP" altLang="en-US" sz="1400" dirty="0">
                <a:latin typeface="Meiryo UI" panose="020B0604030504040204" pitchFamily="50" charset="-128"/>
                <a:ea typeface="Meiryo UI" panose="020B0604030504040204" pitchFamily="50" charset="-128"/>
              </a:rPr>
              <a:t>サービス業営業許可施設（食品営業）</a:t>
            </a:r>
          </a:p>
          <a:p>
            <a:pPr marL="228600" indent="-228600">
              <a:buFont typeface="+mj-lt"/>
              <a:buAutoNum type="arabicPeriod"/>
            </a:pPr>
            <a:r>
              <a:rPr lang="ja-JP" altLang="en-US" sz="1400" dirty="0">
                <a:latin typeface="Meiryo UI" panose="020B0604030504040204" pitchFamily="50" charset="-128"/>
                <a:ea typeface="Meiryo UI" panose="020B0604030504040204" pitchFamily="50" charset="-128"/>
              </a:rPr>
              <a:t>歩行者通行量調査　令和</a:t>
            </a:r>
            <a:r>
              <a:rPr lang="en-US" altLang="ja-JP" sz="1400" dirty="0">
                <a:latin typeface="Meiryo UI" panose="020B0604030504040204" pitchFamily="50" charset="-128"/>
                <a:ea typeface="Meiryo UI" panose="020B0604030504040204" pitchFamily="50" charset="-128"/>
              </a:rPr>
              <a:t>5</a:t>
            </a:r>
            <a:r>
              <a:rPr lang="ja-JP" altLang="en-US" sz="1400" dirty="0">
                <a:latin typeface="Meiryo UI" panose="020B0604030504040204" pitchFamily="50" charset="-128"/>
                <a:ea typeface="Meiryo UI" panose="020B0604030504040204" pitchFamily="50" charset="-128"/>
              </a:rPr>
              <a:t>年度（</a:t>
            </a:r>
            <a:r>
              <a:rPr lang="en-US" altLang="ja-JP" sz="1400" dirty="0">
                <a:latin typeface="Meiryo UI" panose="020B0604030504040204" pitchFamily="50" charset="-128"/>
                <a:ea typeface="Meiryo UI" panose="020B0604030504040204" pitchFamily="50" charset="-128"/>
              </a:rPr>
              <a:t>2023</a:t>
            </a:r>
            <a:r>
              <a:rPr lang="ja-JP" altLang="en-US" sz="1400" dirty="0">
                <a:latin typeface="Meiryo UI" panose="020B0604030504040204" pitchFamily="50" charset="-128"/>
                <a:ea typeface="Meiryo UI" panose="020B0604030504040204" pitchFamily="50" charset="-128"/>
              </a:rPr>
              <a:t>年度）</a:t>
            </a:r>
          </a:p>
        </p:txBody>
      </p:sp>
      <p:sp>
        <p:nvSpPr>
          <p:cNvPr id="6" name="スライド番号プレースホルダー 5">
            <a:extLst>
              <a:ext uri="{FF2B5EF4-FFF2-40B4-BE49-F238E27FC236}">
                <a16:creationId xmlns:a16="http://schemas.microsoft.com/office/drawing/2014/main" id="{86B099E9-6325-F405-27BC-E6B195DB3336}"/>
              </a:ext>
            </a:extLst>
          </p:cNvPr>
          <p:cNvSpPr>
            <a:spLocks noGrp="1"/>
          </p:cNvSpPr>
          <p:nvPr>
            <p:ph type="sldNum" sz="quarter" idx="12"/>
          </p:nvPr>
        </p:nvSpPr>
        <p:spPr/>
        <p:txBody>
          <a:bodyPr/>
          <a:lstStyle/>
          <a:p>
            <a:fld id="{2977F5E9-0479-47A0-9E51-109E0858BCF2}" type="slidenum">
              <a:rPr kumimoji="1" lang="ja-JP" altLang="en-US" smtClean="0"/>
              <a:t>45</a:t>
            </a:fld>
            <a:endParaRPr kumimoji="1" lang="ja-JP" altLang="en-US"/>
          </a:p>
        </p:txBody>
      </p:sp>
    </p:spTree>
    <p:extLst>
      <p:ext uri="{BB962C8B-B14F-4D97-AF65-F5344CB8AC3E}">
        <p14:creationId xmlns:p14="http://schemas.microsoft.com/office/powerpoint/2010/main" val="654752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A8AEF5-B07D-AF43-5380-F091FE44F6A5}"/>
              </a:ext>
            </a:extLst>
          </p:cNvPr>
          <p:cNvSpPr>
            <a:spLocks noGrp="1"/>
          </p:cNvSpPr>
          <p:nvPr>
            <p:ph type="title"/>
          </p:nvPr>
        </p:nvSpPr>
        <p:spPr/>
        <p:txBody>
          <a:bodyPr/>
          <a:lstStyle/>
          <a:p>
            <a:r>
              <a:rPr kumimoji="1" lang="ja-JP" altLang="en-US" b="1" dirty="0"/>
              <a:t>データの収集</a:t>
            </a:r>
          </a:p>
        </p:txBody>
      </p:sp>
      <p:sp>
        <p:nvSpPr>
          <p:cNvPr id="3" name="テキスト プレースホルダー 2">
            <a:extLst>
              <a:ext uri="{FF2B5EF4-FFF2-40B4-BE49-F238E27FC236}">
                <a16:creationId xmlns:a16="http://schemas.microsoft.com/office/drawing/2014/main" id="{10DE7EA1-C72A-F7E1-A514-12A8C950FFAB}"/>
              </a:ext>
            </a:extLst>
          </p:cNvPr>
          <p:cNvSpPr>
            <a:spLocks noGrp="1"/>
          </p:cNvSpPr>
          <p:nvPr>
            <p:ph type="body" sz="quarter" idx="13"/>
          </p:nvPr>
        </p:nvSpPr>
        <p:spPr/>
        <p:txBody>
          <a:bodyPr/>
          <a:lstStyle/>
          <a:p>
            <a:r>
              <a:rPr kumimoji="1" lang="ja-JP" altLang="en-US" dirty="0"/>
              <a:t>チュートリアル　重回帰分析</a:t>
            </a:r>
          </a:p>
        </p:txBody>
      </p:sp>
      <p:sp>
        <p:nvSpPr>
          <p:cNvPr id="5" name="テキスト ボックス 4">
            <a:extLst>
              <a:ext uri="{FF2B5EF4-FFF2-40B4-BE49-F238E27FC236}">
                <a16:creationId xmlns:a16="http://schemas.microsoft.com/office/drawing/2014/main" id="{31E4E3AB-114D-E6B1-369B-76A83E23AAF1}"/>
              </a:ext>
            </a:extLst>
          </p:cNvPr>
          <p:cNvSpPr txBox="1"/>
          <p:nvPr/>
        </p:nvSpPr>
        <p:spPr>
          <a:xfrm>
            <a:off x="524434" y="1220709"/>
            <a:ext cx="7994277" cy="1323439"/>
          </a:xfrm>
          <a:prstGeom prst="rect">
            <a:avLst/>
          </a:prstGeom>
          <a:noFill/>
        </p:spPr>
        <p:txBody>
          <a:bodyPr wrap="square">
            <a:spAutoFit/>
          </a:bodyPr>
          <a:lstStyle/>
          <a:p>
            <a:pPr marL="285750" indent="-285750">
              <a:buFont typeface="Wingdings" panose="05000000000000000000" pitchFamily="2" charset="2"/>
              <a:buChar char="l"/>
            </a:pPr>
            <a:r>
              <a:rPr lang="ja-JP" altLang="en-US" sz="1600" dirty="0">
                <a:latin typeface="Meiryo UI" panose="020B0604030504040204" pitchFamily="50" charset="-128"/>
                <a:ea typeface="Meiryo UI" panose="020B0604030504040204" pitchFamily="50" charset="-128"/>
              </a:rPr>
              <a:t>長野市オープンデータから下記の２つのファイルをダウンロードします。</a:t>
            </a:r>
            <a:endParaRPr lang="en-US" altLang="ja-JP" sz="1600" dirty="0">
              <a:latin typeface="Meiryo UI" panose="020B0604030504040204" pitchFamily="50" charset="-128"/>
              <a:ea typeface="Meiryo UI" panose="020B0604030504040204" pitchFamily="50" charset="-128"/>
            </a:endParaRPr>
          </a:p>
          <a:p>
            <a:pPr lvl="1"/>
            <a:r>
              <a:rPr lang="en-US" altLang="ja-JP" sz="1600" dirty="0">
                <a:latin typeface="Meiryo UI" panose="020B0604030504040204" pitchFamily="50" charset="-128"/>
                <a:ea typeface="Meiryo UI" panose="020B0604030504040204" pitchFamily="50" charset="-128"/>
                <a:hlinkClick r:id="rId2"/>
              </a:rPr>
              <a:t>https://www.city.nagano.nagano.jp/n023500/contents/p004876.html</a:t>
            </a:r>
            <a:endParaRPr lang="en-US" altLang="ja-JP" sz="1600" dirty="0">
              <a:latin typeface="Meiryo UI" panose="020B0604030504040204" pitchFamily="50" charset="-128"/>
              <a:ea typeface="Meiryo UI" panose="020B0604030504040204" pitchFamily="50" charset="-128"/>
            </a:endParaRPr>
          </a:p>
          <a:p>
            <a:endParaRPr lang="en-US" altLang="ja-JP" sz="1600" dirty="0">
              <a:latin typeface="Meiryo UI" panose="020B0604030504040204" pitchFamily="50" charset="-128"/>
              <a:ea typeface="Meiryo UI" panose="020B0604030504040204" pitchFamily="50" charset="-128"/>
            </a:endParaRPr>
          </a:p>
          <a:p>
            <a:pPr marL="742950" lvl="1"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サービス業営業許可施設（食品営業）（</a:t>
            </a:r>
            <a:r>
              <a:rPr lang="en-US" altLang="ja-JP" sz="1600" dirty="0">
                <a:latin typeface="Meiryo UI" panose="020B0604030504040204" pitchFamily="50" charset="-128"/>
                <a:ea typeface="Meiryo UI" panose="020B0604030504040204" pitchFamily="50" charset="-128"/>
              </a:rPr>
              <a:t>CSV</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1,391KB</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a:p>
            <a:pPr marL="742950" lvl="1" indent="-285750">
              <a:buFont typeface="Wingdings" panose="05000000000000000000" pitchFamily="2" charset="2"/>
              <a:buChar char="ü"/>
            </a:pPr>
            <a:r>
              <a:rPr lang="zh-TW" altLang="en-US" sz="1600" i="0" dirty="0">
                <a:solidFill>
                  <a:srgbClr val="222222"/>
                </a:solidFill>
                <a:effectLst/>
                <a:latin typeface="Meiryo UI" panose="020B0604030504040204" pitchFamily="50" charset="-128"/>
                <a:ea typeface="Meiryo UI" panose="020B0604030504040204" pitchFamily="50" charset="-128"/>
              </a:rPr>
              <a:t>歩行者通行量調査</a:t>
            </a:r>
            <a:r>
              <a:rPr lang="ja-JP" altLang="en-US" sz="1600" i="0" dirty="0">
                <a:solidFill>
                  <a:srgbClr val="222222"/>
                </a:solidFill>
                <a:effectLst/>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令和</a:t>
            </a:r>
            <a:r>
              <a:rPr lang="en-US" altLang="ja-JP" sz="1600" dirty="0">
                <a:latin typeface="Meiryo UI" panose="020B0604030504040204" pitchFamily="50" charset="-128"/>
                <a:ea typeface="Meiryo UI" panose="020B0604030504040204" pitchFamily="50" charset="-128"/>
              </a:rPr>
              <a:t>5</a:t>
            </a:r>
            <a:r>
              <a:rPr lang="ja-JP" altLang="en-US" sz="1600" dirty="0">
                <a:latin typeface="Meiryo UI" panose="020B0604030504040204" pitchFamily="50" charset="-128"/>
                <a:ea typeface="Meiryo UI" panose="020B0604030504040204" pitchFamily="50" charset="-128"/>
              </a:rPr>
              <a:t>年度（</a:t>
            </a:r>
            <a:r>
              <a:rPr lang="en-US" altLang="ja-JP" sz="1600" dirty="0">
                <a:latin typeface="Meiryo UI" panose="020B0604030504040204" pitchFamily="50" charset="-128"/>
                <a:ea typeface="Meiryo UI" panose="020B0604030504040204" pitchFamily="50" charset="-128"/>
              </a:rPr>
              <a:t>2023</a:t>
            </a:r>
            <a:r>
              <a:rPr lang="ja-JP" altLang="en-US" sz="1600" dirty="0">
                <a:latin typeface="Meiryo UI" panose="020B0604030504040204" pitchFamily="50" charset="-128"/>
                <a:ea typeface="Meiryo UI" panose="020B0604030504040204" pitchFamily="50" charset="-128"/>
              </a:rPr>
              <a:t>年度）（</a:t>
            </a:r>
            <a:r>
              <a:rPr lang="en-US" altLang="ja-JP" sz="1600" dirty="0">
                <a:latin typeface="Meiryo UI" panose="020B0604030504040204" pitchFamily="50" charset="-128"/>
                <a:ea typeface="Meiryo UI" panose="020B0604030504040204" pitchFamily="50" charset="-128"/>
              </a:rPr>
              <a:t>CSV</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184KB</a:t>
            </a:r>
            <a:r>
              <a:rPr lang="ja-JP" altLang="en-US" sz="1600" dirty="0">
                <a:latin typeface="Meiryo UI" panose="020B0604030504040204" pitchFamily="50" charset="-128"/>
                <a:ea typeface="Meiryo UI" panose="020B0604030504040204" pitchFamily="50" charset="-128"/>
              </a:rPr>
              <a:t>）</a:t>
            </a:r>
            <a:endParaRPr lang="en-US" altLang="ja-JP" sz="16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D49DA54-8C19-7D7C-E399-13E9F9068051}"/>
              </a:ext>
            </a:extLst>
          </p:cNvPr>
          <p:cNvSpPr txBox="1"/>
          <p:nvPr/>
        </p:nvSpPr>
        <p:spPr>
          <a:xfrm>
            <a:off x="893482" y="2887501"/>
            <a:ext cx="10405035"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オープンデータは行政以外にもネットに散らばっています。</a:t>
            </a:r>
            <a:r>
              <a:rPr lang="ja-JP" altLang="en-US" sz="1600" dirty="0">
                <a:latin typeface="Meiryo UI" panose="020B0604030504040204" pitchFamily="50" charset="-128"/>
                <a:ea typeface="Meiryo UI" panose="020B0604030504040204" pitchFamily="50" charset="-128"/>
              </a:rPr>
              <a:t>ただし、中には有償のモノや制約事項があるモノもあるので、使用する際は「分析したいデータが手に入るか」を事前に調べて下さい。</a:t>
            </a:r>
            <a:endParaRPr kumimoji="1" lang="ja-JP" altLang="en-US" sz="1600"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B9756D0E-4D39-C843-636F-01D24B886990}"/>
              </a:ext>
            </a:extLst>
          </p:cNvPr>
          <p:cNvSpPr>
            <a:spLocks noGrp="1"/>
          </p:cNvSpPr>
          <p:nvPr>
            <p:ph type="sldNum" sz="quarter" idx="12"/>
          </p:nvPr>
        </p:nvSpPr>
        <p:spPr/>
        <p:txBody>
          <a:bodyPr/>
          <a:lstStyle/>
          <a:p>
            <a:fld id="{2977F5E9-0479-47A0-9E51-109E0858BCF2}" type="slidenum">
              <a:rPr kumimoji="1" lang="ja-JP" altLang="en-US" smtClean="0"/>
              <a:t>46</a:t>
            </a:fld>
            <a:endParaRPr kumimoji="1" lang="ja-JP" altLang="en-US"/>
          </a:p>
        </p:txBody>
      </p:sp>
    </p:spTree>
    <p:extLst>
      <p:ext uri="{BB962C8B-B14F-4D97-AF65-F5344CB8AC3E}">
        <p14:creationId xmlns:p14="http://schemas.microsoft.com/office/powerpoint/2010/main" val="688578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4C904C-5AE1-174B-40FA-6BE2DD291831}"/>
              </a:ext>
            </a:extLst>
          </p:cNvPr>
          <p:cNvSpPr>
            <a:spLocks noGrp="1"/>
          </p:cNvSpPr>
          <p:nvPr>
            <p:ph type="title"/>
          </p:nvPr>
        </p:nvSpPr>
        <p:spPr/>
        <p:txBody>
          <a:bodyPr/>
          <a:lstStyle/>
          <a:p>
            <a:r>
              <a:rPr kumimoji="1" lang="ja-JP" altLang="en-US" b="1" dirty="0"/>
              <a:t>データの抽出，加工，クレンジング（営業許可データ）</a:t>
            </a:r>
          </a:p>
        </p:txBody>
      </p:sp>
      <p:sp>
        <p:nvSpPr>
          <p:cNvPr id="3" name="テキスト プレースホルダー 2">
            <a:extLst>
              <a:ext uri="{FF2B5EF4-FFF2-40B4-BE49-F238E27FC236}">
                <a16:creationId xmlns:a16="http://schemas.microsoft.com/office/drawing/2014/main" id="{299C2159-8A1D-2D4A-4C60-24FC633F612C}"/>
              </a:ext>
            </a:extLst>
          </p:cNvPr>
          <p:cNvSpPr>
            <a:spLocks noGrp="1"/>
          </p:cNvSpPr>
          <p:nvPr>
            <p:ph type="body" sz="quarter" idx="13"/>
          </p:nvPr>
        </p:nvSpPr>
        <p:spPr/>
        <p:txBody>
          <a:bodyPr/>
          <a:lstStyle/>
          <a:p>
            <a:r>
              <a:rPr kumimoji="1" lang="ja-JP" altLang="en-US" dirty="0"/>
              <a:t>チュートリアル　重回帰分析</a:t>
            </a:r>
          </a:p>
        </p:txBody>
      </p:sp>
      <p:graphicFrame>
        <p:nvGraphicFramePr>
          <p:cNvPr id="4" name="表 3">
            <a:extLst>
              <a:ext uri="{FF2B5EF4-FFF2-40B4-BE49-F238E27FC236}">
                <a16:creationId xmlns:a16="http://schemas.microsoft.com/office/drawing/2014/main" id="{45D09E8B-2041-3CF9-024B-BAB5A29E8033}"/>
              </a:ext>
            </a:extLst>
          </p:cNvPr>
          <p:cNvGraphicFramePr>
            <a:graphicFrameLocks noGrp="1"/>
          </p:cNvGraphicFramePr>
          <p:nvPr>
            <p:extLst>
              <p:ext uri="{D42A27DB-BD31-4B8C-83A1-F6EECF244321}">
                <p14:modId xmlns:p14="http://schemas.microsoft.com/office/powerpoint/2010/main" val="1128195558"/>
              </p:ext>
            </p:extLst>
          </p:nvPr>
        </p:nvGraphicFramePr>
        <p:xfrm>
          <a:off x="450479" y="4006803"/>
          <a:ext cx="9895007" cy="1119079"/>
        </p:xfrm>
        <a:graphic>
          <a:graphicData uri="http://schemas.openxmlformats.org/drawingml/2006/table">
            <a:tbl>
              <a:tblPr>
                <a:tableStyleId>{073A0DAA-6AF3-43AB-8588-CEC1D06C72B9}</a:tableStyleId>
              </a:tblPr>
              <a:tblGrid>
                <a:gridCol w="3781019">
                  <a:extLst>
                    <a:ext uri="{9D8B030D-6E8A-4147-A177-3AD203B41FA5}">
                      <a16:colId xmlns:a16="http://schemas.microsoft.com/office/drawing/2014/main" val="4103032282"/>
                    </a:ext>
                  </a:extLst>
                </a:gridCol>
                <a:gridCol w="1034321">
                  <a:extLst>
                    <a:ext uri="{9D8B030D-6E8A-4147-A177-3AD203B41FA5}">
                      <a16:colId xmlns:a16="http://schemas.microsoft.com/office/drawing/2014/main" val="1343603094"/>
                    </a:ext>
                  </a:extLst>
                </a:gridCol>
                <a:gridCol w="1034321">
                  <a:extLst>
                    <a:ext uri="{9D8B030D-6E8A-4147-A177-3AD203B41FA5}">
                      <a16:colId xmlns:a16="http://schemas.microsoft.com/office/drawing/2014/main" val="3453631187"/>
                    </a:ext>
                  </a:extLst>
                </a:gridCol>
                <a:gridCol w="1034321">
                  <a:extLst>
                    <a:ext uri="{9D8B030D-6E8A-4147-A177-3AD203B41FA5}">
                      <a16:colId xmlns:a16="http://schemas.microsoft.com/office/drawing/2014/main" val="1413724133"/>
                    </a:ext>
                  </a:extLst>
                </a:gridCol>
                <a:gridCol w="804472">
                  <a:extLst>
                    <a:ext uri="{9D8B030D-6E8A-4147-A177-3AD203B41FA5}">
                      <a16:colId xmlns:a16="http://schemas.microsoft.com/office/drawing/2014/main" val="2102216408"/>
                    </a:ext>
                  </a:extLst>
                </a:gridCol>
                <a:gridCol w="620593">
                  <a:extLst>
                    <a:ext uri="{9D8B030D-6E8A-4147-A177-3AD203B41FA5}">
                      <a16:colId xmlns:a16="http://schemas.microsoft.com/office/drawing/2014/main" val="3453429565"/>
                    </a:ext>
                  </a:extLst>
                </a:gridCol>
                <a:gridCol w="620593">
                  <a:extLst>
                    <a:ext uri="{9D8B030D-6E8A-4147-A177-3AD203B41FA5}">
                      <a16:colId xmlns:a16="http://schemas.microsoft.com/office/drawing/2014/main" val="1272596861"/>
                    </a:ext>
                  </a:extLst>
                </a:gridCol>
                <a:gridCol w="965367">
                  <a:extLst>
                    <a:ext uri="{9D8B030D-6E8A-4147-A177-3AD203B41FA5}">
                      <a16:colId xmlns:a16="http://schemas.microsoft.com/office/drawing/2014/main" val="3937551422"/>
                    </a:ext>
                  </a:extLst>
                </a:gridCol>
              </a:tblGrid>
              <a:tr h="202842">
                <a:tc>
                  <a:txBody>
                    <a:bodyPr/>
                    <a:lstStyle/>
                    <a:p>
                      <a:pPr algn="l" fontAlgn="ctr"/>
                      <a:r>
                        <a:rPr lang="zh-TW" altLang="en-US" sz="1000" u="none" strike="noStrike">
                          <a:effectLst/>
                          <a:latin typeface="Meiryo UI" panose="020B0604030504040204" pitchFamily="50" charset="-128"/>
                          <a:ea typeface="Meiryo UI" panose="020B0604030504040204" pitchFamily="50" charset="-128"/>
                        </a:rPr>
                        <a:t>所在地</a:t>
                      </a:r>
                      <a:r>
                        <a:rPr lang="en-US" altLang="zh-TW" sz="1000" u="none" strike="noStrike">
                          <a:effectLst/>
                          <a:latin typeface="Meiryo UI" panose="020B0604030504040204" pitchFamily="50" charset="-128"/>
                          <a:ea typeface="Meiryo UI" panose="020B0604030504040204" pitchFamily="50" charset="-128"/>
                        </a:rPr>
                        <a:t>_</a:t>
                      </a:r>
                      <a:r>
                        <a:rPr lang="zh-TW" altLang="en-US" sz="1000" u="none" strike="noStrike">
                          <a:effectLst/>
                          <a:latin typeface="Meiryo UI" panose="020B0604030504040204" pitchFamily="50" charset="-128"/>
                          <a:ea typeface="Meiryo UI" panose="020B0604030504040204" pitchFamily="50" charset="-128"/>
                        </a:rPr>
                        <a:t>連結標記</a:t>
                      </a:r>
                      <a:endParaRPr lang="zh-TW" altLang="en-US" sz="1000" b="1"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zh-TW" altLang="en-US" sz="1000" u="none" strike="noStrike">
                          <a:effectLst/>
                          <a:latin typeface="Meiryo UI" panose="020B0604030504040204" pitchFamily="50" charset="-128"/>
                          <a:ea typeface="Meiryo UI" panose="020B0604030504040204" pitchFamily="50" charset="-128"/>
                        </a:rPr>
                        <a:t>初回許可年月日</a:t>
                      </a:r>
                      <a:endParaRPr lang="zh-TW" altLang="en-US" sz="1000" b="1"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許可年月日</a:t>
                      </a:r>
                      <a:endParaRPr lang="ja-JP" altLang="en-US" sz="1000" b="1"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許可満了日</a:t>
                      </a:r>
                      <a:endParaRPr lang="ja-JP" altLang="en-US" sz="1000" b="1"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種目区分</a:t>
                      </a:r>
                      <a:endParaRPr lang="ja-JP" altLang="en-US" sz="1000" b="1"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開業年</a:t>
                      </a:r>
                      <a:endParaRPr lang="ja-JP" altLang="en-US" sz="1000" b="1"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継続年</a:t>
                      </a:r>
                      <a:endParaRPr lang="ja-JP" altLang="en-US" sz="1000" b="1"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町域名</a:t>
                      </a:r>
                      <a:endParaRPr lang="ja-JP" altLang="en-US" sz="1000" b="1"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extLst>
                  <a:ext uri="{0D108BD9-81ED-4DB2-BD59-A6C34878D82A}">
                    <a16:rowId xmlns:a16="http://schemas.microsoft.com/office/drawing/2014/main" val="3065118596"/>
                  </a:ext>
                </a:extLst>
              </a:tr>
              <a:tr h="307711">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長野市大字鶴賀上千歳町</a:t>
                      </a:r>
                      <a:r>
                        <a:rPr lang="en-US" altLang="ja-JP" sz="1000" u="none" strike="noStrike">
                          <a:effectLst/>
                          <a:latin typeface="Meiryo UI" panose="020B0604030504040204" pitchFamily="50" charset="-128"/>
                          <a:ea typeface="Meiryo UI" panose="020B0604030504040204" pitchFamily="50" charset="-128"/>
                        </a:rPr>
                        <a:t>1324-6 </a:t>
                      </a:r>
                      <a:r>
                        <a:rPr lang="ja-JP" altLang="en-US" sz="1000" u="none" strike="noStrike">
                          <a:effectLst/>
                          <a:latin typeface="Meiryo UI" panose="020B0604030504040204" pitchFamily="50" charset="-128"/>
                          <a:ea typeface="Meiryo UI" panose="020B0604030504040204" pitchFamily="50" charset="-128"/>
                        </a:rPr>
                        <a:t>第一レジャーアイランドビル</a:t>
                      </a:r>
                      <a:r>
                        <a:rPr lang="en-US" altLang="ja-JP" sz="1000" u="none" strike="noStrike">
                          <a:effectLst/>
                          <a:latin typeface="Meiryo UI" panose="020B0604030504040204" pitchFamily="50" charset="-128"/>
                          <a:ea typeface="Meiryo UI" panose="020B0604030504040204" pitchFamily="50" charset="-128"/>
                        </a:rPr>
                        <a:t>5-F</a:t>
                      </a:r>
                      <a:r>
                        <a:rPr lang="ja-JP" altLang="en-US" sz="1000" u="none" strike="noStrike">
                          <a:effectLst/>
                          <a:latin typeface="Meiryo UI" panose="020B0604030504040204" pitchFamily="50" charset="-128"/>
                          <a:ea typeface="Meiryo UI" panose="020B0604030504040204" pitchFamily="50" charset="-128"/>
                        </a:rPr>
                        <a:t>号</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2018/5/18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2018/5/18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2025/4/30</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スナック</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2018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7</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上千歳町</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extLst>
                  <a:ext uri="{0D108BD9-81ED-4DB2-BD59-A6C34878D82A}">
                    <a16:rowId xmlns:a16="http://schemas.microsoft.com/office/drawing/2014/main" val="165503224"/>
                  </a:ext>
                </a:extLst>
              </a:tr>
              <a:tr h="202842">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長野市大字鶴賀上千歳町</a:t>
                      </a:r>
                      <a:r>
                        <a:rPr lang="en-US" altLang="ja-JP" sz="1000" u="none" strike="noStrike">
                          <a:effectLst/>
                          <a:latin typeface="Meiryo UI" panose="020B0604030504040204" pitchFamily="50" charset="-128"/>
                          <a:ea typeface="Meiryo UI" panose="020B0604030504040204" pitchFamily="50" charset="-128"/>
                        </a:rPr>
                        <a:t>1353 </a:t>
                      </a:r>
                      <a:r>
                        <a:rPr lang="ja-JP" altLang="en-US" sz="1000" u="none" strike="noStrike">
                          <a:effectLst/>
                          <a:latin typeface="Meiryo UI" panose="020B0604030504040204" pitchFamily="50" charset="-128"/>
                          <a:ea typeface="Meiryo UI" panose="020B0604030504040204" pitchFamily="50" charset="-128"/>
                        </a:rPr>
                        <a:t>ビックアップル</a:t>
                      </a:r>
                      <a:r>
                        <a:rPr lang="en-US" altLang="ja-JP" sz="1000" u="none" strike="noStrike">
                          <a:effectLst/>
                          <a:latin typeface="Meiryo UI" panose="020B0604030504040204" pitchFamily="50" charset="-128"/>
                          <a:ea typeface="Meiryo UI" panose="020B0604030504040204" pitchFamily="50" charset="-128"/>
                        </a:rPr>
                        <a:t>4C</a:t>
                      </a:r>
                      <a:r>
                        <a:rPr lang="ja-JP" altLang="en-US" sz="1000" u="none" strike="noStrike">
                          <a:effectLst/>
                          <a:latin typeface="Meiryo UI" panose="020B0604030504040204" pitchFamily="50" charset="-128"/>
                          <a:ea typeface="Meiryo UI" panose="020B0604030504040204" pitchFamily="50" charset="-128"/>
                        </a:rPr>
                        <a:t>号</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2018/5/18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2018/5/18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2025/4/30</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スナック</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2018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7</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上千歳町</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extLst>
                  <a:ext uri="{0D108BD9-81ED-4DB2-BD59-A6C34878D82A}">
                    <a16:rowId xmlns:a16="http://schemas.microsoft.com/office/drawing/2014/main" val="352553949"/>
                  </a:ext>
                </a:extLst>
              </a:tr>
              <a:tr h="202842">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長野市大字鶴賀</a:t>
                      </a:r>
                      <a:r>
                        <a:rPr lang="en-US" altLang="ja-JP" sz="1000" u="none" strike="noStrike">
                          <a:effectLst/>
                          <a:latin typeface="Meiryo UI" panose="020B0604030504040204" pitchFamily="50" charset="-128"/>
                          <a:ea typeface="Meiryo UI" panose="020B0604030504040204" pitchFamily="50" charset="-128"/>
                        </a:rPr>
                        <a:t>1427-5</a:t>
                      </a:r>
                      <a:r>
                        <a:rPr lang="ja-JP" altLang="en-US" sz="1000" u="none" strike="noStrike">
                          <a:effectLst/>
                          <a:latin typeface="Meiryo UI" panose="020B0604030504040204" pitchFamily="50" charset="-128"/>
                          <a:ea typeface="Meiryo UI" panose="020B0604030504040204" pitchFamily="50" charset="-128"/>
                        </a:rPr>
                        <a:t>モンマルトルコーポ</a:t>
                      </a:r>
                      <a:r>
                        <a:rPr lang="en-US" altLang="ja-JP" sz="1000" u="none" strike="noStrike">
                          <a:effectLst/>
                          <a:latin typeface="Meiryo UI" panose="020B0604030504040204" pitchFamily="50" charset="-128"/>
                          <a:ea typeface="Meiryo UI" panose="020B0604030504040204" pitchFamily="50" charset="-128"/>
                        </a:rPr>
                        <a:t>1C</a:t>
                      </a:r>
                      <a:r>
                        <a:rPr lang="ja-JP" altLang="en-US" sz="1000" u="none" strike="noStrike">
                          <a:effectLst/>
                          <a:latin typeface="Meiryo UI" panose="020B0604030504040204" pitchFamily="50" charset="-128"/>
                          <a:ea typeface="Meiryo UI" panose="020B0604030504040204" pitchFamily="50" charset="-128"/>
                        </a:rPr>
                        <a:t>号</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2018/6/1</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2018/6/1</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2025/4/30</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スナック</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2018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7</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鶴賀</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extLst>
                  <a:ext uri="{0D108BD9-81ED-4DB2-BD59-A6C34878D82A}">
                    <a16:rowId xmlns:a16="http://schemas.microsoft.com/office/drawing/2014/main" val="3418129682"/>
                  </a:ext>
                </a:extLst>
              </a:tr>
              <a:tr h="202842">
                <a:tc>
                  <a:txBody>
                    <a:bodyPr/>
                    <a:lstStyle/>
                    <a:p>
                      <a:pPr algn="l" fontAlgn="ctr"/>
                      <a:r>
                        <a:rPr lang="ja-JP" altLang="en-US" sz="1000" u="none" strike="noStrike" dirty="0">
                          <a:effectLst/>
                          <a:latin typeface="Meiryo UI" panose="020B0604030504040204" pitchFamily="50" charset="-128"/>
                          <a:ea typeface="Meiryo UI" panose="020B0604030504040204" pitchFamily="50" charset="-128"/>
                        </a:rPr>
                        <a:t>長野市大字鶴賀権堂町</a:t>
                      </a:r>
                      <a:r>
                        <a:rPr lang="en-US" altLang="ja-JP" sz="1000" u="none" strike="noStrike" dirty="0">
                          <a:effectLst/>
                          <a:latin typeface="Meiryo UI" panose="020B0604030504040204" pitchFamily="50" charset="-128"/>
                          <a:ea typeface="Meiryo UI" panose="020B0604030504040204" pitchFamily="50" charset="-128"/>
                        </a:rPr>
                        <a:t>1440-14 </a:t>
                      </a:r>
                      <a:r>
                        <a:rPr lang="ja-JP" altLang="en-US" sz="1000" u="none" strike="noStrike" dirty="0">
                          <a:effectLst/>
                          <a:latin typeface="Meiryo UI" panose="020B0604030504040204" pitchFamily="50" charset="-128"/>
                          <a:ea typeface="Meiryo UI" panose="020B0604030504040204" pitchFamily="50" charset="-128"/>
                        </a:rPr>
                        <a:t>クインズコートビル</a:t>
                      </a:r>
                      <a:r>
                        <a:rPr lang="en-US" altLang="ja-JP" sz="1000" u="none" strike="noStrike" dirty="0">
                          <a:effectLst/>
                          <a:latin typeface="Meiryo UI" panose="020B0604030504040204" pitchFamily="50" charset="-128"/>
                          <a:ea typeface="Meiryo UI" panose="020B0604030504040204" pitchFamily="50" charset="-128"/>
                        </a:rPr>
                        <a:t>201</a:t>
                      </a:r>
                      <a:r>
                        <a:rPr lang="ja-JP" altLang="en-US" sz="1000" u="none" strike="noStrike" dirty="0">
                          <a:effectLst/>
                          <a:latin typeface="Meiryo UI" panose="020B0604030504040204" pitchFamily="50" charset="-128"/>
                          <a:ea typeface="Meiryo UI" panose="020B0604030504040204" pitchFamily="50" charset="-128"/>
                        </a:rPr>
                        <a:t>号</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2018/8/10</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2018/8/10</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2025/5/31</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スナック</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2018</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7</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tc>
                  <a:txBody>
                    <a:bodyPr/>
                    <a:lstStyle/>
                    <a:p>
                      <a:pPr algn="l" fontAlgn="ctr"/>
                      <a:r>
                        <a:rPr lang="ja-JP" altLang="en-US" sz="1000" u="none" strike="noStrike" dirty="0">
                          <a:effectLst/>
                          <a:latin typeface="Meiryo UI" panose="020B0604030504040204" pitchFamily="50" charset="-128"/>
                          <a:ea typeface="Meiryo UI" panose="020B0604030504040204" pitchFamily="50" charset="-128"/>
                        </a:rPr>
                        <a:t>権堂町</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4310" marR="4310" marT="4310" marB="0" anchor="ctr"/>
                </a:tc>
                <a:extLst>
                  <a:ext uri="{0D108BD9-81ED-4DB2-BD59-A6C34878D82A}">
                    <a16:rowId xmlns:a16="http://schemas.microsoft.com/office/drawing/2014/main" val="1389142664"/>
                  </a:ext>
                </a:extLst>
              </a:tr>
            </a:tbl>
          </a:graphicData>
        </a:graphic>
      </p:graphicFrame>
      <p:sp>
        <p:nvSpPr>
          <p:cNvPr id="5" name="テキスト ボックス 4">
            <a:extLst>
              <a:ext uri="{FF2B5EF4-FFF2-40B4-BE49-F238E27FC236}">
                <a16:creationId xmlns:a16="http://schemas.microsoft.com/office/drawing/2014/main" id="{0A34567B-0BEE-BCBA-7693-919886836ECF}"/>
              </a:ext>
            </a:extLst>
          </p:cNvPr>
          <p:cNvSpPr txBox="1"/>
          <p:nvPr/>
        </p:nvSpPr>
        <p:spPr>
          <a:xfrm>
            <a:off x="243957" y="1042153"/>
            <a:ext cx="10774309" cy="584775"/>
          </a:xfrm>
          <a:prstGeom prst="rect">
            <a:avLst/>
          </a:prstGeom>
          <a:noFill/>
        </p:spPr>
        <p:txBody>
          <a:bodyPr wrap="square" rtlCol="0">
            <a:spAutoFit/>
          </a:bodyPr>
          <a:lstStyle/>
          <a:p>
            <a:pPr marL="285750" indent="-285750">
              <a:buFont typeface="Wingdings" panose="05000000000000000000" pitchFamily="2" charset="2"/>
              <a:buChar char="l"/>
            </a:pPr>
            <a:r>
              <a:rPr lang="ja-JP" altLang="en-US" sz="1600" dirty="0">
                <a:latin typeface="Meiryo UI" panose="020B0604030504040204" pitchFamily="50" charset="-128"/>
                <a:ea typeface="Meiryo UI" panose="020B0604030504040204" pitchFamily="50" charset="-128"/>
              </a:rPr>
              <a:t>ダウンロードしたサービス業営業許可施設（食品営業）の</a:t>
            </a:r>
            <a:r>
              <a:rPr lang="en-US" altLang="ja-JP" sz="1600" dirty="0">
                <a:latin typeface="Meiryo UI" panose="020B0604030504040204" pitchFamily="50" charset="-128"/>
                <a:ea typeface="Meiryo UI" panose="020B0604030504040204" pitchFamily="50" charset="-128"/>
              </a:rPr>
              <a:t>CSV</a:t>
            </a:r>
            <a:r>
              <a:rPr lang="ja-JP" altLang="en-US" sz="1600" dirty="0">
                <a:latin typeface="Meiryo UI" panose="020B0604030504040204" pitchFamily="50" charset="-128"/>
                <a:ea typeface="Meiryo UI" panose="020B0604030504040204" pitchFamily="50" charset="-128"/>
              </a:rPr>
              <a:t>ファイルを</a:t>
            </a:r>
            <a:r>
              <a:rPr lang="en-US" altLang="ja-JP" sz="1600" dirty="0">
                <a:latin typeface="Meiryo UI" panose="020B0604030504040204" pitchFamily="50" charset="-128"/>
                <a:ea typeface="Meiryo UI" panose="020B0604030504040204" pitchFamily="50" charset="-128"/>
              </a:rPr>
              <a:t>EXCEL</a:t>
            </a:r>
            <a:r>
              <a:rPr lang="ja-JP" altLang="en-US" sz="1600" dirty="0">
                <a:latin typeface="Meiryo UI" panose="020B0604030504040204" pitchFamily="50" charset="-128"/>
                <a:ea typeface="Meiryo UI" panose="020B0604030504040204" pitchFamily="50" charset="-128"/>
              </a:rPr>
              <a:t>で読み込み、長野市の飲食店数，場所，営業年数を調べましょう。</a:t>
            </a:r>
            <a:endParaRPr kumimoji="1" lang="ja-JP" altLang="en-US" sz="1600" dirty="0">
              <a:latin typeface="Meiryo UI" panose="020B0604030504040204" pitchFamily="50" charset="-128"/>
              <a:ea typeface="Meiryo UI" panose="020B0604030504040204" pitchFamily="50" charset="-128"/>
            </a:endParaRPr>
          </a:p>
        </p:txBody>
      </p:sp>
      <p:graphicFrame>
        <p:nvGraphicFramePr>
          <p:cNvPr id="6" name="表 5">
            <a:extLst>
              <a:ext uri="{FF2B5EF4-FFF2-40B4-BE49-F238E27FC236}">
                <a16:creationId xmlns:a16="http://schemas.microsoft.com/office/drawing/2014/main" id="{A3585911-A84A-D8E7-EE85-CBB2653AD1FD}"/>
              </a:ext>
            </a:extLst>
          </p:cNvPr>
          <p:cNvGraphicFramePr>
            <a:graphicFrameLocks noGrp="1"/>
          </p:cNvGraphicFramePr>
          <p:nvPr>
            <p:extLst>
              <p:ext uri="{D42A27DB-BD31-4B8C-83A1-F6EECF244321}">
                <p14:modId xmlns:p14="http://schemas.microsoft.com/office/powerpoint/2010/main" val="1620815330"/>
              </p:ext>
            </p:extLst>
          </p:nvPr>
        </p:nvGraphicFramePr>
        <p:xfrm>
          <a:off x="450477" y="2101530"/>
          <a:ext cx="10515602" cy="413156"/>
        </p:xfrm>
        <a:graphic>
          <a:graphicData uri="http://schemas.openxmlformats.org/drawingml/2006/table">
            <a:tbl>
              <a:tblPr>
                <a:tableStyleId>{073A0DAA-6AF3-43AB-8588-CEC1D06C72B9}</a:tableStyleId>
              </a:tblPr>
              <a:tblGrid>
                <a:gridCol w="844644">
                  <a:extLst>
                    <a:ext uri="{9D8B030D-6E8A-4147-A177-3AD203B41FA5}">
                      <a16:colId xmlns:a16="http://schemas.microsoft.com/office/drawing/2014/main" val="443276853"/>
                    </a:ext>
                  </a:extLst>
                </a:gridCol>
                <a:gridCol w="1031220">
                  <a:extLst>
                    <a:ext uri="{9D8B030D-6E8A-4147-A177-3AD203B41FA5}">
                      <a16:colId xmlns:a16="http://schemas.microsoft.com/office/drawing/2014/main" val="2865645669"/>
                    </a:ext>
                  </a:extLst>
                </a:gridCol>
                <a:gridCol w="867335">
                  <a:extLst>
                    <a:ext uri="{9D8B030D-6E8A-4147-A177-3AD203B41FA5}">
                      <a16:colId xmlns:a16="http://schemas.microsoft.com/office/drawing/2014/main" val="941590971"/>
                    </a:ext>
                  </a:extLst>
                </a:gridCol>
                <a:gridCol w="820271">
                  <a:extLst>
                    <a:ext uri="{9D8B030D-6E8A-4147-A177-3AD203B41FA5}">
                      <a16:colId xmlns:a16="http://schemas.microsoft.com/office/drawing/2014/main" val="1912751438"/>
                    </a:ext>
                  </a:extLst>
                </a:gridCol>
                <a:gridCol w="1479177">
                  <a:extLst>
                    <a:ext uri="{9D8B030D-6E8A-4147-A177-3AD203B41FA5}">
                      <a16:colId xmlns:a16="http://schemas.microsoft.com/office/drawing/2014/main" val="3339395060"/>
                    </a:ext>
                  </a:extLst>
                </a:gridCol>
                <a:gridCol w="820270">
                  <a:extLst>
                    <a:ext uri="{9D8B030D-6E8A-4147-A177-3AD203B41FA5}">
                      <a16:colId xmlns:a16="http://schemas.microsoft.com/office/drawing/2014/main" val="475262031"/>
                    </a:ext>
                  </a:extLst>
                </a:gridCol>
                <a:gridCol w="853888">
                  <a:extLst>
                    <a:ext uri="{9D8B030D-6E8A-4147-A177-3AD203B41FA5}">
                      <a16:colId xmlns:a16="http://schemas.microsoft.com/office/drawing/2014/main" val="1594200793"/>
                    </a:ext>
                  </a:extLst>
                </a:gridCol>
                <a:gridCol w="921124">
                  <a:extLst>
                    <a:ext uri="{9D8B030D-6E8A-4147-A177-3AD203B41FA5}">
                      <a16:colId xmlns:a16="http://schemas.microsoft.com/office/drawing/2014/main" val="367920921"/>
                    </a:ext>
                  </a:extLst>
                </a:gridCol>
                <a:gridCol w="786653">
                  <a:extLst>
                    <a:ext uri="{9D8B030D-6E8A-4147-A177-3AD203B41FA5}">
                      <a16:colId xmlns:a16="http://schemas.microsoft.com/office/drawing/2014/main" val="2145597709"/>
                    </a:ext>
                  </a:extLst>
                </a:gridCol>
                <a:gridCol w="679076">
                  <a:extLst>
                    <a:ext uri="{9D8B030D-6E8A-4147-A177-3AD203B41FA5}">
                      <a16:colId xmlns:a16="http://schemas.microsoft.com/office/drawing/2014/main" val="4280934461"/>
                    </a:ext>
                  </a:extLst>
                </a:gridCol>
                <a:gridCol w="679025">
                  <a:extLst>
                    <a:ext uri="{9D8B030D-6E8A-4147-A177-3AD203B41FA5}">
                      <a16:colId xmlns:a16="http://schemas.microsoft.com/office/drawing/2014/main" val="29477577"/>
                    </a:ext>
                  </a:extLst>
                </a:gridCol>
                <a:gridCol w="732919">
                  <a:extLst>
                    <a:ext uri="{9D8B030D-6E8A-4147-A177-3AD203B41FA5}">
                      <a16:colId xmlns:a16="http://schemas.microsoft.com/office/drawing/2014/main" val="1093385116"/>
                    </a:ext>
                  </a:extLst>
                </a:gridCol>
              </a:tblGrid>
              <a:tr h="216884">
                <a:tc>
                  <a:txBody>
                    <a:bodyPr/>
                    <a:lstStyle/>
                    <a:p>
                      <a:pPr algn="l" fontAlgn="ctr"/>
                      <a:r>
                        <a:rPr lang="en-US" sz="900" u="none" strike="noStrike">
                          <a:effectLst/>
                          <a:latin typeface="Meiryo UI" panose="020B0604030504040204" pitchFamily="50" charset="-128"/>
                          <a:ea typeface="Meiryo UI" panose="020B0604030504040204" pitchFamily="50" charset="-128"/>
                        </a:rPr>
                        <a:t>202011_food_business_202502</a:t>
                      </a:r>
                      <a:endParaRPr lang="en-US" sz="900" b="1" i="0" u="none" strike="noStrike">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全国地方</a:t>
                      </a:r>
                      <a:endParaRPr lang="en-US" altLang="ja-JP" sz="900" u="none" strike="noStrike" dirty="0">
                        <a:effectLst/>
                        <a:latin typeface="Meiryo UI" panose="020B0604030504040204" pitchFamily="50" charset="-128"/>
                        <a:ea typeface="Meiryo UI" panose="020B0604030504040204" pitchFamily="50" charset="-128"/>
                      </a:endParaRPr>
                    </a:p>
                    <a:p>
                      <a:pPr algn="l" fontAlgn="ctr"/>
                      <a:r>
                        <a:rPr lang="ja-JP" altLang="en-US" sz="900" u="none" strike="noStrike" dirty="0">
                          <a:effectLst/>
                          <a:latin typeface="Meiryo UI" panose="020B0604030504040204" pitchFamily="50" charset="-128"/>
                          <a:ea typeface="Meiryo UI" panose="020B0604030504040204" pitchFamily="50" charset="-128"/>
                        </a:rPr>
                        <a:t>公共団体コード</a:t>
                      </a:r>
                      <a:endParaRPr lang="ja-JP" altLang="en-US" sz="900" b="1" i="0" u="none" strike="noStrike" dirty="0">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地方公共団体名</a:t>
                      </a:r>
                      <a:endParaRPr lang="ja-JP" altLang="en-US" sz="900" b="1" i="0" u="none" strike="noStrike" dirty="0">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施設名称</a:t>
                      </a:r>
                      <a:endParaRPr lang="ja-JP" altLang="en-US" sz="900" b="1" i="0" u="none" strike="noStrike">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zh-TW" altLang="en-US" sz="900" u="none" strike="noStrike">
                          <a:effectLst/>
                          <a:latin typeface="Meiryo UI" panose="020B0604030504040204" pitchFamily="50" charset="-128"/>
                          <a:ea typeface="Meiryo UI" panose="020B0604030504040204" pitchFamily="50" charset="-128"/>
                        </a:rPr>
                        <a:t>所在地</a:t>
                      </a:r>
                      <a:r>
                        <a:rPr lang="en-US" altLang="zh-TW" sz="900" u="none" strike="noStrike">
                          <a:effectLst/>
                          <a:latin typeface="Meiryo UI" panose="020B0604030504040204" pitchFamily="50" charset="-128"/>
                          <a:ea typeface="Meiryo UI" panose="020B0604030504040204" pitchFamily="50" charset="-128"/>
                        </a:rPr>
                        <a:t>_</a:t>
                      </a:r>
                      <a:r>
                        <a:rPr lang="zh-TW" altLang="en-US" sz="900" u="none" strike="noStrike">
                          <a:effectLst/>
                          <a:latin typeface="Meiryo UI" panose="020B0604030504040204" pitchFamily="50" charset="-128"/>
                          <a:ea typeface="Meiryo UI" panose="020B0604030504040204" pitchFamily="50" charset="-128"/>
                        </a:rPr>
                        <a:t>連結標記</a:t>
                      </a:r>
                      <a:endParaRPr lang="zh-TW" altLang="en-US" sz="900" b="1" i="0" u="none" strike="noStrike">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zh-TW" altLang="en-US" sz="900" u="none" strike="noStrike" dirty="0">
                          <a:effectLst/>
                          <a:latin typeface="Meiryo UI" panose="020B0604030504040204" pitchFamily="50" charset="-128"/>
                          <a:ea typeface="Meiryo UI" panose="020B0604030504040204" pitchFamily="50" charset="-128"/>
                        </a:rPr>
                        <a:t>施設電話番号</a:t>
                      </a:r>
                      <a:endParaRPr lang="zh-TW" altLang="en-US" sz="900" b="1" i="0" u="none" strike="noStrike" dirty="0">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申請者氏名</a:t>
                      </a:r>
                      <a:endParaRPr lang="ja-JP" altLang="en-US" sz="900" b="1" i="0" u="none" strike="noStrike">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zh-TW" altLang="en-US" sz="900" u="none" strike="noStrike">
                          <a:effectLst/>
                          <a:latin typeface="Meiryo UI" panose="020B0604030504040204" pitchFamily="50" charset="-128"/>
                          <a:ea typeface="Meiryo UI" panose="020B0604030504040204" pitchFamily="50" charset="-128"/>
                        </a:rPr>
                        <a:t>初回許可年月日</a:t>
                      </a:r>
                      <a:endParaRPr lang="zh-TW" altLang="en-US" sz="900" b="1" i="0" u="none" strike="noStrike">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許可年月日</a:t>
                      </a:r>
                      <a:endParaRPr lang="ja-JP" altLang="en-US" sz="900" b="1" i="0" u="none" strike="noStrike">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許可満了日</a:t>
                      </a:r>
                      <a:endParaRPr lang="ja-JP" altLang="en-US" sz="900" b="1" i="0" u="none" strike="noStrike">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業種区分</a:t>
                      </a:r>
                      <a:endParaRPr lang="ja-JP" altLang="en-US" sz="900" b="1" i="0" u="none" strike="noStrike">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種目区分</a:t>
                      </a:r>
                      <a:endParaRPr lang="ja-JP" altLang="en-US" sz="900" b="1" i="0" u="none" strike="noStrike" dirty="0">
                        <a:solidFill>
                          <a:srgbClr val="FFFFFF"/>
                        </a:solidFill>
                        <a:effectLst/>
                        <a:latin typeface="Meiryo UI" panose="020B0604030504040204" pitchFamily="50" charset="-128"/>
                        <a:ea typeface="Meiryo UI" panose="020B0604030504040204" pitchFamily="50" charset="-128"/>
                      </a:endParaRPr>
                    </a:p>
                  </a:txBody>
                  <a:tcPr marL="1676" marR="1676" marT="1676" marB="0" anchor="ctr"/>
                </a:tc>
                <a:extLst>
                  <a:ext uri="{0D108BD9-81ED-4DB2-BD59-A6C34878D82A}">
                    <a16:rowId xmlns:a16="http://schemas.microsoft.com/office/drawing/2014/main" val="1923914961"/>
                  </a:ext>
                </a:extLst>
              </a:tr>
            </a:tbl>
          </a:graphicData>
        </a:graphic>
      </p:graphicFrame>
      <p:sp>
        <p:nvSpPr>
          <p:cNvPr id="7" name="テキスト ボックス 6">
            <a:extLst>
              <a:ext uri="{FF2B5EF4-FFF2-40B4-BE49-F238E27FC236}">
                <a16:creationId xmlns:a16="http://schemas.microsoft.com/office/drawing/2014/main" id="{50FA8463-FEC2-C232-F776-C8EAF4A17E8F}"/>
              </a:ext>
            </a:extLst>
          </p:cNvPr>
          <p:cNvSpPr txBox="1"/>
          <p:nvPr/>
        </p:nvSpPr>
        <p:spPr>
          <a:xfrm>
            <a:off x="4064374" y="1717512"/>
            <a:ext cx="133798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営業場所が分かる</a:t>
            </a:r>
          </a:p>
        </p:txBody>
      </p:sp>
      <p:sp>
        <p:nvSpPr>
          <p:cNvPr id="8" name="テキスト ボックス 7">
            <a:extLst>
              <a:ext uri="{FF2B5EF4-FFF2-40B4-BE49-F238E27FC236}">
                <a16:creationId xmlns:a16="http://schemas.microsoft.com/office/drawing/2014/main" id="{4386C8EB-F0E9-6503-1F5D-FA90D781FC38}"/>
              </a:ext>
            </a:extLst>
          </p:cNvPr>
          <p:cNvSpPr txBox="1"/>
          <p:nvPr/>
        </p:nvSpPr>
        <p:spPr>
          <a:xfrm>
            <a:off x="10037430" y="1708181"/>
            <a:ext cx="980836" cy="264331"/>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業態が分かる</a:t>
            </a:r>
          </a:p>
        </p:txBody>
      </p:sp>
      <p:sp>
        <p:nvSpPr>
          <p:cNvPr id="9" name="テキスト ボックス 8">
            <a:extLst>
              <a:ext uri="{FF2B5EF4-FFF2-40B4-BE49-F238E27FC236}">
                <a16:creationId xmlns:a16="http://schemas.microsoft.com/office/drawing/2014/main" id="{0D1D576C-82E8-D50B-0374-BEA8FBF68565}"/>
              </a:ext>
            </a:extLst>
          </p:cNvPr>
          <p:cNvSpPr txBox="1"/>
          <p:nvPr/>
        </p:nvSpPr>
        <p:spPr>
          <a:xfrm>
            <a:off x="7078755" y="1708181"/>
            <a:ext cx="217282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営業開始と営業年数が分かる</a:t>
            </a:r>
          </a:p>
        </p:txBody>
      </p:sp>
      <p:cxnSp>
        <p:nvCxnSpPr>
          <p:cNvPr id="11" name="直線矢印コネクタ 10">
            <a:extLst>
              <a:ext uri="{FF2B5EF4-FFF2-40B4-BE49-F238E27FC236}">
                <a16:creationId xmlns:a16="http://schemas.microsoft.com/office/drawing/2014/main" id="{3BEBAE07-C05F-31F2-BD74-ED8A45078A59}"/>
              </a:ext>
            </a:extLst>
          </p:cNvPr>
          <p:cNvCxnSpPr>
            <a:cxnSpLocks/>
            <a:stCxn id="7" idx="2"/>
          </p:cNvCxnSpPr>
          <p:nvPr/>
        </p:nvCxnSpPr>
        <p:spPr>
          <a:xfrm>
            <a:off x="4733365" y="1994511"/>
            <a:ext cx="0" cy="182095"/>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70F4927A-DD8E-C93E-DC2A-B92F87FCF30E}"/>
              </a:ext>
            </a:extLst>
          </p:cNvPr>
          <p:cNvCxnSpPr/>
          <p:nvPr/>
        </p:nvCxnSpPr>
        <p:spPr>
          <a:xfrm>
            <a:off x="7496735" y="1985180"/>
            <a:ext cx="0" cy="191426"/>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E31F0A94-CA49-5C79-C0F9-B518E8F57018}"/>
              </a:ext>
            </a:extLst>
          </p:cNvPr>
          <p:cNvCxnSpPr>
            <a:cxnSpLocks/>
            <a:stCxn id="8" idx="2"/>
          </p:cNvCxnSpPr>
          <p:nvPr/>
        </p:nvCxnSpPr>
        <p:spPr>
          <a:xfrm>
            <a:off x="10527848" y="1972512"/>
            <a:ext cx="1" cy="204094"/>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9E38643A-405B-408C-0A52-4C4FA30ECE47}"/>
              </a:ext>
            </a:extLst>
          </p:cNvPr>
          <p:cNvSpPr txBox="1"/>
          <p:nvPr/>
        </p:nvSpPr>
        <p:spPr>
          <a:xfrm>
            <a:off x="342901" y="3150004"/>
            <a:ext cx="4352366" cy="338554"/>
          </a:xfrm>
          <a:prstGeom prst="rect">
            <a:avLst/>
          </a:prstGeom>
          <a:noFill/>
        </p:spPr>
        <p:txBody>
          <a:bodyPr wrap="square" rtlCol="0">
            <a:spAutoFit/>
          </a:bodyPr>
          <a:lstStyle/>
          <a:p>
            <a:pPr marL="285750" indent="-285750">
              <a:buFont typeface="Wingdings" panose="05000000000000000000" pitchFamily="2" charset="2"/>
              <a:buChar char="l"/>
            </a:pPr>
            <a:r>
              <a:rPr lang="ja-JP" altLang="en-US" sz="1600" dirty="0">
                <a:latin typeface="Meiryo UI" panose="020B0604030504040204" pitchFamily="50" charset="-128"/>
                <a:ea typeface="Meiryo UI" panose="020B0604030504040204" pitchFamily="50" charset="-128"/>
              </a:rPr>
              <a:t>必要なカラムむを抽出し、データを加工しましょう。</a:t>
            </a:r>
            <a:endParaRPr kumimoji="1" lang="ja-JP" altLang="en-US" sz="16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130589B6-5546-DB4F-E598-CB8F70A8E7DA}"/>
              </a:ext>
            </a:extLst>
          </p:cNvPr>
          <p:cNvSpPr txBox="1"/>
          <p:nvPr/>
        </p:nvSpPr>
        <p:spPr>
          <a:xfrm>
            <a:off x="3678329" y="5626730"/>
            <a:ext cx="5310471"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所在地</a:t>
            </a:r>
            <a:r>
              <a:rPr kumimoji="1" lang="en-US" altLang="ja-JP" sz="1200" dirty="0">
                <a:latin typeface="Meiryo UI" panose="020B0604030504040204" pitchFamily="50" charset="-128"/>
                <a:ea typeface="Meiryo UI" panose="020B0604030504040204" pitchFamily="50" charset="-128"/>
              </a:rPr>
              <a:t>_</a:t>
            </a:r>
            <a:r>
              <a:rPr kumimoji="1" lang="ja-JP" altLang="en-US" sz="1200" dirty="0">
                <a:latin typeface="Meiryo UI" panose="020B0604030504040204" pitchFamily="50" charset="-128"/>
                <a:ea typeface="Meiryo UI" panose="020B0604030504040204" pitchFamily="50" charset="-128"/>
              </a:rPr>
              <a:t>連結標記から町域名を抽出</a:t>
            </a:r>
          </a:p>
        </p:txBody>
      </p:sp>
      <p:sp>
        <p:nvSpPr>
          <p:cNvPr id="18" name="テキスト ボックス 17">
            <a:extLst>
              <a:ext uri="{FF2B5EF4-FFF2-40B4-BE49-F238E27FC236}">
                <a16:creationId xmlns:a16="http://schemas.microsoft.com/office/drawing/2014/main" id="{79FA9350-D21E-6A54-BEE2-D24764CE7640}"/>
              </a:ext>
            </a:extLst>
          </p:cNvPr>
          <p:cNvSpPr txBox="1"/>
          <p:nvPr/>
        </p:nvSpPr>
        <p:spPr>
          <a:xfrm>
            <a:off x="4695267" y="5227273"/>
            <a:ext cx="3529854"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種目区分からスナック，バー，酒場でデータを絞り込む</a:t>
            </a:r>
          </a:p>
        </p:txBody>
      </p:sp>
      <p:sp>
        <p:nvSpPr>
          <p:cNvPr id="19" name="テキスト ボックス 18">
            <a:extLst>
              <a:ext uri="{FF2B5EF4-FFF2-40B4-BE49-F238E27FC236}">
                <a16:creationId xmlns:a16="http://schemas.microsoft.com/office/drawing/2014/main" id="{968C719E-5B95-C73A-884C-0362554A7632}"/>
              </a:ext>
            </a:extLst>
          </p:cNvPr>
          <p:cNvSpPr txBox="1"/>
          <p:nvPr/>
        </p:nvSpPr>
        <p:spPr>
          <a:xfrm>
            <a:off x="4309782" y="3560752"/>
            <a:ext cx="6306671"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YEAR</a:t>
            </a:r>
            <a:r>
              <a:rPr kumimoji="1" lang="ja-JP" altLang="en-US" sz="1200" dirty="0">
                <a:latin typeface="Meiryo UI" panose="020B0604030504040204" pitchFamily="50" charset="-128"/>
                <a:ea typeface="Meiryo UI" panose="020B0604030504040204" pitchFamily="50" charset="-128"/>
              </a:rPr>
              <a:t>関数を用いて、初回許可年月日を年で表示し、現在</a:t>
            </a:r>
            <a:r>
              <a:rPr kumimoji="1" lang="en-US" altLang="ja-JP" sz="1200" dirty="0">
                <a:latin typeface="Meiryo UI" panose="020B0604030504040204" pitchFamily="50" charset="-128"/>
                <a:ea typeface="Meiryo UI" panose="020B0604030504040204" pitchFamily="50" charset="-128"/>
              </a:rPr>
              <a:t>2025</a:t>
            </a:r>
            <a:r>
              <a:rPr kumimoji="1" lang="ja-JP" altLang="en-US" sz="1200" dirty="0">
                <a:latin typeface="Meiryo UI" panose="020B0604030504040204" pitchFamily="50" charset="-128"/>
                <a:ea typeface="Meiryo UI" panose="020B0604030504040204" pitchFamily="50" charset="-128"/>
              </a:rPr>
              <a:t>年との差</a:t>
            </a:r>
            <a:r>
              <a:rPr lang="ja-JP" altLang="en-US" sz="1200" dirty="0">
                <a:latin typeface="Meiryo UI" panose="020B0604030504040204" pitchFamily="50" charset="-128"/>
                <a:ea typeface="Meiryo UI" panose="020B0604030504040204" pitchFamily="50" charset="-128"/>
              </a:rPr>
              <a:t>より営業年数を計算する</a:t>
            </a:r>
            <a:endParaRPr kumimoji="1" lang="ja-JP" altLang="en-US" sz="12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2F469E69-1A1E-3007-D003-63B161EA71C4}"/>
              </a:ext>
            </a:extLst>
          </p:cNvPr>
          <p:cNvSpPr txBox="1"/>
          <p:nvPr/>
        </p:nvSpPr>
        <p:spPr>
          <a:xfrm>
            <a:off x="389966" y="3707996"/>
            <a:ext cx="2675964" cy="276999"/>
          </a:xfrm>
          <a:prstGeom prst="rect">
            <a:avLst/>
          </a:prstGeom>
          <a:noFill/>
        </p:spPr>
        <p:txBody>
          <a:bodyPr wrap="square">
            <a:spAutoFit/>
          </a:bodyPr>
          <a:lstStyle/>
          <a:p>
            <a:r>
              <a:rPr lang="ja-JP" altLang="en-US" sz="1200" dirty="0">
                <a:latin typeface="Meiryo UI" panose="020B0604030504040204" pitchFamily="50" charset="-128"/>
                <a:ea typeface="Meiryo UI" panose="020B0604030504040204" pitchFamily="50" charset="-128"/>
              </a:rPr>
              <a:t>サービス業営業許可施設（食品営業）</a:t>
            </a:r>
          </a:p>
        </p:txBody>
      </p:sp>
      <p:cxnSp>
        <p:nvCxnSpPr>
          <p:cNvPr id="32" name="直線矢印コネクタ 31">
            <a:extLst>
              <a:ext uri="{FF2B5EF4-FFF2-40B4-BE49-F238E27FC236}">
                <a16:creationId xmlns:a16="http://schemas.microsoft.com/office/drawing/2014/main" id="{930A9239-71BE-923C-C387-00A9BF611E54}"/>
              </a:ext>
            </a:extLst>
          </p:cNvPr>
          <p:cNvCxnSpPr/>
          <p:nvPr/>
        </p:nvCxnSpPr>
        <p:spPr>
          <a:xfrm flipV="1">
            <a:off x="4854388" y="3786399"/>
            <a:ext cx="0" cy="220404"/>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89F83A19-97F3-041E-F85B-A304DE05A9A6}"/>
              </a:ext>
            </a:extLst>
          </p:cNvPr>
          <p:cNvCxnSpPr/>
          <p:nvPr/>
        </p:nvCxnSpPr>
        <p:spPr>
          <a:xfrm>
            <a:off x="8424582" y="3786399"/>
            <a:ext cx="0" cy="220404"/>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7B4E16C7-0A99-5A2B-052F-7F8DF2851AF1}"/>
              </a:ext>
            </a:extLst>
          </p:cNvPr>
          <p:cNvCxnSpPr>
            <a:cxnSpLocks/>
          </p:cNvCxnSpPr>
          <p:nvPr/>
        </p:nvCxnSpPr>
        <p:spPr>
          <a:xfrm>
            <a:off x="8491818" y="4255574"/>
            <a:ext cx="531158" cy="0"/>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8" name="直線矢印コネクタ 37">
            <a:extLst>
              <a:ext uri="{FF2B5EF4-FFF2-40B4-BE49-F238E27FC236}">
                <a16:creationId xmlns:a16="http://schemas.microsoft.com/office/drawing/2014/main" id="{88B9A1B3-36F9-38B5-A51C-D7D8070EC025}"/>
              </a:ext>
            </a:extLst>
          </p:cNvPr>
          <p:cNvCxnSpPr/>
          <p:nvPr/>
        </p:nvCxnSpPr>
        <p:spPr>
          <a:xfrm flipV="1">
            <a:off x="7850841" y="5015680"/>
            <a:ext cx="0" cy="220404"/>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0" name="コネクタ: カギ線 39">
            <a:extLst>
              <a:ext uri="{FF2B5EF4-FFF2-40B4-BE49-F238E27FC236}">
                <a16:creationId xmlns:a16="http://schemas.microsoft.com/office/drawing/2014/main" id="{610B22E1-B5B3-A63F-9FE3-6000CF8F8C1C}"/>
              </a:ext>
            </a:extLst>
          </p:cNvPr>
          <p:cNvCxnSpPr>
            <a:cxnSpLocks/>
          </p:cNvCxnSpPr>
          <p:nvPr/>
        </p:nvCxnSpPr>
        <p:spPr>
          <a:xfrm>
            <a:off x="2326331" y="5104074"/>
            <a:ext cx="1367130" cy="693252"/>
          </a:xfrm>
          <a:prstGeom prst="bentConnector3">
            <a:avLst>
              <a:gd name="adj1" fmla="val -273"/>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7" name="コネクタ: カギ線 46">
            <a:extLst>
              <a:ext uri="{FF2B5EF4-FFF2-40B4-BE49-F238E27FC236}">
                <a16:creationId xmlns:a16="http://schemas.microsoft.com/office/drawing/2014/main" id="{2E98BB6C-0F2D-80FA-CD97-0D31BE341AC7}"/>
              </a:ext>
            </a:extLst>
          </p:cNvPr>
          <p:cNvCxnSpPr>
            <a:cxnSpLocks/>
          </p:cNvCxnSpPr>
          <p:nvPr/>
        </p:nvCxnSpPr>
        <p:spPr>
          <a:xfrm flipV="1">
            <a:off x="6170212" y="5125882"/>
            <a:ext cx="3444435" cy="671443"/>
          </a:xfrm>
          <a:prstGeom prst="bentConnector3">
            <a:avLst>
              <a:gd name="adj1" fmla="val 100093"/>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70" name="テキスト ボックス 69">
            <a:extLst>
              <a:ext uri="{FF2B5EF4-FFF2-40B4-BE49-F238E27FC236}">
                <a16:creationId xmlns:a16="http://schemas.microsoft.com/office/drawing/2014/main" id="{6D6855EF-C2E4-B265-EC30-CE1DDD20DA7B}"/>
              </a:ext>
            </a:extLst>
          </p:cNvPr>
          <p:cNvSpPr txBox="1"/>
          <p:nvPr/>
        </p:nvSpPr>
        <p:spPr>
          <a:xfrm>
            <a:off x="450477" y="5967997"/>
            <a:ext cx="428288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土地勘がないので、</a:t>
            </a:r>
            <a:r>
              <a:rPr lang="ja-JP" altLang="en-US" sz="1200" dirty="0">
                <a:latin typeface="Meiryo UI" panose="020B0604030504040204" pitchFamily="50" charset="-128"/>
                <a:ea typeface="Meiryo UI" panose="020B0604030504040204" pitchFamily="50" charset="-128"/>
              </a:rPr>
              <a:t>地図上に飲食店をマッピング</a:t>
            </a:r>
            <a:endParaRPr kumimoji="1" lang="ja-JP" altLang="en-US" sz="1200" dirty="0">
              <a:latin typeface="Meiryo UI" panose="020B0604030504040204" pitchFamily="50" charset="-128"/>
              <a:ea typeface="Meiryo UI" panose="020B0604030504040204" pitchFamily="50" charset="-128"/>
            </a:endParaRPr>
          </a:p>
        </p:txBody>
      </p:sp>
      <p:cxnSp>
        <p:nvCxnSpPr>
          <p:cNvPr id="72" name="直線矢印コネクタ 71">
            <a:extLst>
              <a:ext uri="{FF2B5EF4-FFF2-40B4-BE49-F238E27FC236}">
                <a16:creationId xmlns:a16="http://schemas.microsoft.com/office/drawing/2014/main" id="{F973ACB0-17C7-C8D7-AEEF-505AE42F3A6C}"/>
              </a:ext>
            </a:extLst>
          </p:cNvPr>
          <p:cNvCxnSpPr/>
          <p:nvPr/>
        </p:nvCxnSpPr>
        <p:spPr>
          <a:xfrm>
            <a:off x="1674159" y="5104074"/>
            <a:ext cx="0" cy="863923"/>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73" name="テキスト ボックス 72">
            <a:extLst>
              <a:ext uri="{FF2B5EF4-FFF2-40B4-BE49-F238E27FC236}">
                <a16:creationId xmlns:a16="http://schemas.microsoft.com/office/drawing/2014/main" id="{E6665524-C720-7C2E-E39C-D71B78D5BED7}"/>
              </a:ext>
            </a:extLst>
          </p:cNvPr>
          <p:cNvSpPr txBox="1"/>
          <p:nvPr/>
        </p:nvSpPr>
        <p:spPr>
          <a:xfrm>
            <a:off x="461684" y="6233764"/>
            <a:ext cx="506447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所在地</a:t>
            </a:r>
            <a:r>
              <a:rPr kumimoji="1" lang="en-US" altLang="ja-JP" sz="1200" dirty="0">
                <a:latin typeface="Meiryo UI" panose="020B0604030504040204" pitchFamily="50" charset="-128"/>
                <a:ea typeface="Meiryo UI" panose="020B0604030504040204" pitchFamily="50" charset="-128"/>
              </a:rPr>
              <a:t>_</a:t>
            </a:r>
            <a:r>
              <a:rPr kumimoji="1" lang="ja-JP" altLang="en-US" sz="1200" dirty="0">
                <a:latin typeface="Meiryo UI" panose="020B0604030504040204" pitchFamily="50" charset="-128"/>
                <a:ea typeface="Meiryo UI" panose="020B0604030504040204" pitchFamily="50" charset="-128"/>
              </a:rPr>
              <a:t>連結標記のみ別ファイルで切り出し、</a:t>
            </a:r>
            <a:r>
              <a:rPr kumimoji="1" lang="en-US" altLang="ja-JP" sz="1200" dirty="0">
                <a:latin typeface="Meiryo UI" panose="020B0604030504040204" pitchFamily="50" charset="-128"/>
                <a:ea typeface="Meiryo UI" panose="020B0604030504040204" pitchFamily="50" charset="-128"/>
              </a:rPr>
              <a:t>Google MyMap</a:t>
            </a:r>
            <a:r>
              <a:rPr kumimoji="1" lang="ja-JP" altLang="en-US" sz="1200" dirty="0">
                <a:latin typeface="Meiryo UI" panose="020B0604030504040204" pitchFamily="50" charset="-128"/>
                <a:ea typeface="Meiryo UI" panose="020B0604030504040204" pitchFamily="50" charset="-128"/>
              </a:rPr>
              <a:t>にインサート</a:t>
            </a:r>
          </a:p>
        </p:txBody>
      </p:sp>
      <p:sp>
        <p:nvSpPr>
          <p:cNvPr id="12" name="スライド番号プレースホルダー 11">
            <a:extLst>
              <a:ext uri="{FF2B5EF4-FFF2-40B4-BE49-F238E27FC236}">
                <a16:creationId xmlns:a16="http://schemas.microsoft.com/office/drawing/2014/main" id="{5FCCB5A3-2259-B5FA-9E5E-733D58211D6B}"/>
              </a:ext>
            </a:extLst>
          </p:cNvPr>
          <p:cNvSpPr>
            <a:spLocks noGrp="1"/>
          </p:cNvSpPr>
          <p:nvPr>
            <p:ph type="sldNum" sz="quarter" idx="12"/>
          </p:nvPr>
        </p:nvSpPr>
        <p:spPr/>
        <p:txBody>
          <a:bodyPr/>
          <a:lstStyle/>
          <a:p>
            <a:fld id="{2977F5E9-0479-47A0-9E51-109E0858BCF2}" type="slidenum">
              <a:rPr kumimoji="1" lang="ja-JP" altLang="en-US" smtClean="0"/>
              <a:t>47</a:t>
            </a:fld>
            <a:endParaRPr kumimoji="1" lang="ja-JP" altLang="en-US"/>
          </a:p>
        </p:txBody>
      </p:sp>
      <p:sp>
        <p:nvSpPr>
          <p:cNvPr id="14" name="二等辺三角形 13">
            <a:extLst>
              <a:ext uri="{FF2B5EF4-FFF2-40B4-BE49-F238E27FC236}">
                <a16:creationId xmlns:a16="http://schemas.microsoft.com/office/drawing/2014/main" id="{4631D215-04B6-16AF-9E9B-89F88F34F504}"/>
              </a:ext>
            </a:extLst>
          </p:cNvPr>
          <p:cNvSpPr/>
          <p:nvPr/>
        </p:nvSpPr>
        <p:spPr>
          <a:xfrm rot="10800000">
            <a:off x="4494582" y="2727945"/>
            <a:ext cx="2584173" cy="38213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3166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C32075-8C7C-7E1A-1871-EB519BA5FA2E}"/>
              </a:ext>
            </a:extLst>
          </p:cNvPr>
          <p:cNvSpPr>
            <a:spLocks noGrp="1"/>
          </p:cNvSpPr>
          <p:nvPr>
            <p:ph type="title"/>
          </p:nvPr>
        </p:nvSpPr>
        <p:spPr/>
        <p:txBody>
          <a:bodyPr/>
          <a:lstStyle/>
          <a:p>
            <a:r>
              <a:rPr kumimoji="1" lang="ja-JP" altLang="en-US" b="1" dirty="0"/>
              <a:t>開業エリア</a:t>
            </a:r>
          </a:p>
        </p:txBody>
      </p:sp>
      <p:sp>
        <p:nvSpPr>
          <p:cNvPr id="3" name="テキスト プレースホルダー 2">
            <a:extLst>
              <a:ext uri="{FF2B5EF4-FFF2-40B4-BE49-F238E27FC236}">
                <a16:creationId xmlns:a16="http://schemas.microsoft.com/office/drawing/2014/main" id="{1DB281D0-8FA6-0F62-A19A-4C985E8CFE82}"/>
              </a:ext>
            </a:extLst>
          </p:cNvPr>
          <p:cNvSpPr>
            <a:spLocks noGrp="1"/>
          </p:cNvSpPr>
          <p:nvPr>
            <p:ph type="body" sz="quarter" idx="13"/>
          </p:nvPr>
        </p:nvSpPr>
        <p:spPr/>
        <p:txBody>
          <a:bodyPr/>
          <a:lstStyle/>
          <a:p>
            <a:r>
              <a:rPr kumimoji="1" lang="ja-JP" altLang="en-US" dirty="0"/>
              <a:t>チュートリアル　重回帰分析</a:t>
            </a:r>
          </a:p>
        </p:txBody>
      </p:sp>
      <p:pic>
        <p:nvPicPr>
          <p:cNvPr id="8" name="図 7">
            <a:extLst>
              <a:ext uri="{FF2B5EF4-FFF2-40B4-BE49-F238E27FC236}">
                <a16:creationId xmlns:a16="http://schemas.microsoft.com/office/drawing/2014/main" id="{3812EBB2-3EAD-C075-551F-68EEF4F46267}"/>
              </a:ext>
            </a:extLst>
          </p:cNvPr>
          <p:cNvPicPr>
            <a:picLocks noChangeAspect="1"/>
          </p:cNvPicPr>
          <p:nvPr/>
        </p:nvPicPr>
        <p:blipFill>
          <a:blip r:embed="rId2">
            <a:grayscl/>
          </a:blip>
          <a:stretch>
            <a:fillRect/>
          </a:stretch>
        </p:blipFill>
        <p:spPr>
          <a:xfrm>
            <a:off x="489361" y="2148546"/>
            <a:ext cx="3053014" cy="2930663"/>
          </a:xfrm>
          <a:prstGeom prst="rect">
            <a:avLst/>
          </a:prstGeom>
        </p:spPr>
      </p:pic>
      <p:sp>
        <p:nvSpPr>
          <p:cNvPr id="9" name="テキスト ボックス 8">
            <a:extLst>
              <a:ext uri="{FF2B5EF4-FFF2-40B4-BE49-F238E27FC236}">
                <a16:creationId xmlns:a16="http://schemas.microsoft.com/office/drawing/2014/main" id="{2584047A-23C8-70F0-F554-5190136CBB07}"/>
              </a:ext>
            </a:extLst>
          </p:cNvPr>
          <p:cNvSpPr txBox="1"/>
          <p:nvPr/>
        </p:nvSpPr>
        <p:spPr>
          <a:xfrm>
            <a:off x="532452" y="1879440"/>
            <a:ext cx="3173848"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飲食店の所在地（</a:t>
            </a:r>
            <a:r>
              <a:rPr lang="en-US" altLang="ja-JP" sz="1400" b="1" dirty="0">
                <a:latin typeface="Meiryo UI" panose="020B0604030504040204" pitchFamily="50" charset="-128"/>
                <a:ea typeface="Meiryo UI" panose="020B0604030504040204" pitchFamily="50" charset="-128"/>
              </a:rPr>
              <a:t>Google MyMAP</a:t>
            </a:r>
            <a:r>
              <a:rPr lang="ja-JP" altLang="en-US" sz="1400" b="1" dirty="0">
                <a:latin typeface="Meiryo UI" panose="020B0604030504040204" pitchFamily="50" charset="-128"/>
                <a:ea typeface="Meiryo UI" panose="020B0604030504040204" pitchFamily="50" charset="-128"/>
              </a:rPr>
              <a:t>）</a:t>
            </a:r>
            <a:endParaRPr kumimoji="1" lang="ja-JP" altLang="en-US" sz="1400"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7C77ECC2-2722-E45B-A83B-66E6962FD279}"/>
              </a:ext>
            </a:extLst>
          </p:cNvPr>
          <p:cNvSpPr txBox="1"/>
          <p:nvPr/>
        </p:nvSpPr>
        <p:spPr>
          <a:xfrm>
            <a:off x="392739" y="5354802"/>
            <a:ext cx="3173848" cy="523220"/>
          </a:xfrm>
          <a:prstGeom prst="rect">
            <a:avLst/>
          </a:prstGeom>
          <a:noFill/>
        </p:spPr>
        <p:txBody>
          <a:bodyPr wrap="square" rtlCol="0">
            <a:spAutoFit/>
          </a:bodyPr>
          <a:lstStyle/>
          <a:p>
            <a:pPr marL="87313" indent="-87313">
              <a:buFont typeface="Arial" panose="020B0604020202020204" pitchFamily="34" charset="0"/>
              <a:buChar char="•"/>
            </a:pPr>
            <a:r>
              <a:rPr kumimoji="1" lang="en-US" altLang="ja-JP" sz="1400" dirty="0">
                <a:latin typeface="Meiryo UI" panose="020B0604030504040204" pitchFamily="50" charset="-128"/>
                <a:ea typeface="Meiryo UI" panose="020B0604030504040204" pitchFamily="50" charset="-128"/>
              </a:rPr>
              <a:t>19</a:t>
            </a:r>
            <a:r>
              <a:rPr kumimoji="1" lang="ja-JP" altLang="en-US" sz="1400" dirty="0">
                <a:latin typeface="Meiryo UI" panose="020B0604030504040204" pitchFamily="50" charset="-128"/>
                <a:ea typeface="Meiryo UI" panose="020B0604030504040204" pitchFamily="50" charset="-128"/>
              </a:rPr>
              <a:t>号線を挟み、南北に大きく二分される</a:t>
            </a:r>
            <a:endParaRPr kumimoji="1" lang="en-US" altLang="ja-JP" sz="1400" dirty="0">
              <a:latin typeface="Meiryo UI" panose="020B0604030504040204" pitchFamily="50" charset="-128"/>
              <a:ea typeface="Meiryo UI" panose="020B0604030504040204" pitchFamily="50" charset="-128"/>
            </a:endParaRPr>
          </a:p>
          <a:p>
            <a:pPr marL="87313" indent="-87313">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長野駅周辺の方が競合他社が少ない</a:t>
            </a:r>
            <a:endParaRPr kumimoji="1" lang="en-US" altLang="ja-JP" sz="1400" dirty="0">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93F7346B-3B7C-230C-8640-EF0389619C46}"/>
              </a:ext>
            </a:extLst>
          </p:cNvPr>
          <p:cNvPicPr>
            <a:picLocks noChangeAspect="1"/>
          </p:cNvPicPr>
          <p:nvPr/>
        </p:nvPicPr>
        <p:blipFill>
          <a:blip r:embed="rId3"/>
          <a:stretch>
            <a:fillRect/>
          </a:stretch>
        </p:blipFill>
        <p:spPr>
          <a:xfrm>
            <a:off x="3899967" y="2123959"/>
            <a:ext cx="3320876" cy="2930663"/>
          </a:xfrm>
          <a:prstGeom prst="rect">
            <a:avLst/>
          </a:prstGeom>
        </p:spPr>
      </p:pic>
      <p:sp>
        <p:nvSpPr>
          <p:cNvPr id="18" name="テキスト ボックス 17">
            <a:extLst>
              <a:ext uri="{FF2B5EF4-FFF2-40B4-BE49-F238E27FC236}">
                <a16:creationId xmlns:a16="http://schemas.microsoft.com/office/drawing/2014/main" id="{BE5D428D-C399-14F5-13AF-24DE1F1DE107}"/>
              </a:ext>
            </a:extLst>
          </p:cNvPr>
          <p:cNvSpPr txBox="1"/>
          <p:nvPr/>
        </p:nvSpPr>
        <p:spPr>
          <a:xfrm>
            <a:off x="5355423" y="5053216"/>
            <a:ext cx="659587"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開業年</a:t>
            </a:r>
            <a:endParaRPr kumimoji="1" lang="ja-JP" altLang="en-US" sz="12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A5233596-1592-6B89-3638-A283BF6A6135}"/>
              </a:ext>
            </a:extLst>
          </p:cNvPr>
          <p:cNvSpPr txBox="1"/>
          <p:nvPr/>
        </p:nvSpPr>
        <p:spPr>
          <a:xfrm rot="16200000">
            <a:off x="3460709" y="3109791"/>
            <a:ext cx="681999"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件数</a:t>
            </a:r>
          </a:p>
        </p:txBody>
      </p:sp>
      <p:sp>
        <p:nvSpPr>
          <p:cNvPr id="20" name="テキスト ボックス 19">
            <a:extLst>
              <a:ext uri="{FF2B5EF4-FFF2-40B4-BE49-F238E27FC236}">
                <a16:creationId xmlns:a16="http://schemas.microsoft.com/office/drawing/2014/main" id="{A8621D70-52C2-A798-3C37-F24854340073}"/>
              </a:ext>
            </a:extLst>
          </p:cNvPr>
          <p:cNvSpPr txBox="1"/>
          <p:nvPr/>
        </p:nvSpPr>
        <p:spPr>
          <a:xfrm>
            <a:off x="3801708" y="5283059"/>
            <a:ext cx="3397520" cy="738664"/>
          </a:xfrm>
          <a:prstGeom prst="rect">
            <a:avLst/>
          </a:prstGeom>
          <a:noFill/>
        </p:spPr>
        <p:txBody>
          <a:bodyPr wrap="square" rtlCol="0">
            <a:spAutoFit/>
          </a:bodyPr>
          <a:lstStyle/>
          <a:p>
            <a:pPr marL="87313" indent="-87313">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長野駅周辺に絞り（</a:t>
            </a:r>
            <a:r>
              <a:rPr kumimoji="1" lang="en-US" altLang="ja-JP" sz="1400" dirty="0">
                <a:latin typeface="Meiryo UI" panose="020B0604030504040204" pitchFamily="50" charset="-128"/>
                <a:ea typeface="Meiryo UI" panose="020B0604030504040204" pitchFamily="50" charset="-128"/>
              </a:rPr>
              <a:t>20</a:t>
            </a:r>
            <a:r>
              <a:rPr kumimoji="1" lang="ja-JP" altLang="en-US" sz="1400" dirty="0">
                <a:latin typeface="Meiryo UI" panose="020B0604030504040204" pitchFamily="50" charset="-128"/>
                <a:ea typeface="Meiryo UI" panose="020B0604030504040204" pitchFamily="50" charset="-128"/>
              </a:rPr>
              <a:t>件）</a:t>
            </a:r>
            <a:endParaRPr kumimoji="1" lang="en-US" altLang="ja-JP" sz="1400" dirty="0">
              <a:latin typeface="Meiryo UI" panose="020B0604030504040204" pitchFamily="50" charset="-128"/>
              <a:ea typeface="Meiryo UI" panose="020B0604030504040204" pitchFamily="50" charset="-128"/>
            </a:endParaRPr>
          </a:p>
          <a:p>
            <a:pPr marL="87313" indent="-87313">
              <a:buFont typeface="Arial" panose="020B0604020202020204" pitchFamily="34" charset="0"/>
              <a:buChar char="•"/>
            </a:pPr>
            <a:r>
              <a:rPr kumimoji="1" lang="en-US" altLang="ja-JP" sz="1400" dirty="0">
                <a:latin typeface="Meiryo UI" panose="020B0604030504040204" pitchFamily="50" charset="-128"/>
                <a:ea typeface="Meiryo UI" panose="020B0604030504040204" pitchFamily="50" charset="-128"/>
              </a:rPr>
              <a:t>2015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2020</a:t>
            </a:r>
            <a:r>
              <a:rPr kumimoji="1" lang="ja-JP" altLang="en-US" sz="1400" dirty="0">
                <a:latin typeface="Meiryo UI" panose="020B0604030504040204" pitchFamily="50" charset="-128"/>
                <a:ea typeface="Meiryo UI" panose="020B0604030504040204" pitchFamily="50" charset="-128"/>
              </a:rPr>
              <a:t>年に開業した飲食店（営業年数</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10</a:t>
            </a:r>
            <a:r>
              <a:rPr kumimoji="1" lang="ja-JP" altLang="en-US" sz="1400" dirty="0">
                <a:latin typeface="Meiryo UI" panose="020B0604030504040204" pitchFamily="50" charset="-128"/>
                <a:ea typeface="Meiryo UI" panose="020B0604030504040204" pitchFamily="50" charset="-128"/>
              </a:rPr>
              <a:t>年）が</a:t>
            </a:r>
            <a:r>
              <a:rPr kumimoji="1" lang="en-US" altLang="ja-JP" sz="1400" dirty="0">
                <a:latin typeface="Meiryo UI" panose="020B0604030504040204" pitchFamily="50" charset="-128"/>
                <a:ea typeface="Meiryo UI" panose="020B0604030504040204" pitchFamily="50" charset="-128"/>
              </a:rPr>
              <a:t>7</a:t>
            </a:r>
            <a:r>
              <a:rPr kumimoji="1" lang="ja-JP" altLang="en-US" sz="1400" dirty="0">
                <a:latin typeface="Meiryo UI" panose="020B0604030504040204" pitchFamily="50" charset="-128"/>
                <a:ea typeface="Meiryo UI" panose="020B0604030504040204" pitchFamily="50" charset="-128"/>
              </a:rPr>
              <a:t>件</a:t>
            </a:r>
            <a:endParaRPr kumimoji="1" lang="en-US" altLang="ja-JP" sz="14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2BE47C60-EA26-9BD2-9E3A-78897954AFEB}"/>
              </a:ext>
            </a:extLst>
          </p:cNvPr>
          <p:cNvSpPr txBox="1"/>
          <p:nvPr/>
        </p:nvSpPr>
        <p:spPr>
          <a:xfrm>
            <a:off x="5196629" y="2866730"/>
            <a:ext cx="1311088" cy="707886"/>
          </a:xfrm>
          <a:prstGeom prst="rect">
            <a:avLst/>
          </a:prstGeom>
          <a:noFill/>
        </p:spPr>
        <p:txBody>
          <a:bodyPr wrap="square" rtlCol="0">
            <a:spAutoFit/>
          </a:bodyPr>
          <a:lstStyle/>
          <a:p>
            <a:r>
              <a:rPr kumimoji="1" lang="en-US" altLang="ja-JP" sz="4000" b="1" dirty="0">
                <a:solidFill>
                  <a:schemeClr val="bg1">
                    <a:lumMod val="50000"/>
                  </a:schemeClr>
                </a:solidFill>
                <a:latin typeface="Meiryo UI" panose="020B0604030504040204" pitchFamily="50" charset="-128"/>
                <a:ea typeface="Meiryo UI" panose="020B0604030504040204" pitchFamily="50" charset="-128"/>
              </a:rPr>
              <a:t>20</a:t>
            </a:r>
            <a:endParaRPr kumimoji="1" lang="ja-JP" altLang="en-US" sz="4000" b="1" dirty="0">
              <a:solidFill>
                <a:schemeClr val="bg1">
                  <a:lumMod val="50000"/>
                </a:schemeClr>
              </a:solidFill>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8E2D522F-29D1-F312-B9F2-64DF11601455}"/>
              </a:ext>
            </a:extLst>
          </p:cNvPr>
          <p:cNvSpPr txBox="1"/>
          <p:nvPr/>
        </p:nvSpPr>
        <p:spPr>
          <a:xfrm>
            <a:off x="4025379" y="1879440"/>
            <a:ext cx="3173849"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営業年数のヒストグラム（長野駅周辺）</a:t>
            </a:r>
            <a:endParaRPr kumimoji="1" lang="ja-JP" altLang="en-US" sz="1400" b="1" dirty="0">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7A18F382-6841-5F1F-6C8B-18EEBF8E0AC4}"/>
              </a:ext>
            </a:extLst>
          </p:cNvPr>
          <p:cNvSpPr/>
          <p:nvPr/>
        </p:nvSpPr>
        <p:spPr>
          <a:xfrm>
            <a:off x="392739" y="3460927"/>
            <a:ext cx="1649962" cy="1629356"/>
          </a:xfrm>
          <a:prstGeom prst="roundRect">
            <a:avLst/>
          </a:prstGeom>
          <a:noFill/>
          <a:ln w="254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94B28865-7089-DCEA-E0FB-F04BBE2F0E65}"/>
              </a:ext>
            </a:extLst>
          </p:cNvPr>
          <p:cNvSpPr txBox="1"/>
          <p:nvPr/>
        </p:nvSpPr>
        <p:spPr>
          <a:xfrm>
            <a:off x="683365" y="5077802"/>
            <a:ext cx="1385047"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長野駅周辺</a:t>
            </a:r>
          </a:p>
        </p:txBody>
      </p:sp>
      <p:sp>
        <p:nvSpPr>
          <p:cNvPr id="30" name="テキスト ボックス 29">
            <a:extLst>
              <a:ext uri="{FF2B5EF4-FFF2-40B4-BE49-F238E27FC236}">
                <a16:creationId xmlns:a16="http://schemas.microsoft.com/office/drawing/2014/main" id="{52867297-63D3-5304-4C80-E2F0D970EFDE}"/>
              </a:ext>
            </a:extLst>
          </p:cNvPr>
          <p:cNvSpPr txBox="1"/>
          <p:nvPr/>
        </p:nvSpPr>
        <p:spPr>
          <a:xfrm>
            <a:off x="7781614" y="1707893"/>
            <a:ext cx="3320876" cy="3077766"/>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1600" dirty="0">
                <a:latin typeface="Meiryo UI" panose="020B0604030504040204" pitchFamily="50" charset="-128"/>
                <a:ea typeface="Meiryo UI" panose="020B0604030504040204" pitchFamily="50" charset="-128"/>
              </a:rPr>
              <a:t>競合他社が少ないこと、信州大学の工学部と教育学部の中間に位置すること、出張者の新幹線帰宅の負荷を軽減することなどから長野駅周辺に設立するのがよいと判断した。</a:t>
            </a:r>
            <a:endParaRPr kumimoji="1" lang="en-US" altLang="ja-JP" sz="16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endParaRPr kumimoji="1" lang="en-US" altLang="ja-JP" sz="16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長野駅周辺でみると</a:t>
            </a:r>
            <a:r>
              <a:rPr lang="en-US" altLang="ja-JP" sz="1600" dirty="0">
                <a:latin typeface="Meiryo UI" panose="020B0604030504040204" pitchFamily="50" charset="-128"/>
                <a:ea typeface="Meiryo UI" panose="020B0604030504040204" pitchFamily="50" charset="-128"/>
              </a:rPr>
              <a:t>2020</a:t>
            </a:r>
            <a:r>
              <a:rPr lang="ja-JP" altLang="en-US" sz="1600" dirty="0">
                <a:latin typeface="Meiryo UI" panose="020B0604030504040204" pitchFamily="50" charset="-128"/>
                <a:ea typeface="Meiryo UI" panose="020B0604030504040204" pitchFamily="50" charset="-128"/>
              </a:rPr>
              <a:t>年以降、新たに開業された飲食店はないことが分かりました。</a:t>
            </a:r>
            <a:r>
              <a:rPr lang="ja-JP" altLang="en-US"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コロナの影響で生活習慣が変わったことにも起因すると思われる）</a:t>
            </a:r>
            <a:endParaRPr kumimoji="1" lang="ja-JP" altLang="en-US" sz="1600"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81A9DA50-EF37-2860-C2B4-038C2CF0EDF6}"/>
              </a:ext>
            </a:extLst>
          </p:cNvPr>
          <p:cNvSpPr txBox="1"/>
          <p:nvPr/>
        </p:nvSpPr>
        <p:spPr>
          <a:xfrm>
            <a:off x="7718578" y="5508690"/>
            <a:ext cx="4248496"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開業場所は長野駅周辺（石堂付近まで）</a:t>
            </a:r>
          </a:p>
        </p:txBody>
      </p:sp>
      <p:sp>
        <p:nvSpPr>
          <p:cNvPr id="4" name="スライド番号プレースホルダー 3">
            <a:extLst>
              <a:ext uri="{FF2B5EF4-FFF2-40B4-BE49-F238E27FC236}">
                <a16:creationId xmlns:a16="http://schemas.microsoft.com/office/drawing/2014/main" id="{69555B03-221E-C345-3318-AD9CF927DF26}"/>
              </a:ext>
            </a:extLst>
          </p:cNvPr>
          <p:cNvSpPr>
            <a:spLocks noGrp="1"/>
          </p:cNvSpPr>
          <p:nvPr>
            <p:ph type="sldNum" sz="quarter" idx="12"/>
          </p:nvPr>
        </p:nvSpPr>
        <p:spPr/>
        <p:txBody>
          <a:bodyPr/>
          <a:lstStyle/>
          <a:p>
            <a:fld id="{2977F5E9-0479-47A0-9E51-109E0858BCF2}" type="slidenum">
              <a:rPr kumimoji="1" lang="ja-JP" altLang="en-US" smtClean="0"/>
              <a:t>48</a:t>
            </a:fld>
            <a:endParaRPr kumimoji="1" lang="ja-JP" altLang="en-US"/>
          </a:p>
        </p:txBody>
      </p:sp>
      <p:sp>
        <p:nvSpPr>
          <p:cNvPr id="11" name="テキスト ボックス 10">
            <a:extLst>
              <a:ext uri="{FF2B5EF4-FFF2-40B4-BE49-F238E27FC236}">
                <a16:creationId xmlns:a16="http://schemas.microsoft.com/office/drawing/2014/main" id="{7C83E5CC-3DE6-1967-00A9-C79654B3F3A4}"/>
              </a:ext>
            </a:extLst>
          </p:cNvPr>
          <p:cNvSpPr txBox="1"/>
          <p:nvPr/>
        </p:nvSpPr>
        <p:spPr>
          <a:xfrm>
            <a:off x="273423" y="1230127"/>
            <a:ext cx="3583387" cy="584775"/>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1600" dirty="0">
                <a:latin typeface="Meiryo UI" panose="020B0604030504040204" pitchFamily="50" charset="-128"/>
                <a:ea typeface="Meiryo UI" panose="020B0604030504040204" pitchFamily="50" charset="-128"/>
              </a:rPr>
              <a:t>住所を</a:t>
            </a:r>
            <a:r>
              <a:rPr kumimoji="1" lang="en-US" altLang="ja-JP" sz="1600" dirty="0">
                <a:latin typeface="Meiryo UI" panose="020B0604030504040204" pitchFamily="50" charset="-128"/>
                <a:ea typeface="Meiryo UI" panose="020B0604030504040204" pitchFamily="50" charset="-128"/>
              </a:rPr>
              <a:t>Google Map</a:t>
            </a:r>
            <a:r>
              <a:rPr kumimoji="1" lang="ja-JP" altLang="en-US" sz="1600" dirty="0">
                <a:latin typeface="Meiryo UI" panose="020B0604030504040204" pitchFamily="50" charset="-128"/>
                <a:ea typeface="Meiryo UI" panose="020B0604030504040204" pitchFamily="50" charset="-128"/>
              </a:rPr>
              <a:t>に入力し、地図上で飲食店の所在地を確認しよう。</a:t>
            </a:r>
          </a:p>
        </p:txBody>
      </p:sp>
      <p:sp>
        <p:nvSpPr>
          <p:cNvPr id="14" name="テキスト ボックス 13">
            <a:extLst>
              <a:ext uri="{FF2B5EF4-FFF2-40B4-BE49-F238E27FC236}">
                <a16:creationId xmlns:a16="http://schemas.microsoft.com/office/drawing/2014/main" id="{AD5B899D-C1A8-E094-AFB6-9A7634F7C45F}"/>
              </a:ext>
            </a:extLst>
          </p:cNvPr>
          <p:cNvSpPr txBox="1"/>
          <p:nvPr/>
        </p:nvSpPr>
        <p:spPr>
          <a:xfrm>
            <a:off x="3856810" y="1220813"/>
            <a:ext cx="3583387" cy="584775"/>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1600" dirty="0">
                <a:latin typeface="Meiryo UI" panose="020B0604030504040204" pitchFamily="50" charset="-128"/>
                <a:ea typeface="Meiryo UI" panose="020B0604030504040204" pitchFamily="50" charset="-128"/>
              </a:rPr>
              <a:t>長野駅周辺の飲食店をリストアップし、営業年数でヒストグラムを作ってみよう。</a:t>
            </a:r>
          </a:p>
        </p:txBody>
      </p:sp>
      <p:sp>
        <p:nvSpPr>
          <p:cNvPr id="15" name="二等辺三角形 14">
            <a:extLst>
              <a:ext uri="{FF2B5EF4-FFF2-40B4-BE49-F238E27FC236}">
                <a16:creationId xmlns:a16="http://schemas.microsoft.com/office/drawing/2014/main" id="{104ACA9F-02FA-5DDA-90B7-59513D04C30C}"/>
              </a:ext>
            </a:extLst>
          </p:cNvPr>
          <p:cNvSpPr/>
          <p:nvPr/>
        </p:nvSpPr>
        <p:spPr>
          <a:xfrm rot="10800000">
            <a:off x="8358916" y="4956109"/>
            <a:ext cx="2584173" cy="38213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9557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AB891-1EB2-1DF9-6804-7F15343BC922}"/>
              </a:ext>
            </a:extLst>
          </p:cNvPr>
          <p:cNvSpPr>
            <a:spLocks noGrp="1"/>
          </p:cNvSpPr>
          <p:nvPr>
            <p:ph type="title"/>
          </p:nvPr>
        </p:nvSpPr>
        <p:spPr/>
        <p:txBody>
          <a:bodyPr/>
          <a:lstStyle/>
          <a:p>
            <a:r>
              <a:rPr kumimoji="1" lang="ja-JP" altLang="en-US" b="1" dirty="0"/>
              <a:t>データの抽出，加工（通行人データ）</a:t>
            </a:r>
          </a:p>
        </p:txBody>
      </p:sp>
      <p:sp>
        <p:nvSpPr>
          <p:cNvPr id="3" name="テキスト プレースホルダー 2">
            <a:extLst>
              <a:ext uri="{FF2B5EF4-FFF2-40B4-BE49-F238E27FC236}">
                <a16:creationId xmlns:a16="http://schemas.microsoft.com/office/drawing/2014/main" id="{4A396A5F-9DE9-D2CC-60F9-07CE9C91960B}"/>
              </a:ext>
            </a:extLst>
          </p:cNvPr>
          <p:cNvSpPr>
            <a:spLocks noGrp="1"/>
          </p:cNvSpPr>
          <p:nvPr>
            <p:ph type="body" sz="quarter" idx="13"/>
          </p:nvPr>
        </p:nvSpPr>
        <p:spPr/>
        <p:txBody>
          <a:bodyPr/>
          <a:lstStyle/>
          <a:p>
            <a:r>
              <a:rPr kumimoji="1" lang="ja-JP" altLang="en-US" dirty="0"/>
              <a:t>チュートリアル　重回帰分析</a:t>
            </a:r>
          </a:p>
        </p:txBody>
      </p:sp>
      <p:graphicFrame>
        <p:nvGraphicFramePr>
          <p:cNvPr id="5" name="表 4">
            <a:extLst>
              <a:ext uri="{FF2B5EF4-FFF2-40B4-BE49-F238E27FC236}">
                <a16:creationId xmlns:a16="http://schemas.microsoft.com/office/drawing/2014/main" id="{AFF35C39-4C53-139F-8C41-5E20DB72B8EE}"/>
              </a:ext>
            </a:extLst>
          </p:cNvPr>
          <p:cNvGraphicFramePr>
            <a:graphicFrameLocks noGrp="1"/>
          </p:cNvGraphicFramePr>
          <p:nvPr>
            <p:extLst>
              <p:ext uri="{D42A27DB-BD31-4B8C-83A1-F6EECF244321}">
                <p14:modId xmlns:p14="http://schemas.microsoft.com/office/powerpoint/2010/main" val="1937153208"/>
              </p:ext>
            </p:extLst>
          </p:nvPr>
        </p:nvGraphicFramePr>
        <p:xfrm>
          <a:off x="475130" y="4308480"/>
          <a:ext cx="9373059" cy="1407312"/>
        </p:xfrm>
        <a:graphic>
          <a:graphicData uri="http://schemas.openxmlformats.org/drawingml/2006/table">
            <a:tbl>
              <a:tblPr>
                <a:tableStyleId>{073A0DAA-6AF3-43AB-8588-CEC1D06C72B9}</a:tableStyleId>
              </a:tblPr>
              <a:tblGrid>
                <a:gridCol w="1125071">
                  <a:extLst>
                    <a:ext uri="{9D8B030D-6E8A-4147-A177-3AD203B41FA5}">
                      <a16:colId xmlns:a16="http://schemas.microsoft.com/office/drawing/2014/main" val="4090356966"/>
                    </a:ext>
                  </a:extLst>
                </a:gridCol>
                <a:gridCol w="900953">
                  <a:extLst>
                    <a:ext uri="{9D8B030D-6E8A-4147-A177-3AD203B41FA5}">
                      <a16:colId xmlns:a16="http://schemas.microsoft.com/office/drawing/2014/main" val="3381730129"/>
                    </a:ext>
                  </a:extLst>
                </a:gridCol>
                <a:gridCol w="1581440">
                  <a:extLst>
                    <a:ext uri="{9D8B030D-6E8A-4147-A177-3AD203B41FA5}">
                      <a16:colId xmlns:a16="http://schemas.microsoft.com/office/drawing/2014/main" val="4043548274"/>
                    </a:ext>
                  </a:extLst>
                </a:gridCol>
                <a:gridCol w="738177">
                  <a:extLst>
                    <a:ext uri="{9D8B030D-6E8A-4147-A177-3AD203B41FA5}">
                      <a16:colId xmlns:a16="http://schemas.microsoft.com/office/drawing/2014/main" val="217454462"/>
                    </a:ext>
                  </a:extLst>
                </a:gridCol>
                <a:gridCol w="820271">
                  <a:extLst>
                    <a:ext uri="{9D8B030D-6E8A-4147-A177-3AD203B41FA5}">
                      <a16:colId xmlns:a16="http://schemas.microsoft.com/office/drawing/2014/main" val="401174753"/>
                    </a:ext>
                  </a:extLst>
                </a:gridCol>
                <a:gridCol w="779527">
                  <a:extLst>
                    <a:ext uri="{9D8B030D-6E8A-4147-A177-3AD203B41FA5}">
                      <a16:colId xmlns:a16="http://schemas.microsoft.com/office/drawing/2014/main" val="2690442197"/>
                    </a:ext>
                  </a:extLst>
                </a:gridCol>
                <a:gridCol w="571270">
                  <a:extLst>
                    <a:ext uri="{9D8B030D-6E8A-4147-A177-3AD203B41FA5}">
                      <a16:colId xmlns:a16="http://schemas.microsoft.com/office/drawing/2014/main" val="2534003594"/>
                    </a:ext>
                  </a:extLst>
                </a:gridCol>
                <a:gridCol w="571270">
                  <a:extLst>
                    <a:ext uri="{9D8B030D-6E8A-4147-A177-3AD203B41FA5}">
                      <a16:colId xmlns:a16="http://schemas.microsoft.com/office/drawing/2014/main" val="2217128939"/>
                    </a:ext>
                  </a:extLst>
                </a:gridCol>
                <a:gridCol w="571270">
                  <a:extLst>
                    <a:ext uri="{9D8B030D-6E8A-4147-A177-3AD203B41FA5}">
                      <a16:colId xmlns:a16="http://schemas.microsoft.com/office/drawing/2014/main" val="1815965408"/>
                    </a:ext>
                  </a:extLst>
                </a:gridCol>
                <a:gridCol w="571270">
                  <a:extLst>
                    <a:ext uri="{9D8B030D-6E8A-4147-A177-3AD203B41FA5}">
                      <a16:colId xmlns:a16="http://schemas.microsoft.com/office/drawing/2014/main" val="3465218149"/>
                    </a:ext>
                  </a:extLst>
                </a:gridCol>
                <a:gridCol w="571270">
                  <a:extLst>
                    <a:ext uri="{9D8B030D-6E8A-4147-A177-3AD203B41FA5}">
                      <a16:colId xmlns:a16="http://schemas.microsoft.com/office/drawing/2014/main" val="1753303870"/>
                    </a:ext>
                  </a:extLst>
                </a:gridCol>
                <a:gridCol w="571270">
                  <a:extLst>
                    <a:ext uri="{9D8B030D-6E8A-4147-A177-3AD203B41FA5}">
                      <a16:colId xmlns:a16="http://schemas.microsoft.com/office/drawing/2014/main" val="3957540087"/>
                    </a:ext>
                  </a:extLst>
                </a:gridCol>
              </a:tblGrid>
              <a:tr h="0">
                <a:tc>
                  <a:txBody>
                    <a:bodyPr/>
                    <a:lstStyle/>
                    <a:p>
                      <a:pPr algn="l" fontAlgn="ctr"/>
                      <a:r>
                        <a:rPr lang="en-US" sz="900" u="none" strike="noStrike" dirty="0">
                          <a:effectLst/>
                          <a:latin typeface="Meiryo UI" panose="020B0604030504040204" pitchFamily="50" charset="-128"/>
                          <a:ea typeface="Meiryo UI" panose="020B0604030504040204" pitchFamily="50" charset="-128"/>
                        </a:rPr>
                        <a:t>hokousyatuukouryoutyousa_2023</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調査地点</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調査ポイント</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緯度</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経度</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進行方向</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調査日</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zh-TW" altLang="en-US" sz="900" u="none" strike="noStrike" dirty="0">
                          <a:effectLst/>
                          <a:latin typeface="Meiryo UI" panose="020B0604030504040204" pitchFamily="50" charset="-128"/>
                          <a:ea typeface="Meiryo UI" panose="020B0604030504040204" pitchFamily="50" charset="-128"/>
                        </a:rPr>
                        <a:t>調査時間（自）</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zh-TW" altLang="en-US" sz="900" u="none" strike="noStrike" dirty="0">
                          <a:effectLst/>
                          <a:latin typeface="Meiryo UI" panose="020B0604030504040204" pitchFamily="50" charset="-128"/>
                          <a:ea typeface="Meiryo UI" panose="020B0604030504040204" pitchFamily="50" charset="-128"/>
                        </a:rPr>
                        <a:t>調査時間（至）</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男</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女</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営業エリア</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1750361772"/>
                  </a:ext>
                </a:extLst>
              </a:tr>
              <a:tr h="95120">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851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錦町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第２荒井ビル</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36.646481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138.188663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昭和通り</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2023/9/1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143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1766582310"/>
                  </a:ext>
                </a:extLst>
              </a:tr>
              <a:tr h="95120">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852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錦町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第２荒井ビル</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36.646481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138.188663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昭和通り</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2023/9/1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178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122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3159205676"/>
                  </a:ext>
                </a:extLst>
              </a:tr>
              <a:tr h="95120">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863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錦町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第２荒井ビル</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36.646481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138.188663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長野駅</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2023/9/1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296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978734609"/>
                  </a:ext>
                </a:extLst>
              </a:tr>
              <a:tr h="95120">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864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錦町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第２荒井ビル</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36.646481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138.188663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長野駅</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2023/9/1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114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2552457006"/>
                  </a:ext>
                </a:extLst>
              </a:tr>
              <a:tr h="95120">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875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錦町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GRASA</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36.64669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138.188411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中央通り</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2023/9/1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69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1618006262"/>
                  </a:ext>
                </a:extLst>
              </a:tr>
              <a:tr h="95120">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876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錦町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GRASA</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36.64669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138.188411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中央通り</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2023/9/1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47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14749226"/>
                  </a:ext>
                </a:extLst>
              </a:tr>
              <a:tr h="95120">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887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錦町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GRASA</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36.64669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138.188411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長野大通り</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2023/9/1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106</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4187439807"/>
                  </a:ext>
                </a:extLst>
              </a:tr>
              <a:tr h="95120">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888</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錦町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en-US" sz="900" u="none" strike="noStrike">
                          <a:effectLst/>
                          <a:latin typeface="Meiryo UI" panose="020B0604030504040204" pitchFamily="50" charset="-128"/>
                          <a:ea typeface="Meiryo UI" panose="020B0604030504040204" pitchFamily="50" charset="-128"/>
                        </a:rPr>
                        <a:t>GRASA</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36.64669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138.188411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a:effectLst/>
                          <a:latin typeface="Meiryo UI" panose="020B0604030504040204" pitchFamily="50" charset="-128"/>
                          <a:ea typeface="Meiryo UI" panose="020B0604030504040204" pitchFamily="50" charset="-128"/>
                        </a:rPr>
                        <a:t>長野大通り</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2023/9/1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19</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20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97</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a:effectLst/>
                          <a:latin typeface="Meiryo UI" panose="020B0604030504040204" pitchFamily="50" charset="-128"/>
                          <a:ea typeface="Meiryo UI" panose="020B0604030504040204" pitchFamily="50" charset="-128"/>
                        </a:rPr>
                        <a:t>73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r" fontAlgn="ctr"/>
                      <a:r>
                        <a:rPr lang="en-US" altLang="ja-JP" sz="900" u="none" strike="noStrike" dirty="0">
                          <a:effectLst/>
                          <a:latin typeface="Meiryo UI" panose="020B0604030504040204" pitchFamily="50" charset="-128"/>
                          <a:ea typeface="Meiryo UI" panose="020B0604030504040204" pitchFamily="50" charset="-128"/>
                        </a:rPr>
                        <a:t>1</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2029186728"/>
                  </a:ext>
                </a:extLst>
              </a:tr>
            </a:tbl>
          </a:graphicData>
        </a:graphic>
      </p:graphicFrame>
      <p:graphicFrame>
        <p:nvGraphicFramePr>
          <p:cNvPr id="7" name="表 6">
            <a:extLst>
              <a:ext uri="{FF2B5EF4-FFF2-40B4-BE49-F238E27FC236}">
                <a16:creationId xmlns:a16="http://schemas.microsoft.com/office/drawing/2014/main" id="{70791B1F-89DE-69FE-B8B3-3B560119DA52}"/>
              </a:ext>
            </a:extLst>
          </p:cNvPr>
          <p:cNvGraphicFramePr>
            <a:graphicFrameLocks noGrp="1"/>
          </p:cNvGraphicFramePr>
          <p:nvPr>
            <p:extLst>
              <p:ext uri="{D42A27DB-BD31-4B8C-83A1-F6EECF244321}">
                <p14:modId xmlns:p14="http://schemas.microsoft.com/office/powerpoint/2010/main" val="3856331157"/>
              </p:ext>
            </p:extLst>
          </p:nvPr>
        </p:nvGraphicFramePr>
        <p:xfrm>
          <a:off x="475130" y="2131159"/>
          <a:ext cx="9944329" cy="286573"/>
        </p:xfrm>
        <a:graphic>
          <a:graphicData uri="http://schemas.openxmlformats.org/drawingml/2006/table">
            <a:tbl>
              <a:tblPr>
                <a:tableStyleId>{073A0DAA-6AF3-43AB-8588-CEC1D06C72B9}</a:tableStyleId>
              </a:tblPr>
              <a:tblGrid>
                <a:gridCol w="1125071">
                  <a:extLst>
                    <a:ext uri="{9D8B030D-6E8A-4147-A177-3AD203B41FA5}">
                      <a16:colId xmlns:a16="http://schemas.microsoft.com/office/drawing/2014/main" val="2472575331"/>
                    </a:ext>
                  </a:extLst>
                </a:gridCol>
                <a:gridCol w="900953">
                  <a:extLst>
                    <a:ext uri="{9D8B030D-6E8A-4147-A177-3AD203B41FA5}">
                      <a16:colId xmlns:a16="http://schemas.microsoft.com/office/drawing/2014/main" val="2823260358"/>
                    </a:ext>
                  </a:extLst>
                </a:gridCol>
                <a:gridCol w="1581440">
                  <a:extLst>
                    <a:ext uri="{9D8B030D-6E8A-4147-A177-3AD203B41FA5}">
                      <a16:colId xmlns:a16="http://schemas.microsoft.com/office/drawing/2014/main" val="4067858329"/>
                    </a:ext>
                  </a:extLst>
                </a:gridCol>
                <a:gridCol w="738177">
                  <a:extLst>
                    <a:ext uri="{9D8B030D-6E8A-4147-A177-3AD203B41FA5}">
                      <a16:colId xmlns:a16="http://schemas.microsoft.com/office/drawing/2014/main" val="3881951365"/>
                    </a:ext>
                  </a:extLst>
                </a:gridCol>
                <a:gridCol w="820271">
                  <a:extLst>
                    <a:ext uri="{9D8B030D-6E8A-4147-A177-3AD203B41FA5}">
                      <a16:colId xmlns:a16="http://schemas.microsoft.com/office/drawing/2014/main" val="4049226937"/>
                    </a:ext>
                  </a:extLst>
                </a:gridCol>
                <a:gridCol w="779527">
                  <a:extLst>
                    <a:ext uri="{9D8B030D-6E8A-4147-A177-3AD203B41FA5}">
                      <a16:colId xmlns:a16="http://schemas.microsoft.com/office/drawing/2014/main" val="1019118037"/>
                    </a:ext>
                  </a:extLst>
                </a:gridCol>
                <a:gridCol w="571270">
                  <a:extLst>
                    <a:ext uri="{9D8B030D-6E8A-4147-A177-3AD203B41FA5}">
                      <a16:colId xmlns:a16="http://schemas.microsoft.com/office/drawing/2014/main" val="517544121"/>
                    </a:ext>
                  </a:extLst>
                </a:gridCol>
                <a:gridCol w="571270">
                  <a:extLst>
                    <a:ext uri="{9D8B030D-6E8A-4147-A177-3AD203B41FA5}">
                      <a16:colId xmlns:a16="http://schemas.microsoft.com/office/drawing/2014/main" val="3483632637"/>
                    </a:ext>
                  </a:extLst>
                </a:gridCol>
                <a:gridCol w="571270">
                  <a:extLst>
                    <a:ext uri="{9D8B030D-6E8A-4147-A177-3AD203B41FA5}">
                      <a16:colId xmlns:a16="http://schemas.microsoft.com/office/drawing/2014/main" val="252022596"/>
                    </a:ext>
                  </a:extLst>
                </a:gridCol>
                <a:gridCol w="571270">
                  <a:extLst>
                    <a:ext uri="{9D8B030D-6E8A-4147-A177-3AD203B41FA5}">
                      <a16:colId xmlns:a16="http://schemas.microsoft.com/office/drawing/2014/main" val="3407810125"/>
                    </a:ext>
                  </a:extLst>
                </a:gridCol>
                <a:gridCol w="571270">
                  <a:extLst>
                    <a:ext uri="{9D8B030D-6E8A-4147-A177-3AD203B41FA5}">
                      <a16:colId xmlns:a16="http://schemas.microsoft.com/office/drawing/2014/main" val="295351491"/>
                    </a:ext>
                  </a:extLst>
                </a:gridCol>
                <a:gridCol w="571270">
                  <a:extLst>
                    <a:ext uri="{9D8B030D-6E8A-4147-A177-3AD203B41FA5}">
                      <a16:colId xmlns:a16="http://schemas.microsoft.com/office/drawing/2014/main" val="449576747"/>
                    </a:ext>
                  </a:extLst>
                </a:gridCol>
                <a:gridCol w="571270">
                  <a:extLst>
                    <a:ext uri="{9D8B030D-6E8A-4147-A177-3AD203B41FA5}">
                      <a16:colId xmlns:a16="http://schemas.microsoft.com/office/drawing/2014/main" val="2285018140"/>
                    </a:ext>
                  </a:extLst>
                </a:gridCol>
              </a:tblGrid>
              <a:tr h="286573">
                <a:tc>
                  <a:txBody>
                    <a:bodyPr/>
                    <a:lstStyle/>
                    <a:p>
                      <a:pPr algn="l" fontAlgn="ctr"/>
                      <a:r>
                        <a:rPr lang="en-US" sz="900" u="none" strike="noStrike" dirty="0">
                          <a:effectLst/>
                          <a:latin typeface="Meiryo UI" panose="020B0604030504040204" pitchFamily="50" charset="-128"/>
                          <a:ea typeface="Meiryo UI" panose="020B0604030504040204" pitchFamily="50" charset="-128"/>
                        </a:rPr>
                        <a:t>hokousyatuukouryoutyousa_2023</a:t>
                      </a:r>
                      <a:endParaRPr 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調査地点</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調査ポイント</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緯度</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経度</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進行方向</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調査日</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zh-TW" altLang="en-US" sz="900" u="none" strike="noStrike" dirty="0">
                          <a:effectLst/>
                          <a:latin typeface="Meiryo UI" panose="020B0604030504040204" pitchFamily="50" charset="-128"/>
                          <a:ea typeface="Meiryo UI" panose="020B0604030504040204" pitchFamily="50" charset="-128"/>
                        </a:rPr>
                        <a:t>調査時間（自）</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zh-TW" altLang="en-US" sz="900" u="none" strike="noStrike" dirty="0">
                          <a:effectLst/>
                          <a:latin typeface="Meiryo UI" panose="020B0604030504040204" pitchFamily="50" charset="-128"/>
                          <a:ea typeface="Meiryo UI" panose="020B0604030504040204" pitchFamily="50" charset="-128"/>
                        </a:rPr>
                        <a:t>調査時間（至）</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男</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女</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子ども</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tc>
                  <a:txBody>
                    <a:bodyPr/>
                    <a:lstStyle/>
                    <a:p>
                      <a:pPr algn="l" fontAlgn="ctr"/>
                      <a:r>
                        <a:rPr lang="ja-JP" altLang="en-US" sz="900" u="none" strike="noStrike" dirty="0">
                          <a:effectLst/>
                          <a:latin typeface="Meiryo UI" panose="020B0604030504040204" pitchFamily="50" charset="-128"/>
                          <a:ea typeface="Meiryo UI" panose="020B0604030504040204" pitchFamily="50" charset="-128"/>
                        </a:rPr>
                        <a:t>自転車</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3968" marR="3968" marT="3968" marB="0" anchor="ctr"/>
                </a:tc>
                <a:extLst>
                  <a:ext uri="{0D108BD9-81ED-4DB2-BD59-A6C34878D82A}">
                    <a16:rowId xmlns:a16="http://schemas.microsoft.com/office/drawing/2014/main" val="1833119804"/>
                  </a:ext>
                </a:extLst>
              </a:tr>
            </a:tbl>
          </a:graphicData>
        </a:graphic>
      </p:graphicFrame>
      <p:sp>
        <p:nvSpPr>
          <p:cNvPr id="8" name="テキスト ボックス 7">
            <a:extLst>
              <a:ext uri="{FF2B5EF4-FFF2-40B4-BE49-F238E27FC236}">
                <a16:creationId xmlns:a16="http://schemas.microsoft.com/office/drawing/2014/main" id="{9EC75B3C-64F3-29B9-107D-84A2C68D742F}"/>
              </a:ext>
            </a:extLst>
          </p:cNvPr>
          <p:cNvSpPr txBox="1"/>
          <p:nvPr/>
        </p:nvSpPr>
        <p:spPr>
          <a:xfrm>
            <a:off x="4101353" y="2588805"/>
            <a:ext cx="1337982"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観測地点を地図にマッピングできる</a:t>
            </a:r>
          </a:p>
        </p:txBody>
      </p:sp>
      <p:sp>
        <p:nvSpPr>
          <p:cNvPr id="9" name="テキスト ボックス 8">
            <a:extLst>
              <a:ext uri="{FF2B5EF4-FFF2-40B4-BE49-F238E27FC236}">
                <a16:creationId xmlns:a16="http://schemas.microsoft.com/office/drawing/2014/main" id="{FF662A17-175B-3776-17C5-BBD6A099AA02}"/>
              </a:ext>
            </a:extLst>
          </p:cNvPr>
          <p:cNvSpPr txBox="1"/>
          <p:nvPr/>
        </p:nvSpPr>
        <p:spPr>
          <a:xfrm>
            <a:off x="6835588" y="1682283"/>
            <a:ext cx="147469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時間帯を選択できる</a:t>
            </a:r>
          </a:p>
        </p:txBody>
      </p:sp>
      <p:sp>
        <p:nvSpPr>
          <p:cNvPr id="10" name="テキスト ボックス 9">
            <a:extLst>
              <a:ext uri="{FF2B5EF4-FFF2-40B4-BE49-F238E27FC236}">
                <a16:creationId xmlns:a16="http://schemas.microsoft.com/office/drawing/2014/main" id="{C8BE8F75-E93B-A3C5-E5F4-6193F1B9EE35}"/>
              </a:ext>
            </a:extLst>
          </p:cNvPr>
          <p:cNvSpPr txBox="1"/>
          <p:nvPr/>
        </p:nvSpPr>
        <p:spPr>
          <a:xfrm>
            <a:off x="8310281" y="2570727"/>
            <a:ext cx="147469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対象者を選択できる</a:t>
            </a:r>
          </a:p>
        </p:txBody>
      </p:sp>
      <p:cxnSp>
        <p:nvCxnSpPr>
          <p:cNvPr id="11" name="直線矢印コネクタ 10">
            <a:extLst>
              <a:ext uri="{FF2B5EF4-FFF2-40B4-BE49-F238E27FC236}">
                <a16:creationId xmlns:a16="http://schemas.microsoft.com/office/drawing/2014/main" id="{B2A64B99-E6F0-5FD8-6E2F-9FC4DAA2E3CD}"/>
              </a:ext>
            </a:extLst>
          </p:cNvPr>
          <p:cNvCxnSpPr/>
          <p:nvPr/>
        </p:nvCxnSpPr>
        <p:spPr>
          <a:xfrm>
            <a:off x="7496735" y="1961332"/>
            <a:ext cx="0" cy="191426"/>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68A9D643-2AD2-4AD3-2DE7-64912231DEF1}"/>
              </a:ext>
            </a:extLst>
          </p:cNvPr>
          <p:cNvCxnSpPr/>
          <p:nvPr/>
        </p:nvCxnSpPr>
        <p:spPr>
          <a:xfrm flipV="1">
            <a:off x="4656044" y="2394977"/>
            <a:ext cx="0" cy="196884"/>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AC95E7EF-78C1-6104-61C8-58857AC2048E}"/>
              </a:ext>
            </a:extLst>
          </p:cNvPr>
          <p:cNvCxnSpPr/>
          <p:nvPr/>
        </p:nvCxnSpPr>
        <p:spPr>
          <a:xfrm flipV="1">
            <a:off x="8674473" y="2417732"/>
            <a:ext cx="0" cy="196884"/>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3BA75BD3-39AD-4550-0067-533EA449117D}"/>
              </a:ext>
            </a:extLst>
          </p:cNvPr>
          <p:cNvSpPr txBox="1"/>
          <p:nvPr/>
        </p:nvSpPr>
        <p:spPr>
          <a:xfrm>
            <a:off x="6679825" y="3884504"/>
            <a:ext cx="1786218"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18</a:t>
            </a:r>
            <a:r>
              <a:rPr kumimoji="1" lang="ja-JP" altLang="en-US" sz="1200" dirty="0">
                <a:latin typeface="Meiryo UI" panose="020B0604030504040204" pitchFamily="50" charset="-128"/>
                <a:ea typeface="Meiryo UI" panose="020B0604030504040204" pitchFamily="50" charset="-128"/>
              </a:rPr>
              <a:t>時～</a:t>
            </a:r>
            <a:r>
              <a:rPr kumimoji="1" lang="en-US" altLang="ja-JP" sz="1200" dirty="0">
                <a:latin typeface="Meiryo UI" panose="020B0604030504040204" pitchFamily="50" charset="-128"/>
                <a:ea typeface="Meiryo UI" panose="020B0604030504040204" pitchFamily="50" charset="-128"/>
              </a:rPr>
              <a:t>20</a:t>
            </a:r>
            <a:r>
              <a:rPr kumimoji="1" lang="ja-JP" altLang="en-US" sz="1200" dirty="0">
                <a:latin typeface="Meiryo UI" panose="020B0604030504040204" pitchFamily="50" charset="-128"/>
                <a:ea typeface="Meiryo UI" panose="020B0604030504040204" pitchFamily="50" charset="-128"/>
              </a:rPr>
              <a:t>時で絞り込み</a:t>
            </a:r>
          </a:p>
        </p:txBody>
      </p:sp>
      <p:sp>
        <p:nvSpPr>
          <p:cNvPr id="15" name="テキスト ボックス 14">
            <a:extLst>
              <a:ext uri="{FF2B5EF4-FFF2-40B4-BE49-F238E27FC236}">
                <a16:creationId xmlns:a16="http://schemas.microsoft.com/office/drawing/2014/main" id="{9AE73FAF-4344-596B-C2FC-A2EE926C170C}"/>
              </a:ext>
            </a:extLst>
          </p:cNvPr>
          <p:cNvSpPr txBox="1"/>
          <p:nvPr/>
        </p:nvSpPr>
        <p:spPr>
          <a:xfrm>
            <a:off x="3900765" y="5984160"/>
            <a:ext cx="2338669"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緯度，経度で地図にマップできる</a:t>
            </a:r>
          </a:p>
        </p:txBody>
      </p:sp>
      <p:cxnSp>
        <p:nvCxnSpPr>
          <p:cNvPr id="17" name="直線矢印コネクタ 16">
            <a:extLst>
              <a:ext uri="{FF2B5EF4-FFF2-40B4-BE49-F238E27FC236}">
                <a16:creationId xmlns:a16="http://schemas.microsoft.com/office/drawing/2014/main" id="{210CA027-5F77-BDE5-2A02-B0ACB7DD54D7}"/>
              </a:ext>
            </a:extLst>
          </p:cNvPr>
          <p:cNvCxnSpPr/>
          <p:nvPr/>
        </p:nvCxnSpPr>
        <p:spPr>
          <a:xfrm>
            <a:off x="7561730" y="4111874"/>
            <a:ext cx="0" cy="191426"/>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789AC76F-6BCA-82DD-0372-405D00ABCF6C}"/>
              </a:ext>
            </a:extLst>
          </p:cNvPr>
          <p:cNvSpPr txBox="1"/>
          <p:nvPr/>
        </p:nvSpPr>
        <p:spPr>
          <a:xfrm>
            <a:off x="8368553" y="3886573"/>
            <a:ext cx="298748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対象者は男女（子ども，自転車は外す）</a:t>
            </a:r>
          </a:p>
        </p:txBody>
      </p:sp>
      <p:cxnSp>
        <p:nvCxnSpPr>
          <p:cNvPr id="19" name="直線矢印コネクタ 18">
            <a:extLst>
              <a:ext uri="{FF2B5EF4-FFF2-40B4-BE49-F238E27FC236}">
                <a16:creationId xmlns:a16="http://schemas.microsoft.com/office/drawing/2014/main" id="{6439D6C8-51B1-B0B8-2D6A-5DACAA43DC92}"/>
              </a:ext>
            </a:extLst>
          </p:cNvPr>
          <p:cNvCxnSpPr/>
          <p:nvPr/>
        </p:nvCxnSpPr>
        <p:spPr>
          <a:xfrm>
            <a:off x="9043145" y="4111874"/>
            <a:ext cx="0" cy="191426"/>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F169CE1D-8474-0A82-B1A0-907555CEDED6}"/>
              </a:ext>
            </a:extLst>
          </p:cNvPr>
          <p:cNvCxnSpPr/>
          <p:nvPr/>
        </p:nvCxnSpPr>
        <p:spPr>
          <a:xfrm>
            <a:off x="4845424" y="5715792"/>
            <a:ext cx="0" cy="191426"/>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B4594133-5B3E-CC32-51F9-4824CD2CDADB}"/>
              </a:ext>
            </a:extLst>
          </p:cNvPr>
          <p:cNvSpPr>
            <a:spLocks noGrp="1"/>
          </p:cNvSpPr>
          <p:nvPr>
            <p:ph type="sldNum" sz="quarter" idx="12"/>
          </p:nvPr>
        </p:nvSpPr>
        <p:spPr/>
        <p:txBody>
          <a:bodyPr/>
          <a:lstStyle/>
          <a:p>
            <a:fld id="{2977F5E9-0479-47A0-9E51-109E0858BCF2}" type="slidenum">
              <a:rPr kumimoji="1" lang="ja-JP" altLang="en-US" smtClean="0"/>
              <a:t>49</a:t>
            </a:fld>
            <a:endParaRPr kumimoji="1" lang="ja-JP" altLang="en-US"/>
          </a:p>
        </p:txBody>
      </p:sp>
      <p:sp>
        <p:nvSpPr>
          <p:cNvPr id="21" name="テキスト ボックス 20">
            <a:extLst>
              <a:ext uri="{FF2B5EF4-FFF2-40B4-BE49-F238E27FC236}">
                <a16:creationId xmlns:a16="http://schemas.microsoft.com/office/drawing/2014/main" id="{68FF9146-C404-2828-AFE0-346D7F232CF8}"/>
              </a:ext>
            </a:extLst>
          </p:cNvPr>
          <p:cNvSpPr txBox="1"/>
          <p:nvPr/>
        </p:nvSpPr>
        <p:spPr>
          <a:xfrm>
            <a:off x="243957" y="1042153"/>
            <a:ext cx="10774309" cy="830997"/>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ダウンロードした</a:t>
            </a:r>
            <a:r>
              <a:rPr lang="zh-TW" altLang="en-US" sz="1600" dirty="0">
                <a:latin typeface="Meiryo UI" panose="020B0604030504040204" pitchFamily="50" charset="-128"/>
                <a:ea typeface="Meiryo UI" panose="020B0604030504040204" pitchFamily="50" charset="-128"/>
              </a:rPr>
              <a:t>歩行者通行量調査　令和</a:t>
            </a:r>
            <a:r>
              <a:rPr lang="en-US" altLang="zh-TW" sz="1600" dirty="0">
                <a:latin typeface="Meiryo UI" panose="020B0604030504040204" pitchFamily="50" charset="-128"/>
                <a:ea typeface="Meiryo UI" panose="020B0604030504040204" pitchFamily="50" charset="-128"/>
              </a:rPr>
              <a:t>5</a:t>
            </a:r>
            <a:r>
              <a:rPr lang="zh-TW" altLang="en-US" sz="1600" dirty="0">
                <a:latin typeface="Meiryo UI" panose="020B0604030504040204" pitchFamily="50" charset="-128"/>
                <a:ea typeface="Meiryo UI" panose="020B0604030504040204" pitchFamily="50" charset="-128"/>
              </a:rPr>
              <a:t>年度（</a:t>
            </a:r>
            <a:r>
              <a:rPr lang="en-US" altLang="zh-TW" sz="1600" dirty="0">
                <a:latin typeface="Meiryo UI" panose="020B0604030504040204" pitchFamily="50" charset="-128"/>
                <a:ea typeface="Meiryo UI" panose="020B0604030504040204" pitchFamily="50" charset="-128"/>
              </a:rPr>
              <a:t>2023</a:t>
            </a:r>
            <a:r>
              <a:rPr lang="zh-TW" altLang="en-US" sz="1600" dirty="0">
                <a:latin typeface="Meiryo UI" panose="020B0604030504040204" pitchFamily="50" charset="-128"/>
                <a:ea typeface="Meiryo UI" panose="020B0604030504040204" pitchFamily="50" charset="-128"/>
              </a:rPr>
              <a:t>年度）</a:t>
            </a:r>
            <a:r>
              <a:rPr lang="ja-JP" altLang="en-US" sz="1600" dirty="0">
                <a:latin typeface="Meiryo UI" panose="020B0604030504040204" pitchFamily="50" charset="-128"/>
                <a:ea typeface="Meiryo UI" panose="020B0604030504040204" pitchFamily="50" charset="-128"/>
              </a:rPr>
              <a:t>の</a:t>
            </a:r>
            <a:r>
              <a:rPr lang="en-US" altLang="ja-JP" sz="1600" dirty="0">
                <a:latin typeface="Meiryo UI" panose="020B0604030504040204" pitchFamily="50" charset="-128"/>
                <a:ea typeface="Meiryo UI" panose="020B0604030504040204" pitchFamily="50" charset="-128"/>
              </a:rPr>
              <a:t>CSV</a:t>
            </a:r>
            <a:r>
              <a:rPr lang="ja-JP" altLang="en-US" sz="1600" dirty="0">
                <a:latin typeface="Meiryo UI" panose="020B0604030504040204" pitchFamily="50" charset="-128"/>
                <a:ea typeface="Meiryo UI" panose="020B0604030504040204" pitchFamily="50" charset="-128"/>
              </a:rPr>
              <a:t>ファイルを</a:t>
            </a:r>
            <a:r>
              <a:rPr lang="en-US" altLang="ja-JP" sz="1600" dirty="0">
                <a:latin typeface="Meiryo UI" panose="020B0604030504040204" pitchFamily="50" charset="-128"/>
                <a:ea typeface="Meiryo UI" panose="020B0604030504040204" pitchFamily="50" charset="-128"/>
              </a:rPr>
              <a:t>EXCEL</a:t>
            </a:r>
            <a:r>
              <a:rPr lang="ja-JP" altLang="en-US" sz="1600" dirty="0">
                <a:latin typeface="Meiryo UI" panose="020B0604030504040204" pitchFamily="50" charset="-128"/>
                <a:ea typeface="Meiryo UI" panose="020B0604030504040204" pitchFamily="50" charset="-128"/>
              </a:rPr>
              <a:t>で読み込み、長野市周辺の通行人の数を調べましょう。</a:t>
            </a:r>
          </a:p>
          <a:p>
            <a:endParaRPr kumimoji="1" lang="ja-JP" altLang="en-US" sz="1600" dirty="0">
              <a:latin typeface="Meiryo UI" panose="020B0604030504040204" pitchFamily="50" charset="-128"/>
              <a:ea typeface="Meiryo UI" panose="020B0604030504040204" pitchFamily="50" charset="-128"/>
            </a:endParaRPr>
          </a:p>
        </p:txBody>
      </p:sp>
      <p:sp>
        <p:nvSpPr>
          <p:cNvPr id="23" name="二等辺三角形 22">
            <a:extLst>
              <a:ext uri="{FF2B5EF4-FFF2-40B4-BE49-F238E27FC236}">
                <a16:creationId xmlns:a16="http://schemas.microsoft.com/office/drawing/2014/main" id="{B2512692-A0C2-56C0-AD78-20079C6F4EC8}"/>
              </a:ext>
            </a:extLst>
          </p:cNvPr>
          <p:cNvSpPr/>
          <p:nvPr/>
        </p:nvSpPr>
        <p:spPr>
          <a:xfrm rot="10800000">
            <a:off x="4550241" y="3255146"/>
            <a:ext cx="2584173" cy="38213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54EBE578-2D2B-1565-C193-841F538DF3E9}"/>
              </a:ext>
            </a:extLst>
          </p:cNvPr>
          <p:cNvSpPr txBox="1"/>
          <p:nvPr/>
        </p:nvSpPr>
        <p:spPr>
          <a:xfrm>
            <a:off x="417978" y="3714218"/>
            <a:ext cx="4352366"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必要なカラムむを抽出し、加工しましょう。</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66245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0E180B-BEC6-09D2-A477-950D85B399A0}"/>
              </a:ext>
            </a:extLst>
          </p:cNvPr>
          <p:cNvSpPr>
            <a:spLocks noGrp="1"/>
          </p:cNvSpPr>
          <p:nvPr>
            <p:ph type="title"/>
          </p:nvPr>
        </p:nvSpPr>
        <p:spPr/>
        <p:txBody>
          <a:bodyPr/>
          <a:lstStyle/>
          <a:p>
            <a:r>
              <a:rPr kumimoji="1" lang="ja-JP" altLang="en-US" b="1" dirty="0"/>
              <a:t>機械学習の種類</a:t>
            </a:r>
          </a:p>
        </p:txBody>
      </p:sp>
      <p:sp>
        <p:nvSpPr>
          <p:cNvPr id="3" name="テキスト プレースホルダー 2">
            <a:extLst>
              <a:ext uri="{FF2B5EF4-FFF2-40B4-BE49-F238E27FC236}">
                <a16:creationId xmlns:a16="http://schemas.microsoft.com/office/drawing/2014/main" id="{7F1664D1-926F-AA7A-B69A-E98654DBD798}"/>
              </a:ext>
            </a:extLst>
          </p:cNvPr>
          <p:cNvSpPr>
            <a:spLocks noGrp="1"/>
          </p:cNvSpPr>
          <p:nvPr>
            <p:ph type="body" sz="quarter" idx="13"/>
          </p:nvPr>
        </p:nvSpPr>
        <p:spPr/>
        <p:txBody>
          <a:bodyPr/>
          <a:lstStyle/>
          <a:p>
            <a:r>
              <a:rPr lang="ja-JP" altLang="en-US" dirty="0"/>
              <a:t>２ｰ１．機械学習とは</a:t>
            </a:r>
          </a:p>
        </p:txBody>
      </p:sp>
      <p:sp>
        <p:nvSpPr>
          <p:cNvPr id="4" name="テキスト ボックス 3">
            <a:extLst>
              <a:ext uri="{FF2B5EF4-FFF2-40B4-BE49-F238E27FC236}">
                <a16:creationId xmlns:a16="http://schemas.microsoft.com/office/drawing/2014/main" id="{D6EB2CE8-22C6-E6A3-964B-BED04DF2AB4A}"/>
              </a:ext>
            </a:extLst>
          </p:cNvPr>
          <p:cNvSpPr txBox="1"/>
          <p:nvPr/>
        </p:nvSpPr>
        <p:spPr>
          <a:xfrm>
            <a:off x="352611" y="1148820"/>
            <a:ext cx="11164047" cy="615553"/>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機械学習</a:t>
            </a:r>
            <a:r>
              <a:rPr kumimoji="1" lang="ja-JP" altLang="en-US" sz="1600" dirty="0">
                <a:latin typeface="Meiryo UI" panose="020B0604030504040204" pitchFamily="50" charset="-128"/>
                <a:ea typeface="Meiryo UI" panose="020B0604030504040204" pitchFamily="50" charset="-128"/>
              </a:rPr>
              <a:t>とは、データの背後に潜む規則性を見出し、それを機械学習モデルと呼ばれる数式として、定量化したり将来の予測に用いたりする方法の総称。</a:t>
            </a:r>
          </a:p>
        </p:txBody>
      </p:sp>
      <p:sp>
        <p:nvSpPr>
          <p:cNvPr id="5" name="テキスト ボックス 4">
            <a:extLst>
              <a:ext uri="{FF2B5EF4-FFF2-40B4-BE49-F238E27FC236}">
                <a16:creationId xmlns:a16="http://schemas.microsoft.com/office/drawing/2014/main" id="{549FC28B-B84E-009A-FCE9-5E2D89A722F4}"/>
              </a:ext>
            </a:extLst>
          </p:cNvPr>
          <p:cNvSpPr txBox="1"/>
          <p:nvPr/>
        </p:nvSpPr>
        <p:spPr>
          <a:xfrm>
            <a:off x="397435" y="2117052"/>
            <a:ext cx="11397130" cy="584775"/>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例）</a:t>
            </a:r>
            <a:r>
              <a:rPr kumimoji="1" lang="ja-JP" altLang="en-US" sz="1600" dirty="0">
                <a:latin typeface="Meiryo UI" panose="020B0604030504040204" pitchFamily="50" charset="-128"/>
                <a:ea typeface="Meiryo UI" panose="020B0604030504040204" pitchFamily="50" charset="-128"/>
              </a:rPr>
              <a:t>インターネットのショッピングサイトで、購入履歴や閲覧履歴のデータを使用し、機械学習モデルで分析して、そのユーザーが興味を持ちそうな商品をお勧めとして提示する。（商品の購買を促進し売上を増加させる効果）</a:t>
            </a:r>
            <a:endParaRPr kumimoji="1" lang="en-US" altLang="ja-JP"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4A596AEC-FCB6-CA41-B239-24EFF8B46D09}"/>
              </a:ext>
            </a:extLst>
          </p:cNvPr>
          <p:cNvSpPr txBox="1"/>
          <p:nvPr/>
        </p:nvSpPr>
        <p:spPr>
          <a:xfrm>
            <a:off x="352611" y="1740658"/>
            <a:ext cx="111640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医療、電力、通信、流通、製造業、金融業、農業など分野を問わず応用されており、今後もますます広がり続ける。</a:t>
            </a:r>
          </a:p>
        </p:txBody>
      </p:sp>
      <p:graphicFrame>
        <p:nvGraphicFramePr>
          <p:cNvPr id="9" name="表 8">
            <a:extLst>
              <a:ext uri="{FF2B5EF4-FFF2-40B4-BE49-F238E27FC236}">
                <a16:creationId xmlns:a16="http://schemas.microsoft.com/office/drawing/2014/main" id="{A520A909-80E9-7816-FA60-D97B6C76F7E8}"/>
              </a:ext>
            </a:extLst>
          </p:cNvPr>
          <p:cNvGraphicFramePr>
            <a:graphicFrameLocks noGrp="1"/>
          </p:cNvGraphicFramePr>
          <p:nvPr>
            <p:extLst>
              <p:ext uri="{D42A27DB-BD31-4B8C-83A1-F6EECF244321}">
                <p14:modId xmlns:p14="http://schemas.microsoft.com/office/powerpoint/2010/main" val="454309001"/>
              </p:ext>
            </p:extLst>
          </p:nvPr>
        </p:nvGraphicFramePr>
        <p:xfrm>
          <a:off x="477370" y="3172882"/>
          <a:ext cx="11127440" cy="2651760"/>
        </p:xfrm>
        <a:graphic>
          <a:graphicData uri="http://schemas.openxmlformats.org/drawingml/2006/table">
            <a:tbl>
              <a:tblPr firstRow="1" bandRow="1">
                <a:tableStyleId>{5940675A-B579-460E-94D1-54222C63F5DA}</a:tableStyleId>
              </a:tblPr>
              <a:tblGrid>
                <a:gridCol w="1896036">
                  <a:extLst>
                    <a:ext uri="{9D8B030D-6E8A-4147-A177-3AD203B41FA5}">
                      <a16:colId xmlns:a16="http://schemas.microsoft.com/office/drawing/2014/main" val="1928139560"/>
                    </a:ext>
                  </a:extLst>
                </a:gridCol>
                <a:gridCol w="2817159">
                  <a:extLst>
                    <a:ext uri="{9D8B030D-6E8A-4147-A177-3AD203B41FA5}">
                      <a16:colId xmlns:a16="http://schemas.microsoft.com/office/drawing/2014/main" val="2644629388"/>
                    </a:ext>
                  </a:extLst>
                </a:gridCol>
                <a:gridCol w="3348318">
                  <a:extLst>
                    <a:ext uri="{9D8B030D-6E8A-4147-A177-3AD203B41FA5}">
                      <a16:colId xmlns:a16="http://schemas.microsoft.com/office/drawing/2014/main" val="3081682626"/>
                    </a:ext>
                  </a:extLst>
                </a:gridCol>
                <a:gridCol w="3065927">
                  <a:extLst>
                    <a:ext uri="{9D8B030D-6E8A-4147-A177-3AD203B41FA5}">
                      <a16:colId xmlns:a16="http://schemas.microsoft.com/office/drawing/2014/main" val="720371431"/>
                    </a:ext>
                  </a:extLst>
                </a:gridCol>
              </a:tblGrid>
              <a:tr h="330748">
                <a:tc>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b="1" dirty="0">
                          <a:latin typeface="Meiryo UI" panose="020B0604030504040204" pitchFamily="50" charset="-128"/>
                          <a:ea typeface="Meiryo UI" panose="020B0604030504040204" pitchFamily="50" charset="-128"/>
                        </a:rPr>
                        <a:t>教師あり学習</a:t>
                      </a:r>
                      <a:endParaRPr kumimoji="1" lang="en-US" altLang="ja-JP" sz="1200" b="1"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Supervised Learning</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b="1" dirty="0">
                          <a:latin typeface="Meiryo UI" panose="020B0604030504040204" pitchFamily="50" charset="-128"/>
                          <a:ea typeface="Meiryo UI" panose="020B0604030504040204" pitchFamily="50" charset="-128"/>
                        </a:rPr>
                        <a:t>教師なし学習</a:t>
                      </a:r>
                      <a:endParaRPr kumimoji="1" lang="en-US" altLang="ja-JP" sz="1200" b="1"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Unsupervised Learning</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b="1" dirty="0">
                          <a:latin typeface="Meiryo UI" panose="020B0604030504040204" pitchFamily="50" charset="-128"/>
                          <a:ea typeface="Meiryo UI" panose="020B0604030504040204" pitchFamily="50" charset="-128"/>
                        </a:rPr>
                        <a:t>強化学習</a:t>
                      </a:r>
                      <a:endParaRPr kumimoji="1" lang="en-US" altLang="ja-JP" sz="1200" b="1"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Reinforcement Learning</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230270172"/>
                  </a:ext>
                </a:extLst>
              </a:tr>
              <a:tr h="330748">
                <a:tc>
                  <a:txBody>
                    <a:bodyPr/>
                    <a:lstStyle/>
                    <a:p>
                      <a:r>
                        <a:rPr kumimoji="1" lang="ja-JP" altLang="en-US" sz="1200" dirty="0">
                          <a:latin typeface="Meiryo UI" panose="020B0604030504040204" pitchFamily="50" charset="-128"/>
                          <a:ea typeface="Meiryo UI" panose="020B0604030504040204" pitchFamily="50" charset="-128"/>
                        </a:rPr>
                        <a:t>定義</a:t>
                      </a:r>
                    </a:p>
                  </a:txBody>
                  <a:tcPr/>
                </a:tc>
                <a:tc>
                  <a:txBody>
                    <a:bodyPr/>
                    <a:lstStyle/>
                    <a:p>
                      <a:r>
                        <a:rPr kumimoji="1" lang="ja-JP" altLang="en-US" sz="1200" b="1" dirty="0">
                          <a:latin typeface="Meiryo UI" panose="020B0604030504040204" pitchFamily="50" charset="-128"/>
                          <a:ea typeface="Meiryo UI" panose="020B0604030504040204" pitchFamily="50" charset="-128"/>
                        </a:rPr>
                        <a:t>入力と出力の「関係」</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入力データから正解を予測できるような関数（モデル）を学習する</a:t>
                      </a:r>
                    </a:p>
                  </a:txBody>
                  <a:tcPr/>
                </a:tc>
                <a:tc>
                  <a:txBody>
                    <a:bodyPr/>
                    <a:lstStyle/>
                    <a:p>
                      <a:r>
                        <a:rPr kumimoji="1" lang="ja-JP" altLang="en-US" sz="1200" b="1" dirty="0">
                          <a:latin typeface="Meiryo UI" panose="020B0604030504040204" pitchFamily="50" charset="-128"/>
                          <a:ea typeface="Meiryo UI" panose="020B0604030504040204" pitchFamily="50" charset="-128"/>
                        </a:rPr>
                        <a:t>入力の「構造」</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ラベルのないデータからパターンや構造を見つけ出す機械学習の手法</a:t>
                      </a:r>
                    </a:p>
                  </a:txBody>
                  <a:tcPr/>
                </a:tc>
                <a:tc>
                  <a:txBody>
                    <a:bodyPr/>
                    <a:lstStyle/>
                    <a:p>
                      <a:r>
                        <a:rPr kumimoji="1" lang="ja-JP" altLang="en-US" sz="1200" b="1" dirty="0">
                          <a:latin typeface="Meiryo UI" panose="020B0604030504040204" pitchFamily="50" charset="-128"/>
                          <a:ea typeface="Meiryo UI" panose="020B0604030504040204" pitchFamily="50" charset="-128"/>
                        </a:rPr>
                        <a:t>エージェントがとる良い「行動」</a:t>
                      </a:r>
                      <a:endParaRPr kumimoji="1" lang="en-US" altLang="ja-JP" sz="1200" b="1"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現在観測されている状態に対して行動し、それによって得られる結果が最適になるように学習</a:t>
                      </a:r>
                    </a:p>
                  </a:txBody>
                  <a:tcPr/>
                </a:tc>
                <a:extLst>
                  <a:ext uri="{0D108BD9-81ED-4DB2-BD59-A6C34878D82A}">
                    <a16:rowId xmlns:a16="http://schemas.microsoft.com/office/drawing/2014/main" val="1630539679"/>
                  </a:ext>
                </a:extLst>
              </a:tr>
              <a:tr h="330748">
                <a:tc>
                  <a:txBody>
                    <a:bodyPr/>
                    <a:lstStyle/>
                    <a:p>
                      <a:r>
                        <a:rPr kumimoji="1" lang="ja-JP" altLang="en-US" sz="1200" dirty="0">
                          <a:latin typeface="Meiryo UI" panose="020B0604030504040204" pitchFamily="50" charset="-128"/>
                          <a:ea typeface="Meiryo UI" panose="020B0604030504040204" pitchFamily="50" charset="-128"/>
                        </a:rPr>
                        <a:t>例</a:t>
                      </a:r>
                    </a:p>
                  </a:txBody>
                  <a:tcPr/>
                </a:tc>
                <a:tc>
                  <a:txBody>
                    <a:bodyPr/>
                    <a:lstStyle/>
                    <a:p>
                      <a:r>
                        <a:rPr kumimoji="1" lang="ja-JP" altLang="en-US" sz="1200" dirty="0">
                          <a:latin typeface="Meiryo UI" panose="020B0604030504040204" pitchFamily="50" charset="-128"/>
                          <a:ea typeface="Meiryo UI" panose="020B0604030504040204" pitchFamily="50" charset="-128"/>
                        </a:rPr>
                        <a:t>平均気温からある商品の売り上げを予測したい</a:t>
                      </a:r>
                      <a:endParaRPr kumimoji="1" lang="en-US" altLang="ja-JP"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日用品が多く売れる店舗と事務用品が多く売れる店舗を分類したい</a:t>
                      </a:r>
                    </a:p>
                  </a:txBody>
                  <a:tcPr/>
                </a:tc>
                <a:tc>
                  <a:txBody>
                    <a:bodyPr/>
                    <a:lstStyle/>
                    <a:p>
                      <a:r>
                        <a:rPr kumimoji="1" lang="ja-JP" altLang="en-US" sz="1200" dirty="0">
                          <a:latin typeface="Meiryo UI" panose="020B0604030504040204" pitchFamily="50" charset="-128"/>
                          <a:ea typeface="Meiryo UI" panose="020B0604030504040204" pitchFamily="50" charset="-128"/>
                        </a:rPr>
                        <a:t>将棋，囲碁などボードゲームや車の自動運転など</a:t>
                      </a:r>
                    </a:p>
                  </a:txBody>
                  <a:tcPr/>
                </a:tc>
                <a:extLst>
                  <a:ext uri="{0D108BD9-81ED-4DB2-BD59-A6C34878D82A}">
                    <a16:rowId xmlns:a16="http://schemas.microsoft.com/office/drawing/2014/main" val="1618894369"/>
                  </a:ext>
                </a:extLst>
              </a:tr>
              <a:tr h="330748">
                <a:tc>
                  <a:txBody>
                    <a:bodyPr/>
                    <a:lstStyle/>
                    <a:p>
                      <a:r>
                        <a:rPr kumimoji="1" lang="ja-JP" altLang="en-US" sz="1200" dirty="0">
                          <a:latin typeface="Meiryo UI" panose="020B0604030504040204" pitchFamily="50" charset="-128"/>
                          <a:ea typeface="Meiryo UI" panose="020B0604030504040204" pitchFamily="50" charset="-128"/>
                        </a:rPr>
                        <a:t>具体的な考え方</a:t>
                      </a:r>
                    </a:p>
                  </a:txBody>
                  <a:tcPr/>
                </a:tc>
                <a:tc>
                  <a:txBody>
                    <a:bodyPr/>
                    <a:lstStyle/>
                    <a:p>
                      <a:r>
                        <a:rPr kumimoji="1" lang="ja-JP" altLang="en-US" sz="1200" dirty="0">
                          <a:latin typeface="Meiryo UI" panose="020B0604030504040204" pitchFamily="50" charset="-128"/>
                          <a:ea typeface="Meiryo UI" panose="020B0604030504040204" pitchFamily="50" charset="-128"/>
                        </a:rPr>
                        <a:t>２つの量の間の関係を適切に表す数式を機械学習モデルとして構築する</a:t>
                      </a:r>
                      <a:endParaRPr kumimoji="1" lang="en-US" altLang="ja-JP"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多変数データを２変数データに変換しデータの傾向を把握する（予測という概念がなく、気づきを与える）</a:t>
                      </a:r>
                    </a:p>
                  </a:txBody>
                  <a:tcPr/>
                </a:tc>
                <a:tc>
                  <a:txBody>
                    <a:bodyPr/>
                    <a:lstStyle/>
                    <a:p>
                      <a:r>
                        <a:rPr kumimoji="1" lang="ja-JP" altLang="en-US" sz="1200" dirty="0">
                          <a:latin typeface="Meiryo UI" panose="020B0604030504040204" pitchFamily="50" charset="-128"/>
                          <a:ea typeface="Meiryo UI" panose="020B0604030504040204" pitchFamily="50" charset="-128"/>
                        </a:rPr>
                        <a:t>相手プレイヤーを環境、自分をエージェントとして、高い報酬が得られる行動を得る</a:t>
                      </a:r>
                    </a:p>
                  </a:txBody>
                  <a:tcPr/>
                </a:tc>
                <a:extLst>
                  <a:ext uri="{0D108BD9-81ED-4DB2-BD59-A6C34878D82A}">
                    <a16:rowId xmlns:a16="http://schemas.microsoft.com/office/drawing/2014/main" val="415499806"/>
                  </a:ext>
                </a:extLst>
              </a:tr>
              <a:tr h="330748">
                <a:tc>
                  <a:txBody>
                    <a:bodyPr/>
                    <a:lstStyle/>
                    <a:p>
                      <a:r>
                        <a:rPr kumimoji="1" lang="ja-JP" altLang="en-US" sz="1200" dirty="0">
                          <a:latin typeface="Meiryo UI" panose="020B0604030504040204" pitchFamily="50" charset="-128"/>
                          <a:ea typeface="Meiryo UI" panose="020B0604030504040204" pitchFamily="50" charset="-128"/>
                        </a:rPr>
                        <a:t>使用する数学モデル</a:t>
                      </a:r>
                    </a:p>
                  </a:txBody>
                  <a:tcPr/>
                </a:tc>
                <a:tc>
                  <a:txBody>
                    <a:bodyPr/>
                    <a:lstStyle/>
                    <a:p>
                      <a:r>
                        <a:rPr kumimoji="1" lang="ja-JP" altLang="en-US" sz="1200" dirty="0">
                          <a:latin typeface="Meiryo UI" panose="020B0604030504040204" pitchFamily="50" charset="-128"/>
                          <a:ea typeface="Meiryo UI" panose="020B0604030504040204" pitchFamily="50" charset="-128"/>
                        </a:rPr>
                        <a:t>回帰問題（連続値）</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分類問題（カテゴリ，クラス）など</a:t>
                      </a:r>
                      <a:endParaRPr kumimoji="1" lang="en-US" altLang="ja-JP" sz="1200" dirty="0">
                        <a:latin typeface="Meiryo UI" panose="020B0604030504040204" pitchFamily="50" charset="-128"/>
                        <a:ea typeface="Meiryo UI" panose="020B0604030504040204" pitchFamily="50" charset="-128"/>
                      </a:endParaRPr>
                    </a:p>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クラスター分析，主成分分析，</a:t>
                      </a:r>
                      <a:r>
                        <a:rPr kumimoji="1" lang="en-US" altLang="ja-JP" sz="1200" dirty="0">
                          <a:latin typeface="Meiryo UI" panose="020B0604030504040204" pitchFamily="50" charset="-128"/>
                          <a:ea typeface="Meiryo UI" panose="020B0604030504040204" pitchFamily="50" charset="-128"/>
                        </a:rPr>
                        <a:t>k-means</a:t>
                      </a:r>
                      <a:r>
                        <a:rPr kumimoji="1" lang="ja-JP" altLang="en-US" sz="1200" dirty="0">
                          <a:latin typeface="Meiryo UI" panose="020B0604030504040204" pitchFamily="50" charset="-128"/>
                          <a:ea typeface="Meiryo UI" panose="020B0604030504040204" pitchFamily="50" charset="-128"/>
                        </a:rPr>
                        <a:t>法など</a:t>
                      </a:r>
                    </a:p>
                  </a:txBody>
                  <a:tcPr/>
                </a:tc>
                <a:tc>
                  <a:txBody>
                    <a:bodyPr/>
                    <a:lstStyle/>
                    <a:p>
                      <a:r>
                        <a:rPr kumimoji="1" lang="ja-JP" altLang="en-US" sz="1200" dirty="0">
                          <a:latin typeface="Meiryo UI" panose="020B0604030504040204" pitchFamily="50" charset="-128"/>
                          <a:ea typeface="Meiryo UI" panose="020B0604030504040204" pitchFamily="50" charset="-128"/>
                        </a:rPr>
                        <a:t>マルコフ決定過程</a:t>
                      </a:r>
                      <a:r>
                        <a:rPr kumimoji="1" lang="en-US" altLang="ja-JP" sz="1200" dirty="0">
                          <a:latin typeface="Meiryo UI" panose="020B0604030504040204" pitchFamily="50" charset="-128"/>
                          <a:ea typeface="Meiryo UI" panose="020B0604030504040204" pitchFamily="50" charset="-128"/>
                        </a:rPr>
                        <a:t>(Markov Decision Process: MDP)</a:t>
                      </a:r>
                      <a:r>
                        <a:rPr kumimoji="1" lang="ja-JP" altLang="en-US" sz="1200" dirty="0">
                          <a:latin typeface="Meiryo UI" panose="020B0604030504040204" pitchFamily="50" charset="-128"/>
                          <a:ea typeface="Meiryo UI" panose="020B0604030504040204" pitchFamily="50" charset="-128"/>
                        </a:rPr>
                        <a:t>など</a:t>
                      </a:r>
                    </a:p>
                  </a:txBody>
                  <a:tcPr/>
                </a:tc>
                <a:extLst>
                  <a:ext uri="{0D108BD9-81ED-4DB2-BD59-A6C34878D82A}">
                    <a16:rowId xmlns:a16="http://schemas.microsoft.com/office/drawing/2014/main" val="1924655043"/>
                  </a:ext>
                </a:extLst>
              </a:tr>
            </a:tbl>
          </a:graphicData>
        </a:graphic>
      </p:graphicFrame>
      <p:sp>
        <p:nvSpPr>
          <p:cNvPr id="10" name="テキスト ボックス 9">
            <a:extLst>
              <a:ext uri="{FF2B5EF4-FFF2-40B4-BE49-F238E27FC236}">
                <a16:creationId xmlns:a16="http://schemas.microsoft.com/office/drawing/2014/main" id="{BFD69B03-AE5B-0D11-1999-4CF546FDECFB}"/>
              </a:ext>
            </a:extLst>
          </p:cNvPr>
          <p:cNvSpPr txBox="1"/>
          <p:nvPr/>
        </p:nvSpPr>
        <p:spPr>
          <a:xfrm>
            <a:off x="397435" y="2803550"/>
            <a:ext cx="1862417"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機械学習の種類</a:t>
            </a:r>
            <a:endParaRPr kumimoji="1" lang="ja-JP" altLang="en-US" b="1"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CA3226AF-D45D-EA4F-F851-40A0AB06E9AA}"/>
              </a:ext>
            </a:extLst>
          </p:cNvPr>
          <p:cNvSpPr>
            <a:spLocks noGrp="1"/>
          </p:cNvSpPr>
          <p:nvPr>
            <p:ph type="sldNum" sz="quarter" idx="12"/>
          </p:nvPr>
        </p:nvSpPr>
        <p:spPr/>
        <p:txBody>
          <a:bodyPr/>
          <a:lstStyle/>
          <a:p>
            <a:fld id="{2977F5E9-0479-47A0-9E51-109E0858BCF2}" type="slidenum">
              <a:rPr kumimoji="1" lang="ja-JP" altLang="en-US" smtClean="0"/>
              <a:t>5</a:t>
            </a:fld>
            <a:endParaRPr kumimoji="1" lang="ja-JP" altLang="en-US"/>
          </a:p>
        </p:txBody>
      </p:sp>
    </p:spTree>
    <p:extLst>
      <p:ext uri="{BB962C8B-B14F-4D97-AF65-F5344CB8AC3E}">
        <p14:creationId xmlns:p14="http://schemas.microsoft.com/office/powerpoint/2010/main" val="1714470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0B6CE-D739-4D10-2F73-58B5A46D018F}"/>
              </a:ext>
            </a:extLst>
          </p:cNvPr>
          <p:cNvSpPr>
            <a:spLocks noGrp="1"/>
          </p:cNvSpPr>
          <p:nvPr>
            <p:ph type="title"/>
          </p:nvPr>
        </p:nvSpPr>
        <p:spPr/>
        <p:txBody>
          <a:bodyPr>
            <a:normAutofit fontScale="90000"/>
          </a:bodyPr>
          <a:lstStyle/>
          <a:p>
            <a:r>
              <a:rPr kumimoji="1" lang="ja-JP" altLang="en-US" b="1" dirty="0"/>
              <a:t>見込み顧客以外の集客の可能性を通行人（人の流れ）のから分析する</a:t>
            </a:r>
          </a:p>
        </p:txBody>
      </p:sp>
      <p:sp>
        <p:nvSpPr>
          <p:cNvPr id="3" name="テキスト プレースホルダー 2">
            <a:extLst>
              <a:ext uri="{FF2B5EF4-FFF2-40B4-BE49-F238E27FC236}">
                <a16:creationId xmlns:a16="http://schemas.microsoft.com/office/drawing/2014/main" id="{65C55569-0488-11D5-1EE6-2714C7F3F1F6}"/>
              </a:ext>
            </a:extLst>
          </p:cNvPr>
          <p:cNvSpPr>
            <a:spLocks noGrp="1"/>
          </p:cNvSpPr>
          <p:nvPr>
            <p:ph type="body" sz="quarter" idx="13"/>
          </p:nvPr>
        </p:nvSpPr>
        <p:spPr/>
        <p:txBody>
          <a:bodyPr/>
          <a:lstStyle/>
          <a:p>
            <a:r>
              <a:rPr kumimoji="1" lang="ja-JP" altLang="en-US" dirty="0"/>
              <a:t>チュートリアル　重回帰分析</a:t>
            </a:r>
          </a:p>
        </p:txBody>
      </p:sp>
      <p:pic>
        <p:nvPicPr>
          <p:cNvPr id="4" name="図 3">
            <a:extLst>
              <a:ext uri="{FF2B5EF4-FFF2-40B4-BE49-F238E27FC236}">
                <a16:creationId xmlns:a16="http://schemas.microsoft.com/office/drawing/2014/main" id="{2F0FB58C-1CFB-7FDE-27B2-BF434BFBB49B}"/>
              </a:ext>
            </a:extLst>
          </p:cNvPr>
          <p:cNvPicPr>
            <a:picLocks noChangeAspect="1"/>
          </p:cNvPicPr>
          <p:nvPr/>
        </p:nvPicPr>
        <p:blipFill>
          <a:blip r:embed="rId2">
            <a:grayscl/>
          </a:blip>
          <a:stretch>
            <a:fillRect/>
          </a:stretch>
        </p:blipFill>
        <p:spPr>
          <a:xfrm>
            <a:off x="336903" y="2297110"/>
            <a:ext cx="3465813" cy="4374371"/>
          </a:xfrm>
          <a:prstGeom prst="rect">
            <a:avLst/>
          </a:prstGeom>
        </p:spPr>
      </p:pic>
      <p:sp>
        <p:nvSpPr>
          <p:cNvPr id="6" name="テキスト ボックス 5">
            <a:extLst>
              <a:ext uri="{FF2B5EF4-FFF2-40B4-BE49-F238E27FC236}">
                <a16:creationId xmlns:a16="http://schemas.microsoft.com/office/drawing/2014/main" id="{2FB6A6AF-9B8A-C85B-7782-3C989910E93A}"/>
              </a:ext>
            </a:extLst>
          </p:cNvPr>
          <p:cNvSpPr txBox="1"/>
          <p:nvPr/>
        </p:nvSpPr>
        <p:spPr>
          <a:xfrm>
            <a:off x="3919257" y="2297110"/>
            <a:ext cx="2116231" cy="4524315"/>
          </a:xfrm>
          <a:prstGeom prst="rect">
            <a:avLst/>
          </a:prstGeom>
          <a:noFill/>
        </p:spPr>
        <p:txBody>
          <a:bodyPr wrap="square">
            <a:spAutoFit/>
          </a:bodyPr>
          <a:lstStyle/>
          <a:p>
            <a:r>
              <a:rPr lang="ja-JP" altLang="en-US" sz="900" dirty="0">
                <a:latin typeface="Meiryo UI" panose="020B0604030504040204" pitchFamily="50" charset="-128"/>
                <a:ea typeface="Meiryo UI" panose="020B0604030504040204" pitchFamily="50" charset="-128"/>
              </a:rPr>
              <a:t>旧４</a:t>
            </a:r>
            <a:r>
              <a:rPr lang="en-US" altLang="ja-JP" sz="900" dirty="0" err="1">
                <a:latin typeface="Meiryo UI" panose="020B0604030504040204" pitchFamily="50" charset="-128"/>
                <a:ea typeface="Meiryo UI" panose="020B0604030504040204" pitchFamily="50" charset="-128"/>
              </a:rPr>
              <a:t>Dstudio</a:t>
            </a:r>
            <a:r>
              <a:rPr lang="ja-JP" altLang="en-US" sz="900" dirty="0">
                <a:latin typeface="Meiryo UI" panose="020B0604030504040204" pitchFamily="50" charset="-128"/>
                <a:ea typeface="Meiryo UI" panose="020B0604030504040204" pitchFamily="50" charset="-128"/>
              </a:rPr>
              <a:t>（フォーディスタジオ）</a:t>
            </a:r>
          </a:p>
          <a:p>
            <a:r>
              <a:rPr lang="ja-JP" altLang="en-US" sz="900" dirty="0">
                <a:latin typeface="Meiryo UI" panose="020B0604030504040204" pitchFamily="50" charset="-128"/>
                <a:ea typeface="Meiryo UI" panose="020B0604030504040204" pitchFamily="50" charset="-128"/>
              </a:rPr>
              <a:t>オレンジ・ペコ南側</a:t>
            </a:r>
          </a:p>
          <a:p>
            <a:r>
              <a:rPr lang="ja-JP" altLang="en-US" sz="900" dirty="0">
                <a:latin typeface="Meiryo UI" panose="020B0604030504040204" pitchFamily="50" charset="-128"/>
                <a:ea typeface="Meiryo UI" panose="020B0604030504040204" pitchFamily="50" charset="-128"/>
              </a:rPr>
              <a:t>旧アゲイン前</a:t>
            </a:r>
          </a:p>
          <a:p>
            <a:r>
              <a:rPr lang="ja-JP" altLang="en-US" sz="900" dirty="0">
                <a:latin typeface="Meiryo UI" panose="020B0604030504040204" pitchFamily="50" charset="-128"/>
                <a:ea typeface="Meiryo UI" panose="020B0604030504040204" pitchFamily="50" charset="-128"/>
              </a:rPr>
              <a:t>かるかや山西光寺</a:t>
            </a:r>
          </a:p>
          <a:p>
            <a:r>
              <a:rPr lang="en-US" altLang="ja-JP" sz="900" dirty="0">
                <a:latin typeface="Meiryo UI" panose="020B0604030504040204" pitchFamily="50" charset="-128"/>
                <a:ea typeface="Meiryo UI" panose="020B0604030504040204" pitchFamily="50" charset="-128"/>
              </a:rPr>
              <a:t>FREAK'S STORE</a:t>
            </a:r>
            <a:r>
              <a:rPr lang="ja-JP" altLang="en-US" sz="900" dirty="0">
                <a:latin typeface="Meiryo UI" panose="020B0604030504040204" pitchFamily="50" charset="-128"/>
                <a:ea typeface="Meiryo UI" panose="020B0604030504040204" pitchFamily="50" charset="-128"/>
              </a:rPr>
              <a:t>北側</a:t>
            </a:r>
          </a:p>
          <a:p>
            <a:r>
              <a:rPr lang="ja-JP" altLang="en-US" sz="900" dirty="0">
                <a:latin typeface="Meiryo UI" panose="020B0604030504040204" pitchFamily="50" charset="-128"/>
                <a:ea typeface="Meiryo UI" panose="020B0604030504040204" pitchFamily="50" charset="-128"/>
              </a:rPr>
              <a:t>信金石堂支店</a:t>
            </a:r>
          </a:p>
          <a:p>
            <a:r>
              <a:rPr lang="ja-JP" altLang="en-US" sz="900" dirty="0">
                <a:latin typeface="Meiryo UI" panose="020B0604030504040204" pitchFamily="50" charset="-128"/>
                <a:ea typeface="Meiryo UI" panose="020B0604030504040204" pitchFamily="50" charset="-128"/>
              </a:rPr>
              <a:t>理容シバタ</a:t>
            </a:r>
          </a:p>
          <a:p>
            <a:r>
              <a:rPr lang="ja-JP" altLang="en-US" sz="900" dirty="0">
                <a:latin typeface="Meiryo UI" panose="020B0604030504040204" pitchFamily="50" charset="-128"/>
                <a:ea typeface="Meiryo UI" panose="020B0604030504040204" pitchFamily="50" charset="-128"/>
              </a:rPr>
              <a:t>内藤陶器店</a:t>
            </a:r>
          </a:p>
          <a:p>
            <a:r>
              <a:rPr lang="ja-JP" altLang="en-US" sz="900" dirty="0">
                <a:latin typeface="Meiryo UI" panose="020B0604030504040204" pitchFamily="50" charset="-128"/>
                <a:ea typeface="Meiryo UI" panose="020B0604030504040204" pitchFamily="50" charset="-128"/>
              </a:rPr>
              <a:t>第２荒井ビル</a:t>
            </a:r>
          </a:p>
          <a:p>
            <a:r>
              <a:rPr lang="en-US" altLang="ja-JP" sz="900" dirty="0">
                <a:latin typeface="Meiryo UI" panose="020B0604030504040204" pitchFamily="50" charset="-128"/>
                <a:ea typeface="Meiryo UI" panose="020B0604030504040204" pitchFamily="50" charset="-128"/>
              </a:rPr>
              <a:t>GRASA</a:t>
            </a:r>
          </a:p>
          <a:p>
            <a:r>
              <a:rPr lang="ja-JP" altLang="en-US" sz="900" dirty="0">
                <a:latin typeface="Meiryo UI" panose="020B0604030504040204" pitchFamily="50" charset="-128"/>
                <a:ea typeface="Meiryo UI" panose="020B0604030504040204" pitchFamily="50" charset="-128"/>
              </a:rPr>
              <a:t>旧カラオケ</a:t>
            </a:r>
            <a:r>
              <a:rPr lang="en-US" altLang="ja-JP" sz="900" dirty="0">
                <a:latin typeface="Meiryo UI" panose="020B0604030504040204" pitchFamily="50" charset="-128"/>
                <a:ea typeface="Meiryo UI" panose="020B0604030504040204" pitchFamily="50" charset="-128"/>
              </a:rPr>
              <a:t>JOYSOUND</a:t>
            </a:r>
          </a:p>
          <a:p>
            <a:r>
              <a:rPr lang="ja-JP" altLang="en-US" sz="900" dirty="0">
                <a:latin typeface="Meiryo UI" panose="020B0604030504040204" pitchFamily="50" charset="-128"/>
                <a:ea typeface="Meiryo UI" panose="020B0604030504040204" pitchFamily="50" charset="-128"/>
              </a:rPr>
              <a:t>大通りビルヂング</a:t>
            </a:r>
          </a:p>
          <a:p>
            <a:r>
              <a:rPr lang="ja-JP" altLang="en-US" sz="900" dirty="0">
                <a:latin typeface="Meiryo UI" panose="020B0604030504040204" pitchFamily="50" charset="-128"/>
                <a:ea typeface="Meiryo UI" panose="020B0604030504040204" pitchFamily="50" charset="-128"/>
              </a:rPr>
              <a:t>中澤ビル北側</a:t>
            </a:r>
          </a:p>
          <a:p>
            <a:r>
              <a:rPr lang="ja-JP" altLang="en-US" sz="900" dirty="0">
                <a:latin typeface="Meiryo UI" panose="020B0604030504040204" pitchFamily="50" charset="-128"/>
                <a:ea typeface="Meiryo UI" panose="020B0604030504040204" pitchFamily="50" charset="-128"/>
              </a:rPr>
              <a:t>中澤ビル東側</a:t>
            </a:r>
          </a:p>
          <a:p>
            <a:r>
              <a:rPr lang="en-US" altLang="ja-JP" sz="900" dirty="0">
                <a:latin typeface="Meiryo UI" panose="020B0604030504040204" pitchFamily="50" charset="-128"/>
                <a:ea typeface="Meiryo UI" panose="020B0604030504040204" pitchFamily="50" charset="-128"/>
              </a:rPr>
              <a:t>JTB</a:t>
            </a:r>
          </a:p>
          <a:p>
            <a:r>
              <a:rPr lang="ja-JP" altLang="en-US" sz="900" dirty="0">
                <a:latin typeface="Meiryo UI" panose="020B0604030504040204" pitchFamily="50" charset="-128"/>
                <a:ea typeface="Meiryo UI" panose="020B0604030504040204" pitchFamily="50" charset="-128"/>
              </a:rPr>
              <a:t>アイランドホテル南側</a:t>
            </a:r>
          </a:p>
          <a:p>
            <a:r>
              <a:rPr lang="ja-JP" altLang="en-US" sz="900" dirty="0">
                <a:latin typeface="Meiryo UI" panose="020B0604030504040204" pitchFamily="50" charset="-128"/>
                <a:ea typeface="Meiryo UI" panose="020B0604030504040204" pitchFamily="50" charset="-128"/>
              </a:rPr>
              <a:t>アイランドホテル西側</a:t>
            </a:r>
          </a:p>
          <a:p>
            <a:r>
              <a:rPr lang="ja-JP" altLang="en-US" sz="900" dirty="0">
                <a:latin typeface="Meiryo UI" panose="020B0604030504040204" pitchFamily="50" charset="-128"/>
                <a:ea typeface="Meiryo UI" panose="020B0604030504040204" pitchFamily="50" charset="-128"/>
              </a:rPr>
              <a:t>二線路</a:t>
            </a:r>
          </a:p>
          <a:p>
            <a:r>
              <a:rPr lang="ja-JP" altLang="en-US" sz="900" dirty="0">
                <a:latin typeface="Meiryo UI" panose="020B0604030504040204" pitchFamily="50" charset="-128"/>
                <a:ea typeface="Meiryo UI" panose="020B0604030504040204" pitchFamily="50" charset="-128"/>
              </a:rPr>
              <a:t>鶴モニュメント</a:t>
            </a:r>
          </a:p>
          <a:p>
            <a:r>
              <a:rPr lang="ja-JP" altLang="en-US" sz="900" dirty="0">
                <a:latin typeface="Meiryo UI" panose="020B0604030504040204" pitchFamily="50" charset="-128"/>
                <a:ea typeface="Meiryo UI" panose="020B0604030504040204" pitchFamily="50" charset="-128"/>
              </a:rPr>
              <a:t>千才町通り東急西側</a:t>
            </a:r>
          </a:p>
          <a:p>
            <a:r>
              <a:rPr lang="ja-JP" altLang="en-US" sz="900" dirty="0">
                <a:latin typeface="Meiryo UI" panose="020B0604030504040204" pitchFamily="50" charset="-128"/>
                <a:ea typeface="Meiryo UI" panose="020B0604030504040204" pitchFamily="50" charset="-128"/>
              </a:rPr>
              <a:t>大通り東急東側</a:t>
            </a:r>
          </a:p>
          <a:p>
            <a:r>
              <a:rPr lang="ja-JP" altLang="en-US" sz="900" dirty="0">
                <a:latin typeface="Meiryo UI" panose="020B0604030504040204" pitchFamily="50" charset="-128"/>
                <a:ea typeface="Meiryo UI" panose="020B0604030504040204" pitchFamily="50" charset="-128"/>
              </a:rPr>
              <a:t>ケイケンビル</a:t>
            </a:r>
          </a:p>
          <a:p>
            <a:r>
              <a:rPr lang="en-US" altLang="ja-JP" sz="900" dirty="0">
                <a:latin typeface="Meiryo UI" panose="020B0604030504040204" pitchFamily="50" charset="-128"/>
                <a:ea typeface="Meiryo UI" panose="020B0604030504040204" pitchFamily="50" charset="-128"/>
              </a:rPr>
              <a:t>FOR foot</a:t>
            </a:r>
          </a:p>
          <a:p>
            <a:r>
              <a:rPr lang="ja-JP" altLang="en-US" sz="900" dirty="0">
                <a:latin typeface="Meiryo UI" panose="020B0604030504040204" pitchFamily="50" charset="-128"/>
                <a:ea typeface="Meiryo UI" panose="020B0604030504040204" pitchFamily="50" charset="-128"/>
              </a:rPr>
              <a:t>クロサワ</a:t>
            </a:r>
          </a:p>
          <a:p>
            <a:r>
              <a:rPr lang="ja-JP" altLang="en-US" sz="900" dirty="0">
                <a:latin typeface="Meiryo UI" panose="020B0604030504040204" pitchFamily="50" charset="-128"/>
                <a:ea typeface="Meiryo UI" panose="020B0604030504040204" pitchFamily="50" charset="-128"/>
              </a:rPr>
              <a:t>八十二銀行長野駅前支店</a:t>
            </a:r>
          </a:p>
          <a:p>
            <a:r>
              <a:rPr lang="ja-JP" altLang="en-US" sz="900" dirty="0">
                <a:latin typeface="Meiryo UI" panose="020B0604030504040204" pitchFamily="50" charset="-128"/>
                <a:ea typeface="Meiryo UI" panose="020B0604030504040204" pitchFamily="50" charset="-128"/>
              </a:rPr>
              <a:t>ローソン長野駅前店</a:t>
            </a:r>
          </a:p>
          <a:p>
            <a:r>
              <a:rPr lang="ja-JP" altLang="en-US" sz="900" dirty="0">
                <a:latin typeface="Meiryo UI" panose="020B0604030504040204" pitchFamily="50" charset="-128"/>
                <a:ea typeface="Meiryo UI" panose="020B0604030504040204" pitchFamily="50" charset="-128"/>
              </a:rPr>
              <a:t>河合塾</a:t>
            </a:r>
          </a:p>
          <a:p>
            <a:r>
              <a:rPr lang="ja-JP" altLang="en-US" sz="900" dirty="0">
                <a:latin typeface="Meiryo UI" panose="020B0604030504040204" pitchFamily="50" charset="-128"/>
                <a:ea typeface="Meiryo UI" panose="020B0604030504040204" pitchFamily="50" charset="-128"/>
              </a:rPr>
              <a:t>八十二証券本店営業部</a:t>
            </a:r>
          </a:p>
          <a:p>
            <a:r>
              <a:rPr lang="en-US" altLang="ja-JP" sz="900" dirty="0" err="1">
                <a:latin typeface="Meiryo UI" panose="020B0604030504040204" pitchFamily="50" charset="-128"/>
                <a:ea typeface="Meiryo UI" panose="020B0604030504040204" pitchFamily="50" charset="-128"/>
              </a:rPr>
              <a:t>Nacs</a:t>
            </a:r>
            <a:r>
              <a:rPr lang="ja-JP" altLang="en-US" sz="900" dirty="0">
                <a:latin typeface="Meiryo UI" panose="020B0604030504040204" pitchFamily="50" charset="-128"/>
                <a:ea typeface="Meiryo UI" panose="020B0604030504040204" pitchFamily="50" charset="-128"/>
              </a:rPr>
              <a:t>末広デッキ上</a:t>
            </a:r>
          </a:p>
          <a:p>
            <a:r>
              <a:rPr lang="ja-JP" altLang="en-US" sz="900" dirty="0">
                <a:latin typeface="Meiryo UI" panose="020B0604030504040204" pitchFamily="50" charset="-128"/>
                <a:ea typeface="Meiryo UI" panose="020B0604030504040204" pitchFamily="50" charset="-128"/>
              </a:rPr>
              <a:t>ステラビル上</a:t>
            </a:r>
          </a:p>
          <a:p>
            <a:r>
              <a:rPr lang="ja-JP" altLang="en-US" sz="900" dirty="0">
                <a:latin typeface="Meiryo UI" panose="020B0604030504040204" pitchFamily="50" charset="-128"/>
                <a:ea typeface="Meiryo UI" panose="020B0604030504040204" pitchFamily="50" charset="-128"/>
              </a:rPr>
              <a:t>ステラビル下</a:t>
            </a:r>
          </a:p>
          <a:p>
            <a:r>
              <a:rPr lang="ja-JP" altLang="en-US" sz="900" dirty="0">
                <a:latin typeface="Meiryo UI" panose="020B0604030504040204" pitchFamily="50" charset="-128"/>
                <a:ea typeface="Meiryo UI" panose="020B0604030504040204" pitchFamily="50" charset="-128"/>
              </a:rPr>
              <a:t>デッキ上</a:t>
            </a:r>
          </a:p>
        </p:txBody>
      </p:sp>
      <p:sp>
        <p:nvSpPr>
          <p:cNvPr id="7" name="四角形: 角を丸くする 6">
            <a:extLst>
              <a:ext uri="{FF2B5EF4-FFF2-40B4-BE49-F238E27FC236}">
                <a16:creationId xmlns:a16="http://schemas.microsoft.com/office/drawing/2014/main" id="{85FA6A6A-D22C-549F-D27C-5498CE3AAFBC}"/>
              </a:ext>
            </a:extLst>
          </p:cNvPr>
          <p:cNvSpPr/>
          <p:nvPr/>
        </p:nvSpPr>
        <p:spPr>
          <a:xfrm>
            <a:off x="971662" y="4484295"/>
            <a:ext cx="1649962" cy="2187186"/>
          </a:xfrm>
          <a:prstGeom prst="roundRect">
            <a:avLst/>
          </a:prstGeom>
          <a:noFill/>
          <a:ln w="254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表 7">
            <a:extLst>
              <a:ext uri="{FF2B5EF4-FFF2-40B4-BE49-F238E27FC236}">
                <a16:creationId xmlns:a16="http://schemas.microsoft.com/office/drawing/2014/main" id="{EDE1C7DF-1C3E-AC12-4AEA-5D19340FFECC}"/>
              </a:ext>
            </a:extLst>
          </p:cNvPr>
          <p:cNvGraphicFramePr>
            <a:graphicFrameLocks noGrp="1"/>
          </p:cNvGraphicFramePr>
          <p:nvPr>
            <p:extLst>
              <p:ext uri="{D42A27DB-BD31-4B8C-83A1-F6EECF244321}">
                <p14:modId xmlns:p14="http://schemas.microsoft.com/office/powerpoint/2010/main" val="2112096301"/>
              </p:ext>
            </p:extLst>
          </p:nvPr>
        </p:nvGraphicFramePr>
        <p:xfrm>
          <a:off x="6394185" y="2957466"/>
          <a:ext cx="3165288" cy="1112520"/>
        </p:xfrm>
        <a:graphic>
          <a:graphicData uri="http://schemas.openxmlformats.org/drawingml/2006/table">
            <a:tbl>
              <a:tblPr firstRow="1" bandRow="1">
                <a:tableStyleId>{5940675A-B579-460E-94D1-54222C63F5DA}</a:tableStyleId>
              </a:tblPr>
              <a:tblGrid>
                <a:gridCol w="1582644">
                  <a:extLst>
                    <a:ext uri="{9D8B030D-6E8A-4147-A177-3AD203B41FA5}">
                      <a16:colId xmlns:a16="http://schemas.microsoft.com/office/drawing/2014/main" val="423843558"/>
                    </a:ext>
                  </a:extLst>
                </a:gridCol>
                <a:gridCol w="1582644">
                  <a:extLst>
                    <a:ext uri="{9D8B030D-6E8A-4147-A177-3AD203B41FA5}">
                      <a16:colId xmlns:a16="http://schemas.microsoft.com/office/drawing/2014/main" val="1992545332"/>
                    </a:ext>
                  </a:extLst>
                </a:gridCol>
              </a:tblGrid>
              <a:tr h="370840">
                <a:tc>
                  <a:txBody>
                    <a:bodyPr/>
                    <a:lstStyle/>
                    <a:p>
                      <a:r>
                        <a:rPr kumimoji="1" lang="ja-JP" altLang="en-US" sz="1400" dirty="0">
                          <a:latin typeface="Meiryo UI" panose="020B0604030504040204" pitchFamily="50" charset="-128"/>
                          <a:ea typeface="Meiryo UI" panose="020B0604030504040204" pitchFamily="50" charset="-128"/>
                        </a:rPr>
                        <a:t>計</a:t>
                      </a:r>
                    </a:p>
                  </a:txBody>
                  <a:tcPr>
                    <a:solidFill>
                      <a:schemeClr val="bg1"/>
                    </a:solidFill>
                  </a:tcPr>
                </a:tc>
                <a:tc>
                  <a:txBody>
                    <a:bodyPr/>
                    <a:lstStyle/>
                    <a:p>
                      <a:pPr algn="ctr"/>
                      <a:r>
                        <a:rPr kumimoji="1" lang="en-US" altLang="ja-JP" sz="1400" dirty="0">
                          <a:latin typeface="Meiryo UI" panose="020B0604030504040204" pitchFamily="50" charset="-128"/>
                          <a:ea typeface="Meiryo UI" panose="020B0604030504040204" pitchFamily="50" charset="-128"/>
                        </a:rPr>
                        <a:t>22,549</a:t>
                      </a:r>
                      <a:r>
                        <a:rPr kumimoji="1" lang="ja-JP" altLang="en-US" sz="1400" dirty="0">
                          <a:latin typeface="Meiryo UI" panose="020B0604030504040204" pitchFamily="50" charset="-128"/>
                          <a:ea typeface="Meiryo UI" panose="020B0604030504040204" pitchFamily="50" charset="-128"/>
                        </a:rPr>
                        <a:t>人</a:t>
                      </a:r>
                    </a:p>
                  </a:txBody>
                  <a:tcPr>
                    <a:solidFill>
                      <a:schemeClr val="bg1"/>
                    </a:solidFill>
                  </a:tcPr>
                </a:tc>
                <a:extLst>
                  <a:ext uri="{0D108BD9-81ED-4DB2-BD59-A6C34878D82A}">
                    <a16:rowId xmlns:a16="http://schemas.microsoft.com/office/drawing/2014/main" val="2513063319"/>
                  </a:ext>
                </a:extLst>
              </a:tr>
              <a:tr h="370840">
                <a:tc>
                  <a:txBody>
                    <a:bodyPr/>
                    <a:lstStyle/>
                    <a:p>
                      <a:r>
                        <a:rPr kumimoji="1" lang="ja-JP" altLang="en-US" sz="1400" dirty="0">
                          <a:latin typeface="Meiryo UI" panose="020B0604030504040204" pitchFamily="50" charset="-128"/>
                          <a:ea typeface="Meiryo UI" panose="020B0604030504040204" pitchFamily="50" charset="-128"/>
                        </a:rPr>
                        <a:t>内　男性</a:t>
                      </a:r>
                    </a:p>
                  </a:txBody>
                  <a:tcPr>
                    <a:solidFill>
                      <a:schemeClr val="bg1"/>
                    </a:solidFill>
                  </a:tcPr>
                </a:tc>
                <a:tc>
                  <a:txBody>
                    <a:bodyPr/>
                    <a:lstStyle/>
                    <a:p>
                      <a:pPr algn="ctr"/>
                      <a:r>
                        <a:rPr kumimoji="1" lang="en-US" altLang="ja-JP" sz="1400" dirty="0">
                          <a:latin typeface="Meiryo UI" panose="020B0604030504040204" pitchFamily="50" charset="-128"/>
                          <a:ea typeface="Meiryo UI" panose="020B0604030504040204" pitchFamily="50" charset="-128"/>
                        </a:rPr>
                        <a:t>13,310</a:t>
                      </a:r>
                      <a:r>
                        <a:rPr kumimoji="1" lang="ja-JP" altLang="en-US" sz="1400" dirty="0">
                          <a:latin typeface="Meiryo UI" panose="020B0604030504040204" pitchFamily="50" charset="-128"/>
                          <a:ea typeface="Meiryo UI" panose="020B0604030504040204" pitchFamily="50" charset="-128"/>
                        </a:rPr>
                        <a:t>人</a:t>
                      </a:r>
                    </a:p>
                  </a:txBody>
                  <a:tcPr>
                    <a:solidFill>
                      <a:schemeClr val="bg1"/>
                    </a:solidFill>
                  </a:tcPr>
                </a:tc>
                <a:extLst>
                  <a:ext uri="{0D108BD9-81ED-4DB2-BD59-A6C34878D82A}">
                    <a16:rowId xmlns:a16="http://schemas.microsoft.com/office/drawing/2014/main" val="698772438"/>
                  </a:ext>
                </a:extLst>
              </a:tr>
              <a:tr h="370840">
                <a:tc>
                  <a:txBody>
                    <a:bodyPr/>
                    <a:lstStyle/>
                    <a:p>
                      <a:r>
                        <a:rPr kumimoji="1" lang="ja-JP" altLang="en-US" sz="1400" dirty="0">
                          <a:latin typeface="Meiryo UI" panose="020B0604030504040204" pitchFamily="50" charset="-128"/>
                          <a:ea typeface="Meiryo UI" panose="020B0604030504040204" pitchFamily="50" charset="-128"/>
                        </a:rPr>
                        <a:t>内　女性</a:t>
                      </a:r>
                    </a:p>
                  </a:txBody>
                  <a:tcPr>
                    <a:solidFill>
                      <a:schemeClr val="bg1"/>
                    </a:solidFill>
                  </a:tcPr>
                </a:tc>
                <a:tc>
                  <a:txBody>
                    <a:bodyPr/>
                    <a:lstStyle/>
                    <a:p>
                      <a:pPr algn="ctr"/>
                      <a:r>
                        <a:rPr kumimoji="1" lang="en-US" altLang="ja-JP" sz="1400" dirty="0">
                          <a:latin typeface="Meiryo UI" panose="020B0604030504040204" pitchFamily="50" charset="-128"/>
                          <a:ea typeface="Meiryo UI" panose="020B0604030504040204" pitchFamily="50" charset="-128"/>
                        </a:rPr>
                        <a:t>9,239</a:t>
                      </a:r>
                      <a:r>
                        <a:rPr kumimoji="1" lang="ja-JP" altLang="en-US" sz="1400" dirty="0">
                          <a:latin typeface="Meiryo UI" panose="020B0604030504040204" pitchFamily="50" charset="-128"/>
                          <a:ea typeface="Meiryo UI" panose="020B0604030504040204" pitchFamily="50" charset="-128"/>
                        </a:rPr>
                        <a:t>人</a:t>
                      </a:r>
                    </a:p>
                  </a:txBody>
                  <a:tcPr>
                    <a:solidFill>
                      <a:schemeClr val="bg1"/>
                    </a:solidFill>
                  </a:tcPr>
                </a:tc>
                <a:extLst>
                  <a:ext uri="{0D108BD9-81ED-4DB2-BD59-A6C34878D82A}">
                    <a16:rowId xmlns:a16="http://schemas.microsoft.com/office/drawing/2014/main" val="175930224"/>
                  </a:ext>
                </a:extLst>
              </a:tr>
            </a:tbl>
          </a:graphicData>
        </a:graphic>
      </p:graphicFrame>
      <p:sp>
        <p:nvSpPr>
          <p:cNvPr id="13" name="テキスト ボックス 12">
            <a:extLst>
              <a:ext uri="{FF2B5EF4-FFF2-40B4-BE49-F238E27FC236}">
                <a16:creationId xmlns:a16="http://schemas.microsoft.com/office/drawing/2014/main" id="{BC610083-E68A-5D66-C979-073596E8F420}"/>
              </a:ext>
            </a:extLst>
          </p:cNvPr>
          <p:cNvSpPr txBox="1"/>
          <p:nvPr/>
        </p:nvSpPr>
        <p:spPr>
          <a:xfrm>
            <a:off x="6269131" y="2291695"/>
            <a:ext cx="2858620" cy="584775"/>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2023</a:t>
            </a:r>
            <a:r>
              <a:rPr kumimoji="1" lang="ja-JP" altLang="en-US" sz="1600" dirty="0">
                <a:latin typeface="Meiryo UI" panose="020B0604030504040204" pitchFamily="50" charset="-128"/>
                <a:ea typeface="Meiryo UI" panose="020B0604030504040204" pitchFamily="50" charset="-128"/>
              </a:rPr>
              <a:t>年</a:t>
            </a:r>
            <a:r>
              <a:rPr kumimoji="1" lang="en-US" altLang="ja-JP" sz="1600" dirty="0">
                <a:latin typeface="Meiryo UI" panose="020B0604030504040204" pitchFamily="50" charset="-128"/>
                <a:ea typeface="Meiryo UI" panose="020B0604030504040204" pitchFamily="50" charset="-128"/>
              </a:rPr>
              <a:t>9</a:t>
            </a:r>
            <a:r>
              <a:rPr kumimoji="1" lang="ja-JP" altLang="en-US" sz="1600" dirty="0">
                <a:latin typeface="Meiryo UI" panose="020B0604030504040204" pitchFamily="50" charset="-128"/>
                <a:ea typeface="Meiryo UI" panose="020B0604030504040204" pitchFamily="50" charset="-128"/>
              </a:rPr>
              <a:t>月</a:t>
            </a:r>
            <a:r>
              <a:rPr kumimoji="1" lang="en-US" altLang="ja-JP" sz="1600" dirty="0">
                <a:latin typeface="Meiryo UI" panose="020B0604030504040204" pitchFamily="50" charset="-128"/>
                <a:ea typeface="Meiryo UI" panose="020B0604030504040204" pitchFamily="50" charset="-128"/>
              </a:rPr>
              <a:t>1</a:t>
            </a:r>
            <a:r>
              <a:rPr kumimoji="1" lang="ja-JP" altLang="en-US" sz="1600" dirty="0">
                <a:latin typeface="Meiryo UI" panose="020B0604030504040204" pitchFamily="50" charset="-128"/>
                <a:ea typeface="Meiryo UI" panose="020B0604030504040204" pitchFamily="50" charset="-128"/>
              </a:rPr>
              <a:t>日（金）</a:t>
            </a:r>
            <a:endParaRPr kumimoji="1" lang="en-US" altLang="ja-JP" sz="1600" dirty="0">
              <a:latin typeface="Meiryo UI" panose="020B0604030504040204" pitchFamily="50" charset="-128"/>
              <a:ea typeface="Meiryo UI" panose="020B0604030504040204" pitchFamily="50" charset="-128"/>
            </a:endParaRPr>
          </a:p>
          <a:p>
            <a:r>
              <a:rPr kumimoji="1" lang="en-US" altLang="ja-JP" sz="1600" dirty="0">
                <a:latin typeface="Meiryo UI" panose="020B0604030504040204" pitchFamily="50" charset="-128"/>
                <a:ea typeface="Meiryo UI" panose="020B0604030504040204" pitchFamily="50" charset="-128"/>
              </a:rPr>
              <a:t>18:00-20:00 (</a:t>
            </a:r>
            <a:r>
              <a:rPr kumimoji="1" lang="ja-JP" altLang="en-US" sz="1600" dirty="0">
                <a:latin typeface="Meiryo UI" panose="020B0604030504040204" pitchFamily="50" charset="-128"/>
                <a:ea typeface="Meiryo UI" panose="020B0604030504040204" pitchFamily="50" charset="-128"/>
              </a:rPr>
              <a:t>通行人数）</a:t>
            </a:r>
          </a:p>
        </p:txBody>
      </p:sp>
      <p:sp>
        <p:nvSpPr>
          <p:cNvPr id="14" name="テキスト ボックス 13">
            <a:extLst>
              <a:ext uri="{FF2B5EF4-FFF2-40B4-BE49-F238E27FC236}">
                <a16:creationId xmlns:a16="http://schemas.microsoft.com/office/drawing/2014/main" id="{6D944557-B8DB-C278-FD3C-A4423CE8E75A}"/>
              </a:ext>
            </a:extLst>
          </p:cNvPr>
          <p:cNvSpPr txBox="1"/>
          <p:nvPr/>
        </p:nvSpPr>
        <p:spPr>
          <a:xfrm>
            <a:off x="6505175" y="4969686"/>
            <a:ext cx="4210850" cy="1200329"/>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飲食店の開業場所付近での通行人は、長野駅周辺では約</a:t>
            </a:r>
            <a:r>
              <a:rPr kumimoji="1" lang="en-US" altLang="ja-JP" b="1"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万</a:t>
            </a:r>
            <a:r>
              <a:rPr kumimoji="1" lang="en-US" altLang="ja-JP" b="1" dirty="0">
                <a:latin typeface="Meiryo UI" panose="020B0604030504040204" pitchFamily="50" charset="-128"/>
                <a:ea typeface="Meiryo UI" panose="020B0604030504040204" pitchFamily="50" charset="-128"/>
              </a:rPr>
              <a:t>2</a:t>
            </a:r>
            <a:r>
              <a:rPr lang="ja-JP" altLang="en-US" b="1" dirty="0">
                <a:latin typeface="Meiryo UI" panose="020B0604030504040204" pitchFamily="50" charset="-128"/>
                <a:ea typeface="Meiryo UI" panose="020B0604030504040204" pitchFamily="50" charset="-128"/>
              </a:rPr>
              <a:t>千人のため、プロスペクトとして考えていた顧客以外の集客も期待できる。</a:t>
            </a:r>
            <a:endParaRPr kumimoji="1" lang="ja-JP" altLang="en-US" b="1"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D3EE36BB-19E0-92B7-1597-0FEE5727897F}"/>
              </a:ext>
            </a:extLst>
          </p:cNvPr>
          <p:cNvSpPr>
            <a:spLocks noGrp="1"/>
          </p:cNvSpPr>
          <p:nvPr>
            <p:ph type="sldNum" sz="quarter" idx="12"/>
          </p:nvPr>
        </p:nvSpPr>
        <p:spPr/>
        <p:txBody>
          <a:bodyPr/>
          <a:lstStyle/>
          <a:p>
            <a:fld id="{2977F5E9-0479-47A0-9E51-109E0858BCF2}" type="slidenum">
              <a:rPr kumimoji="1" lang="ja-JP" altLang="en-US" smtClean="0"/>
              <a:t>50</a:t>
            </a:fld>
            <a:endParaRPr kumimoji="1" lang="ja-JP" altLang="en-US"/>
          </a:p>
        </p:txBody>
      </p:sp>
      <p:sp>
        <p:nvSpPr>
          <p:cNvPr id="9" name="テキスト ボックス 8">
            <a:extLst>
              <a:ext uri="{FF2B5EF4-FFF2-40B4-BE49-F238E27FC236}">
                <a16:creationId xmlns:a16="http://schemas.microsoft.com/office/drawing/2014/main" id="{9E144BF6-24C1-9A42-9BE1-3EC521B3C081}"/>
              </a:ext>
            </a:extLst>
          </p:cNvPr>
          <p:cNvSpPr txBox="1"/>
          <p:nvPr/>
        </p:nvSpPr>
        <p:spPr>
          <a:xfrm>
            <a:off x="532452" y="1879440"/>
            <a:ext cx="3173848"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観察地点の確認（</a:t>
            </a:r>
            <a:r>
              <a:rPr lang="en-US" altLang="ja-JP" sz="1400" b="1" dirty="0">
                <a:latin typeface="Meiryo UI" panose="020B0604030504040204" pitchFamily="50" charset="-128"/>
                <a:ea typeface="Meiryo UI" panose="020B0604030504040204" pitchFamily="50" charset="-128"/>
              </a:rPr>
              <a:t>Google MyMAP</a:t>
            </a:r>
            <a:r>
              <a:rPr lang="ja-JP" altLang="en-US" sz="1400" b="1" dirty="0">
                <a:latin typeface="Meiryo UI" panose="020B0604030504040204" pitchFamily="50" charset="-128"/>
                <a:ea typeface="Meiryo UI" panose="020B0604030504040204" pitchFamily="50" charset="-128"/>
              </a:rPr>
              <a:t>）</a:t>
            </a:r>
            <a:endParaRPr kumimoji="1" lang="ja-JP" altLang="en-US" sz="14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34757F8C-CC28-08B8-7EE1-722BF19828BF}"/>
              </a:ext>
            </a:extLst>
          </p:cNvPr>
          <p:cNvSpPr txBox="1"/>
          <p:nvPr/>
        </p:nvSpPr>
        <p:spPr>
          <a:xfrm>
            <a:off x="6269131" y="1886477"/>
            <a:ext cx="3173848" cy="307777"/>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長野駅周辺の通行人</a:t>
            </a:r>
            <a:endParaRPr kumimoji="1" lang="ja-JP" altLang="en-US" sz="1400" b="1"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909A0BC3-9771-3259-9979-EF5E8F005D57}"/>
              </a:ext>
            </a:extLst>
          </p:cNvPr>
          <p:cNvSpPr txBox="1"/>
          <p:nvPr/>
        </p:nvSpPr>
        <p:spPr>
          <a:xfrm>
            <a:off x="9698875" y="2742853"/>
            <a:ext cx="2180295" cy="1384995"/>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（参考）</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このプランでは長野市在住学生</a:t>
            </a:r>
            <a:r>
              <a:rPr lang="en-US" altLang="ja-JP" sz="1400" dirty="0">
                <a:latin typeface="Meiryo UI" panose="020B0604030504040204" pitchFamily="50" charset="-128"/>
                <a:ea typeface="Meiryo UI" panose="020B0604030504040204" pitchFamily="50" charset="-128"/>
              </a:rPr>
              <a:t>4,909</a:t>
            </a:r>
            <a:r>
              <a:rPr lang="ja-JP" altLang="en-US" sz="1400" dirty="0">
                <a:latin typeface="Meiryo UI" panose="020B0604030504040204" pitchFamily="50" charset="-128"/>
                <a:ea typeface="Meiryo UI" panose="020B0604030504040204" pitchFamily="50" charset="-128"/>
              </a:rPr>
              <a:t>人のの</a:t>
            </a:r>
            <a:r>
              <a:rPr lang="en-US" altLang="ja-JP" sz="1400" dirty="0">
                <a:latin typeface="Meiryo UI" panose="020B0604030504040204" pitchFamily="50" charset="-128"/>
                <a:ea typeface="Meiryo UI" panose="020B0604030504040204" pitchFamily="50" charset="-128"/>
              </a:rPr>
              <a:t>5%</a:t>
            </a:r>
            <a:r>
              <a:rPr lang="ja-JP" altLang="en-US" sz="1400" dirty="0">
                <a:latin typeface="Meiryo UI" panose="020B0604030504040204" pitchFamily="50" charset="-128"/>
                <a:ea typeface="Meiryo UI" panose="020B0604030504040204" pitchFamily="50" charset="-128"/>
              </a:rPr>
              <a:t>の</a:t>
            </a:r>
            <a:r>
              <a:rPr lang="en-US" altLang="ja-JP" sz="1400" dirty="0">
                <a:latin typeface="Meiryo UI" panose="020B0604030504040204" pitchFamily="50" charset="-128"/>
                <a:ea typeface="Meiryo UI" panose="020B0604030504040204" pitchFamily="50" charset="-128"/>
              </a:rPr>
              <a:t>245</a:t>
            </a:r>
            <a:r>
              <a:rPr lang="ja-JP" altLang="en-US" sz="1400" dirty="0">
                <a:latin typeface="Meiryo UI" panose="020B0604030504040204" pitchFamily="50" charset="-128"/>
                <a:ea typeface="Meiryo UI" panose="020B0604030504040204" pitchFamily="50" charset="-128"/>
              </a:rPr>
              <a:t>人と大学に興味のいある企業人を顧客見込みと考えている。</a:t>
            </a:r>
          </a:p>
        </p:txBody>
      </p:sp>
      <p:sp>
        <p:nvSpPr>
          <p:cNvPr id="18" name="テキスト ボックス 17">
            <a:extLst>
              <a:ext uri="{FF2B5EF4-FFF2-40B4-BE49-F238E27FC236}">
                <a16:creationId xmlns:a16="http://schemas.microsoft.com/office/drawing/2014/main" id="{CAC957A9-E44A-E90E-A11A-A88D5F9C7C74}"/>
              </a:ext>
            </a:extLst>
          </p:cNvPr>
          <p:cNvSpPr txBox="1"/>
          <p:nvPr/>
        </p:nvSpPr>
        <p:spPr>
          <a:xfrm>
            <a:off x="336903" y="1356931"/>
            <a:ext cx="3932947" cy="338554"/>
          </a:xfrm>
          <a:prstGeom prst="rect">
            <a:avLst/>
          </a:prstGeom>
          <a:noFill/>
        </p:spPr>
        <p:txBody>
          <a:bodyPr wrap="square" rtlCol="0">
            <a:spAutoFit/>
          </a:bodyPr>
          <a:lstStyle/>
          <a:p>
            <a:pPr marL="285750" indent="-285750">
              <a:buFont typeface="Wingdings" panose="05000000000000000000" pitchFamily="2" charset="2"/>
              <a:buChar char="l"/>
            </a:pPr>
            <a:r>
              <a:rPr kumimoji="1" lang="en-US" altLang="ja-JP" sz="1600" dirty="0">
                <a:latin typeface="Meiryo UI" panose="020B0604030504040204" pitchFamily="50" charset="-128"/>
                <a:ea typeface="Meiryo UI" panose="020B0604030504040204" pitchFamily="50" charset="-128"/>
              </a:rPr>
              <a:t>Google MyMap</a:t>
            </a:r>
            <a:r>
              <a:rPr kumimoji="1" lang="ja-JP" altLang="en-US" sz="1600" dirty="0">
                <a:latin typeface="Meiryo UI" panose="020B0604030504040204" pitchFamily="50" charset="-128"/>
                <a:ea typeface="Meiryo UI" panose="020B0604030504040204" pitchFamily="50" charset="-128"/>
              </a:rPr>
              <a:t>で観測地点を確認しよう。</a:t>
            </a:r>
          </a:p>
        </p:txBody>
      </p:sp>
      <p:sp>
        <p:nvSpPr>
          <p:cNvPr id="19" name="テキスト ボックス 18">
            <a:extLst>
              <a:ext uri="{FF2B5EF4-FFF2-40B4-BE49-F238E27FC236}">
                <a16:creationId xmlns:a16="http://schemas.microsoft.com/office/drawing/2014/main" id="{32EA5B40-6979-F35C-4BE9-7C57FF8D017A}"/>
              </a:ext>
            </a:extLst>
          </p:cNvPr>
          <p:cNvSpPr txBox="1"/>
          <p:nvPr/>
        </p:nvSpPr>
        <p:spPr>
          <a:xfrm>
            <a:off x="6269131" y="1307882"/>
            <a:ext cx="4496034" cy="584775"/>
          </a:xfrm>
          <a:prstGeom prst="rect">
            <a:avLst/>
          </a:prstGeom>
          <a:noFill/>
        </p:spPr>
        <p:txBody>
          <a:bodyPr wrap="square" rtlCol="0">
            <a:spAutoFit/>
          </a:bodyPr>
          <a:lstStyle/>
          <a:p>
            <a:pPr marL="285750" indent="-285750">
              <a:buFont typeface="Wingdings" panose="05000000000000000000" pitchFamily="2" charset="2"/>
              <a:buChar char="l"/>
            </a:pPr>
            <a:r>
              <a:rPr kumimoji="1" lang="en-US" altLang="ja-JP" sz="1600" dirty="0">
                <a:latin typeface="Meiryo UI" panose="020B0604030504040204" pitchFamily="50" charset="-128"/>
                <a:ea typeface="Meiryo UI" panose="020B0604030504040204" pitchFamily="50" charset="-128"/>
              </a:rPr>
              <a:t>Google MyMap</a:t>
            </a:r>
            <a:r>
              <a:rPr kumimoji="1" lang="ja-JP" altLang="en-US" sz="1600" dirty="0">
                <a:latin typeface="Meiryo UI" panose="020B0604030504040204" pitchFamily="50" charset="-128"/>
                <a:ea typeface="Meiryo UI" panose="020B0604030504040204" pitchFamily="50" charset="-128"/>
              </a:rPr>
              <a:t>で確認した観測地点から通行人を数えてみよう。</a:t>
            </a:r>
          </a:p>
        </p:txBody>
      </p:sp>
      <p:sp>
        <p:nvSpPr>
          <p:cNvPr id="20" name="二等辺三角形 19">
            <a:extLst>
              <a:ext uri="{FF2B5EF4-FFF2-40B4-BE49-F238E27FC236}">
                <a16:creationId xmlns:a16="http://schemas.microsoft.com/office/drawing/2014/main" id="{7BFD3E97-3E8B-9020-5E82-B7C9A8F3E10E}"/>
              </a:ext>
            </a:extLst>
          </p:cNvPr>
          <p:cNvSpPr/>
          <p:nvPr/>
        </p:nvSpPr>
        <p:spPr>
          <a:xfrm rot="10800000">
            <a:off x="7362908" y="4484295"/>
            <a:ext cx="2335967" cy="335385"/>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68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920E8F-D3BE-AE2E-5A54-FB7648B636C4}"/>
              </a:ext>
            </a:extLst>
          </p:cNvPr>
          <p:cNvSpPr>
            <a:spLocks noGrp="1"/>
          </p:cNvSpPr>
          <p:nvPr>
            <p:ph type="title"/>
          </p:nvPr>
        </p:nvSpPr>
        <p:spPr/>
        <p:txBody>
          <a:bodyPr/>
          <a:lstStyle/>
          <a:p>
            <a:r>
              <a:rPr lang="ja-JP" altLang="en-US" b="1" dirty="0"/>
              <a:t>営業</a:t>
            </a:r>
            <a:r>
              <a:rPr kumimoji="1" lang="ja-JP" altLang="en-US" b="1" dirty="0"/>
              <a:t>時間の考察</a:t>
            </a:r>
          </a:p>
        </p:txBody>
      </p:sp>
      <p:sp>
        <p:nvSpPr>
          <p:cNvPr id="3" name="テキスト プレースホルダー 2">
            <a:extLst>
              <a:ext uri="{FF2B5EF4-FFF2-40B4-BE49-F238E27FC236}">
                <a16:creationId xmlns:a16="http://schemas.microsoft.com/office/drawing/2014/main" id="{1C2111D0-70FF-60D8-3944-555D5C790D8C}"/>
              </a:ext>
            </a:extLst>
          </p:cNvPr>
          <p:cNvSpPr>
            <a:spLocks noGrp="1"/>
          </p:cNvSpPr>
          <p:nvPr>
            <p:ph type="body" sz="quarter" idx="13"/>
          </p:nvPr>
        </p:nvSpPr>
        <p:spPr/>
        <p:txBody>
          <a:bodyPr/>
          <a:lstStyle/>
          <a:p>
            <a:r>
              <a:rPr kumimoji="1" lang="ja-JP" altLang="en-US" dirty="0"/>
              <a:t>チュートリアル　重回帰分析</a:t>
            </a:r>
          </a:p>
        </p:txBody>
      </p:sp>
      <p:sp>
        <p:nvSpPr>
          <p:cNvPr id="4" name="テキスト ボックス 3">
            <a:extLst>
              <a:ext uri="{FF2B5EF4-FFF2-40B4-BE49-F238E27FC236}">
                <a16:creationId xmlns:a16="http://schemas.microsoft.com/office/drawing/2014/main" id="{B2AE57A9-4822-FFBE-BE6B-AAAEE52891D9}"/>
              </a:ext>
            </a:extLst>
          </p:cNvPr>
          <p:cNvSpPr txBox="1"/>
          <p:nvPr/>
        </p:nvSpPr>
        <p:spPr>
          <a:xfrm>
            <a:off x="344581" y="1158059"/>
            <a:ext cx="10925736" cy="830997"/>
          </a:xfrm>
          <a:prstGeom prst="rect">
            <a:avLst/>
          </a:prstGeom>
          <a:noFill/>
        </p:spPr>
        <p:txBody>
          <a:bodyPr wrap="square" rtlCol="0">
            <a:spAutoFit/>
          </a:bodyPr>
          <a:lstStyle/>
          <a:p>
            <a:pPr marL="285750"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金曜日の</a:t>
            </a:r>
            <a:r>
              <a:rPr lang="en-US" altLang="ja-JP" sz="1600" dirty="0">
                <a:latin typeface="Meiryo UI" panose="020B0604030504040204" pitchFamily="50" charset="-128"/>
                <a:ea typeface="Meiryo UI" panose="020B0604030504040204" pitchFamily="50" charset="-128"/>
              </a:rPr>
              <a:t>18:00</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20:00</a:t>
            </a:r>
            <a:r>
              <a:rPr lang="ja-JP" altLang="en-US" sz="1600" dirty="0">
                <a:latin typeface="Meiryo UI" panose="020B0604030504040204" pitchFamily="50" charset="-128"/>
                <a:ea typeface="Meiryo UI" panose="020B0604030504040204" pitchFamily="50" charset="-128"/>
              </a:rPr>
              <a:t>に善光寺～長野駅周辺で通行人は</a:t>
            </a:r>
            <a:r>
              <a:rPr lang="en-US" altLang="ja-JP" sz="1600" dirty="0">
                <a:latin typeface="Meiryo UI" panose="020B0604030504040204" pitchFamily="50" charset="-128"/>
                <a:ea typeface="Meiryo UI" panose="020B0604030504040204" pitchFamily="50" charset="-128"/>
              </a:rPr>
              <a:t>22,549</a:t>
            </a:r>
            <a:r>
              <a:rPr lang="ja-JP" altLang="en-US" sz="1600" dirty="0">
                <a:latin typeface="Meiryo UI" panose="020B0604030504040204" pitchFamily="50" charset="-128"/>
                <a:ea typeface="Meiryo UI" panose="020B0604030504040204" pitchFamily="50" charset="-128"/>
              </a:rPr>
              <a:t>人。</a:t>
            </a:r>
            <a:endParaRPr lang="en-US" altLang="ja-JP" sz="16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kumimoji="1" lang="ja-JP" altLang="en-US" sz="1600" dirty="0">
                <a:latin typeface="Meiryo UI" panose="020B0604030504040204" pitchFamily="50" charset="-128"/>
                <a:ea typeface="Meiryo UI" panose="020B0604030504040204" pitchFamily="50" charset="-128"/>
              </a:rPr>
              <a:t>この内、</a:t>
            </a:r>
            <a:r>
              <a:rPr kumimoji="1" lang="en-US" altLang="ja-JP" sz="1600" b="1" dirty="0">
                <a:latin typeface="Meiryo UI" panose="020B0604030504040204" pitchFamily="50" charset="-128"/>
                <a:ea typeface="Meiryo UI" panose="020B0604030504040204" pitchFamily="50" charset="-128"/>
              </a:rPr>
              <a:t>20</a:t>
            </a:r>
            <a:r>
              <a:rPr kumimoji="1" lang="ja-JP" altLang="en-US" sz="1600" b="1" dirty="0">
                <a:latin typeface="Meiryo UI" panose="020B0604030504040204" pitchFamily="50" charset="-128"/>
                <a:ea typeface="Meiryo UI" panose="020B0604030504040204" pitchFamily="50" charset="-128"/>
              </a:rPr>
              <a:t>％が飲食店に入ると仮定</a:t>
            </a:r>
            <a:r>
              <a:rPr kumimoji="1" lang="ja-JP" altLang="en-US" sz="1600" dirty="0">
                <a:latin typeface="Meiryo UI" panose="020B0604030504040204" pitchFamily="50" charset="-128"/>
                <a:ea typeface="Meiryo UI" panose="020B0604030504040204" pitchFamily="50" charset="-128"/>
              </a:rPr>
              <a:t>（４</a:t>
            </a:r>
            <a:r>
              <a:rPr kumimoji="1" lang="en-US" altLang="ja-JP" sz="1600" dirty="0">
                <a:latin typeface="Meiryo UI" panose="020B0604030504040204" pitchFamily="50" charset="-128"/>
                <a:ea typeface="Meiryo UI" panose="020B0604030504040204" pitchFamily="50" charset="-128"/>
              </a:rPr>
              <a:t>,510</a:t>
            </a:r>
            <a:r>
              <a:rPr kumimoji="1" lang="ja-JP" altLang="en-US" sz="1600" dirty="0">
                <a:latin typeface="Meiryo UI" panose="020B0604030504040204" pitchFamily="50" charset="-128"/>
                <a:ea typeface="Meiryo UI" panose="020B0604030504040204" pitchFamily="50" charset="-128"/>
              </a:rPr>
              <a:t>人）。</a:t>
            </a:r>
            <a:endParaRPr kumimoji="1" lang="en-US" altLang="ja-JP" sz="16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これから権堂方面へ向かう人可能性も考えると、飲食店数は、全体の</a:t>
            </a:r>
            <a:r>
              <a:rPr lang="en-US" altLang="ja-JP" sz="1600" dirty="0">
                <a:latin typeface="Meiryo UI" panose="020B0604030504040204" pitchFamily="50" charset="-128"/>
                <a:ea typeface="Meiryo UI" panose="020B0604030504040204" pitchFamily="50" charset="-128"/>
              </a:rPr>
              <a:t>1,662</a:t>
            </a:r>
            <a:r>
              <a:rPr lang="ja-JP" altLang="en-US" sz="1600" dirty="0">
                <a:latin typeface="Meiryo UI" panose="020B0604030504040204" pitchFamily="50" charset="-128"/>
                <a:ea typeface="Meiryo UI" panose="020B0604030504040204" pitchFamily="50" charset="-128"/>
              </a:rPr>
              <a:t>店舗を母数と考える方がよい。</a:t>
            </a:r>
            <a:endParaRPr lang="en-US" altLang="ja-JP" sz="1600" dirty="0">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A4F9E478-35FB-2904-4CAA-018BBFBFEB5B}"/>
              </a:ext>
            </a:extLst>
          </p:cNvPr>
          <p:cNvGrpSpPr/>
          <p:nvPr/>
        </p:nvGrpSpPr>
        <p:grpSpPr>
          <a:xfrm>
            <a:off x="426386" y="2106342"/>
            <a:ext cx="6228790" cy="772115"/>
            <a:chOff x="344581" y="2722978"/>
            <a:chExt cx="6228790" cy="772115"/>
          </a:xfrm>
        </p:grpSpPr>
        <p:sp>
          <p:nvSpPr>
            <p:cNvPr id="6" name="テキスト ボックス 5">
              <a:extLst>
                <a:ext uri="{FF2B5EF4-FFF2-40B4-BE49-F238E27FC236}">
                  <a16:creationId xmlns:a16="http://schemas.microsoft.com/office/drawing/2014/main" id="{FD95265F-7CF0-1F57-9C4F-834B4D3CDF64}"/>
                </a:ext>
              </a:extLst>
            </p:cNvPr>
            <p:cNvSpPr txBox="1"/>
            <p:nvPr/>
          </p:nvSpPr>
          <p:spPr>
            <a:xfrm>
              <a:off x="344581" y="2941208"/>
              <a:ext cx="283060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１店舗当たりの平均顧客数＝</a:t>
              </a:r>
            </a:p>
          </p:txBody>
        </p:sp>
        <p:sp>
          <p:nvSpPr>
            <p:cNvPr id="7" name="テキスト ボックス 6">
              <a:extLst>
                <a:ext uri="{FF2B5EF4-FFF2-40B4-BE49-F238E27FC236}">
                  <a16:creationId xmlns:a16="http://schemas.microsoft.com/office/drawing/2014/main" id="{B7D39A3E-BD56-C31B-FC18-3478B8708EE8}"/>
                </a:ext>
              </a:extLst>
            </p:cNvPr>
            <p:cNvSpPr txBox="1"/>
            <p:nvPr/>
          </p:nvSpPr>
          <p:spPr>
            <a:xfrm>
              <a:off x="3496235" y="2722978"/>
              <a:ext cx="1840006"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22,549</a:t>
              </a:r>
              <a:r>
                <a:rPr kumimoji="1" lang="ja-JP" altLang="en-US" sz="1600" dirty="0">
                  <a:latin typeface="Meiryo UI" panose="020B0604030504040204" pitchFamily="50" charset="-128"/>
                  <a:ea typeface="Meiryo UI" panose="020B0604030504040204" pitchFamily="50" charset="-128"/>
                </a:rPr>
                <a:t>人</a:t>
              </a:r>
              <a:r>
                <a:rPr kumimoji="1" lang="en-US" altLang="ja-JP" sz="1600" dirty="0">
                  <a:latin typeface="Meiryo UI" panose="020B0604030504040204" pitchFamily="50" charset="-128"/>
                  <a:ea typeface="Meiryo UI" panose="020B0604030504040204" pitchFamily="50" charset="-128"/>
                </a:rPr>
                <a:t>×20%</a:t>
              </a:r>
              <a:endParaRPr kumimoji="1" lang="ja-JP" altLang="en-US" sz="16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A1773029-8897-103C-BF39-4606735D6BC8}"/>
                </a:ext>
              </a:extLst>
            </p:cNvPr>
            <p:cNvSpPr txBox="1"/>
            <p:nvPr/>
          </p:nvSpPr>
          <p:spPr>
            <a:xfrm>
              <a:off x="3879477" y="3156539"/>
              <a:ext cx="1311088"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1</a:t>
              </a:r>
              <a:r>
                <a:rPr lang="en-US" altLang="ja-JP"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662</a:t>
              </a:r>
              <a:r>
                <a:rPr kumimoji="1" lang="ja-JP" altLang="en-US" sz="1600" dirty="0">
                  <a:latin typeface="Meiryo UI" panose="020B0604030504040204" pitchFamily="50" charset="-128"/>
                  <a:ea typeface="Meiryo UI" panose="020B0604030504040204" pitchFamily="50" charset="-128"/>
                </a:rPr>
                <a:t>店舗</a:t>
              </a:r>
            </a:p>
          </p:txBody>
        </p:sp>
        <p:sp>
          <p:nvSpPr>
            <p:cNvPr id="9" name="テキスト ボックス 8">
              <a:extLst>
                <a:ext uri="{FF2B5EF4-FFF2-40B4-BE49-F238E27FC236}">
                  <a16:creationId xmlns:a16="http://schemas.microsoft.com/office/drawing/2014/main" id="{2E80779A-06A2-2972-7909-1B2EFB8D849B}"/>
                </a:ext>
              </a:extLst>
            </p:cNvPr>
            <p:cNvSpPr txBox="1"/>
            <p:nvPr/>
          </p:nvSpPr>
          <p:spPr>
            <a:xfrm>
              <a:off x="5262283" y="2938309"/>
              <a:ext cx="1311088"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2.7</a:t>
              </a:r>
              <a:r>
                <a:rPr kumimoji="1" lang="ja-JP" altLang="en-US" sz="1600" dirty="0">
                  <a:latin typeface="Meiryo UI" panose="020B0604030504040204" pitchFamily="50" charset="-128"/>
                  <a:ea typeface="Meiryo UI" panose="020B0604030504040204" pitchFamily="50" charset="-128"/>
                </a:rPr>
                <a:t>人</a:t>
              </a:r>
            </a:p>
          </p:txBody>
        </p:sp>
        <p:cxnSp>
          <p:nvCxnSpPr>
            <p:cNvPr id="11" name="直線コネクタ 10">
              <a:extLst>
                <a:ext uri="{FF2B5EF4-FFF2-40B4-BE49-F238E27FC236}">
                  <a16:creationId xmlns:a16="http://schemas.microsoft.com/office/drawing/2014/main" id="{568819B3-151B-A4C9-A26D-C504121762FB}"/>
                </a:ext>
              </a:extLst>
            </p:cNvPr>
            <p:cNvCxnSpPr>
              <a:cxnSpLocks/>
              <a:stCxn id="6" idx="3"/>
              <a:endCxn id="9" idx="1"/>
            </p:cNvCxnSpPr>
            <p:nvPr/>
          </p:nvCxnSpPr>
          <p:spPr>
            <a:xfrm flipV="1">
              <a:off x="3175186" y="3107586"/>
              <a:ext cx="2087097" cy="289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2" name="テキスト ボックス 11">
            <a:extLst>
              <a:ext uri="{FF2B5EF4-FFF2-40B4-BE49-F238E27FC236}">
                <a16:creationId xmlns:a16="http://schemas.microsoft.com/office/drawing/2014/main" id="{F079DFBE-D576-9414-1479-51C99C98FDEC}"/>
              </a:ext>
            </a:extLst>
          </p:cNvPr>
          <p:cNvSpPr txBox="1"/>
          <p:nvPr/>
        </p:nvSpPr>
        <p:spPr>
          <a:xfrm>
            <a:off x="426386" y="3611339"/>
            <a:ext cx="5741894" cy="1292662"/>
          </a:xfrm>
          <a:prstGeom prst="rect">
            <a:avLst/>
          </a:prstGeom>
          <a:noFill/>
        </p:spPr>
        <p:txBody>
          <a:bodyPr wrap="square" rtlCol="0">
            <a:spAutoFit/>
          </a:bodyPr>
          <a:lstStyle/>
          <a:p>
            <a:pPr marL="285750"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ここで、</a:t>
            </a:r>
            <a:r>
              <a:rPr lang="en-US" altLang="ja-JP" sz="1600" dirty="0">
                <a:latin typeface="Meiryo UI" panose="020B0604030504040204" pitchFamily="50" charset="-128"/>
                <a:ea typeface="Meiryo UI" panose="020B0604030504040204" pitchFamily="50" charset="-128"/>
              </a:rPr>
              <a:t>16:00</a:t>
            </a:r>
            <a:r>
              <a:rPr lang="ja-JP" altLang="en-US" sz="1600" dirty="0">
                <a:latin typeface="Meiryo UI" panose="020B0604030504040204" pitchFamily="50" charset="-128"/>
                <a:ea typeface="Meiryo UI" panose="020B0604030504040204" pitchFamily="50" charset="-128"/>
              </a:rPr>
              <a:t>ｰ</a:t>
            </a:r>
            <a:r>
              <a:rPr lang="en-US" altLang="ja-JP" sz="1600" dirty="0">
                <a:latin typeface="Meiryo UI" panose="020B0604030504040204" pitchFamily="50" charset="-128"/>
                <a:ea typeface="Meiryo UI" panose="020B0604030504040204" pitchFamily="50" charset="-128"/>
              </a:rPr>
              <a:t>18:00</a:t>
            </a:r>
            <a:r>
              <a:rPr lang="ja-JP" altLang="en-US" sz="1600" dirty="0">
                <a:latin typeface="Meiryo UI" panose="020B0604030504040204" pitchFamily="50" charset="-128"/>
                <a:ea typeface="Meiryo UI" panose="020B0604030504040204" pitchFamily="50" charset="-128"/>
              </a:rPr>
              <a:t>の通行人も顧客として獲得するために開店を</a:t>
            </a:r>
            <a:r>
              <a:rPr lang="en-US" altLang="ja-JP" sz="1600" dirty="0">
                <a:latin typeface="Meiryo UI" panose="020B0604030504040204" pitchFamily="50" charset="-128"/>
                <a:ea typeface="Meiryo UI" panose="020B0604030504040204" pitchFamily="50" charset="-128"/>
              </a:rPr>
              <a:t>16:00</a:t>
            </a:r>
            <a:r>
              <a:rPr lang="ja-JP" altLang="en-US" sz="1600" dirty="0">
                <a:latin typeface="Meiryo UI" panose="020B0604030504040204" pitchFamily="50" charset="-128"/>
                <a:ea typeface="Meiryo UI" panose="020B0604030504040204" pitchFamily="50" charset="-128"/>
              </a:rPr>
              <a:t>とすることで、更なる集客につながる可能性も高い。</a:t>
            </a:r>
            <a:endParaRPr lang="en-US" altLang="ja-JP" sz="1600" dirty="0">
              <a:latin typeface="Meiryo UI" panose="020B0604030504040204" pitchFamily="50" charset="-128"/>
              <a:ea typeface="Meiryo UI" panose="020B0604030504040204" pitchFamily="50" charset="-128"/>
            </a:endParaRPr>
          </a:p>
          <a:p>
            <a:pPr marL="268288" lvl="1"/>
            <a:r>
              <a:rPr lang="ja-JP" altLang="en-US" sz="1400" dirty="0">
                <a:latin typeface="Meiryo UI" panose="020B0604030504040204" pitchFamily="50" charset="-128"/>
                <a:ea typeface="Meiryo UI" panose="020B0604030504040204" pitchFamily="50" charset="-128"/>
              </a:rPr>
              <a:t>（学生や大学来訪の企業人とすれば、</a:t>
            </a:r>
            <a:r>
              <a:rPr lang="en-US" altLang="ja-JP" sz="1400" dirty="0">
                <a:latin typeface="Meiryo UI" panose="020B0604030504040204" pitchFamily="50" charset="-128"/>
                <a:ea typeface="Meiryo UI" panose="020B0604030504040204" pitchFamily="50" charset="-128"/>
              </a:rPr>
              <a:t>16:00</a:t>
            </a:r>
            <a:r>
              <a:rPr lang="ja-JP" altLang="en-US" sz="1400" dirty="0">
                <a:latin typeface="Meiryo UI" panose="020B0604030504040204" pitchFamily="50" charset="-128"/>
                <a:ea typeface="Meiryo UI" panose="020B0604030504040204" pitchFamily="50" charset="-128"/>
              </a:rPr>
              <a:t>からの活動も十分あり得る）</a:t>
            </a:r>
            <a:endParaRPr lang="en-US" altLang="ja-JP" sz="14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600" dirty="0">
                <a:latin typeface="Meiryo UI" panose="020B0604030504040204" pitchFamily="50" charset="-128"/>
                <a:ea typeface="Meiryo UI" panose="020B0604030504040204" pitchFamily="50" charset="-128"/>
              </a:rPr>
              <a:t>一方、回帰曲線が示すように</a:t>
            </a:r>
            <a:r>
              <a:rPr lang="en-US" altLang="ja-JP" sz="1600" dirty="0">
                <a:latin typeface="Meiryo UI" panose="020B0604030504040204" pitchFamily="50" charset="-128"/>
                <a:ea typeface="Meiryo UI" panose="020B0604030504040204" pitchFamily="50" charset="-128"/>
              </a:rPr>
              <a:t>20:00</a:t>
            </a:r>
            <a:r>
              <a:rPr lang="ja-JP" altLang="en-US" sz="1600" dirty="0">
                <a:latin typeface="Meiryo UI" panose="020B0604030504040204" pitchFamily="50" charset="-128"/>
                <a:ea typeface="Meiryo UI" panose="020B0604030504040204" pitchFamily="50" charset="-128"/>
              </a:rPr>
              <a:t>以降は通行人がかなり減少するため、早い時間で売り上げを立てる必要がある。</a:t>
            </a:r>
            <a:endParaRPr lang="en-US" altLang="ja-JP" sz="1600" dirty="0">
              <a:latin typeface="Meiryo UI" panose="020B0604030504040204" pitchFamily="50" charset="-128"/>
              <a:ea typeface="Meiryo UI" panose="020B0604030504040204" pitchFamily="50" charset="-128"/>
            </a:endParaRPr>
          </a:p>
        </p:txBody>
      </p:sp>
      <p:pic>
        <p:nvPicPr>
          <p:cNvPr id="17" name="図 16">
            <a:extLst>
              <a:ext uri="{FF2B5EF4-FFF2-40B4-BE49-F238E27FC236}">
                <a16:creationId xmlns:a16="http://schemas.microsoft.com/office/drawing/2014/main" id="{849B5FC4-0D96-25A9-FD48-F7EBBF9ED7E8}"/>
              </a:ext>
            </a:extLst>
          </p:cNvPr>
          <p:cNvPicPr>
            <a:picLocks noChangeAspect="1"/>
          </p:cNvPicPr>
          <p:nvPr/>
        </p:nvPicPr>
        <p:blipFill>
          <a:blip r:embed="rId2"/>
          <a:stretch>
            <a:fillRect/>
          </a:stretch>
        </p:blipFill>
        <p:spPr>
          <a:xfrm>
            <a:off x="6722805" y="2676283"/>
            <a:ext cx="4834547" cy="2798307"/>
          </a:xfrm>
          <a:prstGeom prst="rect">
            <a:avLst/>
          </a:prstGeom>
        </p:spPr>
      </p:pic>
      <p:graphicFrame>
        <p:nvGraphicFramePr>
          <p:cNvPr id="18" name="表 17">
            <a:extLst>
              <a:ext uri="{FF2B5EF4-FFF2-40B4-BE49-F238E27FC236}">
                <a16:creationId xmlns:a16="http://schemas.microsoft.com/office/drawing/2014/main" id="{6F6F3187-7417-1AC9-D115-4AFF0EE0C675}"/>
              </a:ext>
            </a:extLst>
          </p:cNvPr>
          <p:cNvGraphicFramePr>
            <a:graphicFrameLocks noGrp="1"/>
          </p:cNvGraphicFramePr>
          <p:nvPr/>
        </p:nvGraphicFramePr>
        <p:xfrm>
          <a:off x="6655176" y="5653291"/>
          <a:ext cx="5104093" cy="896620"/>
        </p:xfrm>
        <a:graphic>
          <a:graphicData uri="http://schemas.openxmlformats.org/drawingml/2006/table">
            <a:tbl>
              <a:tblPr>
                <a:tableStyleId>{073A0DAA-6AF3-43AB-8588-CEC1D06C72B9}</a:tableStyleId>
              </a:tblPr>
              <a:tblGrid>
                <a:gridCol w="801224">
                  <a:extLst>
                    <a:ext uri="{9D8B030D-6E8A-4147-A177-3AD203B41FA5}">
                      <a16:colId xmlns:a16="http://schemas.microsoft.com/office/drawing/2014/main" val="1363600903"/>
                    </a:ext>
                  </a:extLst>
                </a:gridCol>
                <a:gridCol w="801224">
                  <a:extLst>
                    <a:ext uri="{9D8B030D-6E8A-4147-A177-3AD203B41FA5}">
                      <a16:colId xmlns:a16="http://schemas.microsoft.com/office/drawing/2014/main" val="3272103259"/>
                    </a:ext>
                  </a:extLst>
                </a:gridCol>
                <a:gridCol w="801224">
                  <a:extLst>
                    <a:ext uri="{9D8B030D-6E8A-4147-A177-3AD203B41FA5}">
                      <a16:colId xmlns:a16="http://schemas.microsoft.com/office/drawing/2014/main" val="4006949647"/>
                    </a:ext>
                  </a:extLst>
                </a:gridCol>
                <a:gridCol w="801224">
                  <a:extLst>
                    <a:ext uri="{9D8B030D-6E8A-4147-A177-3AD203B41FA5}">
                      <a16:colId xmlns:a16="http://schemas.microsoft.com/office/drawing/2014/main" val="3635728347"/>
                    </a:ext>
                  </a:extLst>
                </a:gridCol>
                <a:gridCol w="801224">
                  <a:extLst>
                    <a:ext uri="{9D8B030D-6E8A-4147-A177-3AD203B41FA5}">
                      <a16:colId xmlns:a16="http://schemas.microsoft.com/office/drawing/2014/main" val="347221616"/>
                    </a:ext>
                  </a:extLst>
                </a:gridCol>
                <a:gridCol w="1097973">
                  <a:extLst>
                    <a:ext uri="{9D8B030D-6E8A-4147-A177-3AD203B41FA5}">
                      <a16:colId xmlns:a16="http://schemas.microsoft.com/office/drawing/2014/main" val="2210377784"/>
                    </a:ext>
                  </a:extLst>
                </a:gridCol>
              </a:tblGrid>
              <a:tr h="224155">
                <a:tc>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　</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16:00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17:00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18:00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19:00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17:00</a:t>
                      </a:r>
                      <a:r>
                        <a:rPr lang="ja-JP" altLang="en-US" sz="1100" u="none" strike="noStrike">
                          <a:effectLst/>
                          <a:latin typeface="Meiryo UI" panose="020B0604030504040204" pitchFamily="50" charset="-128"/>
                          <a:ea typeface="Meiryo UI" panose="020B0604030504040204" pitchFamily="50" charset="-128"/>
                        </a:rPr>
                        <a:t>以降計</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790447567"/>
                  </a:ext>
                </a:extLst>
              </a:tr>
              <a:tr h="224155">
                <a:tc>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エリア合計</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10,927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17,795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16,558</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13,573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47,926</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513419204"/>
                  </a:ext>
                </a:extLst>
              </a:tr>
              <a:tr h="224155">
                <a:tc>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善光寺</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4,445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5,615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4,204</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3,378</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13,197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4285177647"/>
                  </a:ext>
                </a:extLst>
              </a:tr>
              <a:tr h="224155">
                <a:tc>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長野駅</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6,482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12,180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12,354</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a:effectLst/>
                          <a:latin typeface="Meiryo UI" panose="020B0604030504040204" pitchFamily="50" charset="-128"/>
                          <a:ea typeface="Meiryo UI" panose="020B0604030504040204" pitchFamily="50" charset="-128"/>
                        </a:rPr>
                        <a:t>10,195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en-US" altLang="ja-JP" sz="1100" u="none" strike="noStrike" dirty="0">
                          <a:effectLst/>
                          <a:latin typeface="Meiryo UI" panose="020B0604030504040204" pitchFamily="50" charset="-128"/>
                          <a:ea typeface="Meiryo UI" panose="020B0604030504040204" pitchFamily="50" charset="-128"/>
                        </a:rPr>
                        <a:t>34,729</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408646464"/>
                  </a:ext>
                </a:extLst>
              </a:tr>
            </a:tbl>
          </a:graphicData>
        </a:graphic>
      </p:graphicFrame>
      <p:sp>
        <p:nvSpPr>
          <p:cNvPr id="21" name="テキスト ボックス 20">
            <a:extLst>
              <a:ext uri="{FF2B5EF4-FFF2-40B4-BE49-F238E27FC236}">
                <a16:creationId xmlns:a16="http://schemas.microsoft.com/office/drawing/2014/main" id="{82F57628-D1AD-8AE6-5C9E-B888E4B91CBA}"/>
              </a:ext>
            </a:extLst>
          </p:cNvPr>
          <p:cNvSpPr txBox="1"/>
          <p:nvPr/>
        </p:nvSpPr>
        <p:spPr>
          <a:xfrm>
            <a:off x="517712" y="2125706"/>
            <a:ext cx="2359959"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人の流れによって獲得できる顧客数</a:t>
            </a:r>
          </a:p>
        </p:txBody>
      </p:sp>
      <p:sp>
        <p:nvSpPr>
          <p:cNvPr id="22" name="四角形: 角を丸くする 21">
            <a:extLst>
              <a:ext uri="{FF2B5EF4-FFF2-40B4-BE49-F238E27FC236}">
                <a16:creationId xmlns:a16="http://schemas.microsoft.com/office/drawing/2014/main" id="{A843B27A-073D-0595-E557-636D67FA16B4}"/>
              </a:ext>
            </a:extLst>
          </p:cNvPr>
          <p:cNvSpPr/>
          <p:nvPr/>
        </p:nvSpPr>
        <p:spPr>
          <a:xfrm>
            <a:off x="7268134" y="3260910"/>
            <a:ext cx="2528048" cy="1889312"/>
          </a:xfrm>
          <a:prstGeom prst="roundRect">
            <a:avLst/>
          </a:prstGeom>
          <a:noFill/>
          <a:ln w="2540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DB6F0FCC-FC1D-C431-7FEE-2C62FBB292B5}"/>
              </a:ext>
            </a:extLst>
          </p:cNvPr>
          <p:cNvSpPr txBox="1"/>
          <p:nvPr/>
        </p:nvSpPr>
        <p:spPr>
          <a:xfrm>
            <a:off x="7347136" y="4274852"/>
            <a:ext cx="2543176" cy="523220"/>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20</a:t>
            </a:r>
            <a:r>
              <a:rPr kumimoji="1" lang="ja-JP" altLang="en-US" sz="1400" dirty="0">
                <a:latin typeface="Meiryo UI" panose="020B0604030504040204" pitchFamily="50" charset="-128"/>
                <a:ea typeface="Meiryo UI" panose="020B0604030504040204" pitchFamily="50" charset="-128"/>
              </a:rPr>
              <a:t>時以降よりも</a:t>
            </a:r>
            <a:r>
              <a:rPr kumimoji="1" lang="en-US" altLang="ja-JP" sz="1400" dirty="0">
                <a:latin typeface="Meiryo UI" panose="020B0604030504040204" pitchFamily="50" charset="-128"/>
                <a:ea typeface="Meiryo UI" panose="020B0604030504040204" pitchFamily="50" charset="-128"/>
              </a:rPr>
              <a:t>16</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18</a:t>
            </a:r>
            <a:r>
              <a:rPr lang="ja-JP" altLang="en-US" sz="1400" dirty="0">
                <a:latin typeface="Meiryo UI" panose="020B0604030504040204" pitchFamily="50" charset="-128"/>
                <a:ea typeface="Meiryo UI" panose="020B0604030504040204" pitchFamily="50" charset="-128"/>
              </a:rPr>
              <a:t>時の方が集客できる可能性が高い</a:t>
            </a:r>
            <a:endParaRPr kumimoji="1" lang="ja-JP" altLang="en-US" sz="14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F0C417BF-929F-F33D-729E-94E52AD4F2EA}"/>
              </a:ext>
            </a:extLst>
          </p:cNvPr>
          <p:cNvSpPr txBox="1"/>
          <p:nvPr/>
        </p:nvSpPr>
        <p:spPr>
          <a:xfrm>
            <a:off x="10202957" y="4274852"/>
            <a:ext cx="1724583" cy="3693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（コロナ禍後、２次会に行く風潮が徐々になくなってきている）</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60ED2243-B165-C3E3-756D-985955467AA1}"/>
                  </a:ext>
                </a:extLst>
              </p:cNvPr>
              <p:cNvSpPr txBox="1"/>
              <p:nvPr/>
            </p:nvSpPr>
            <p:spPr>
              <a:xfrm>
                <a:off x="8360786" y="3919926"/>
                <a:ext cx="2407902" cy="18466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200" i="1" smtClean="0">
                          <a:latin typeface="Cambria Math" panose="02040503050406030204" pitchFamily="18" charset="0"/>
                        </a:rPr>
                        <m:t>𝑦</m:t>
                      </m:r>
                      <m:r>
                        <a:rPr kumimoji="1" lang="ja-JP" altLang="en-US" sz="1200" i="0">
                          <a:latin typeface="Cambria Math" panose="02040503050406030204" pitchFamily="18" charset="0"/>
                        </a:rPr>
                        <m:t>=−</m:t>
                      </m:r>
                      <m:sSup>
                        <m:sSupPr>
                          <m:ctrlPr>
                            <a:rPr kumimoji="1" lang="ja-JP" altLang="en-US" sz="1200" i="1">
                              <a:solidFill>
                                <a:srgbClr val="836967"/>
                              </a:solidFill>
                              <a:latin typeface="Cambria Math" panose="02040503050406030204" pitchFamily="18" charset="0"/>
                            </a:rPr>
                          </m:ctrlPr>
                        </m:sSupPr>
                        <m:e>
                          <m:r>
                            <a:rPr kumimoji="1" lang="ja-JP" altLang="en-US" sz="1200" i="0">
                              <a:latin typeface="Cambria Math" panose="02040503050406030204" pitchFamily="18" charset="0"/>
                            </a:rPr>
                            <m:t>10</m:t>
                          </m:r>
                        </m:e>
                        <m:sup>
                          <m:r>
                            <a:rPr kumimoji="1" lang="ja-JP" altLang="en-US" sz="1200" i="0">
                              <a:latin typeface="Cambria Math" panose="02040503050406030204" pitchFamily="18" charset="0"/>
                            </a:rPr>
                            <m:t>6</m:t>
                          </m:r>
                        </m:sup>
                      </m:sSup>
                      <m:sSup>
                        <m:sSupPr>
                          <m:ctrlPr>
                            <a:rPr kumimoji="1" lang="ja-JP" altLang="en-US" sz="1200" i="1">
                              <a:solidFill>
                                <a:srgbClr val="836967"/>
                              </a:solidFill>
                              <a:latin typeface="Cambria Math" panose="02040503050406030204" pitchFamily="18" charset="0"/>
                            </a:rPr>
                          </m:ctrlPr>
                        </m:sSupPr>
                        <m:e>
                          <m:r>
                            <a:rPr kumimoji="1" lang="ja-JP" altLang="en-US" sz="1200" i="1">
                              <a:latin typeface="Cambria Math" panose="02040503050406030204" pitchFamily="18" charset="0"/>
                            </a:rPr>
                            <m:t>𝑥</m:t>
                          </m:r>
                        </m:e>
                        <m:sup>
                          <m:r>
                            <a:rPr kumimoji="1" lang="ja-JP" altLang="en-US" sz="1200" i="0">
                              <a:latin typeface="Cambria Math" panose="02040503050406030204" pitchFamily="18" charset="0"/>
                            </a:rPr>
                            <m:t>2</m:t>
                          </m:r>
                        </m:sup>
                      </m:sSup>
                      <m:r>
                        <a:rPr kumimoji="1" lang="ja-JP" altLang="en-US" sz="1200" i="0">
                          <a:latin typeface="Cambria Math" panose="02040503050406030204" pitchFamily="18" charset="0"/>
                        </a:rPr>
                        <m:t>+2×</m:t>
                      </m:r>
                      <m:sSup>
                        <m:sSupPr>
                          <m:ctrlPr>
                            <a:rPr kumimoji="1" lang="ja-JP" altLang="en-US" sz="1200" i="1">
                              <a:solidFill>
                                <a:srgbClr val="836967"/>
                              </a:solidFill>
                              <a:latin typeface="Cambria Math" panose="02040503050406030204" pitchFamily="18" charset="0"/>
                            </a:rPr>
                          </m:ctrlPr>
                        </m:sSupPr>
                        <m:e>
                          <m:r>
                            <a:rPr kumimoji="1" lang="ja-JP" altLang="en-US" sz="1200" i="0">
                              <a:latin typeface="Cambria Math" panose="02040503050406030204" pitchFamily="18" charset="0"/>
                            </a:rPr>
                            <m:t>10</m:t>
                          </m:r>
                        </m:e>
                        <m:sup>
                          <m:r>
                            <a:rPr kumimoji="1" lang="ja-JP" altLang="en-US" sz="1200" i="0">
                              <a:latin typeface="Cambria Math" panose="02040503050406030204" pitchFamily="18" charset="0"/>
                            </a:rPr>
                            <m:t>6</m:t>
                          </m:r>
                        </m:sup>
                      </m:sSup>
                      <m:r>
                        <a:rPr kumimoji="1" lang="ja-JP" altLang="en-US" sz="1200" i="1">
                          <a:latin typeface="Cambria Math" panose="02040503050406030204" pitchFamily="18" charset="0"/>
                        </a:rPr>
                        <m:t>𝑥</m:t>
                      </m:r>
                      <m:r>
                        <a:rPr kumimoji="1" lang="ja-JP" altLang="en-US" sz="1200" i="0">
                          <a:latin typeface="Cambria Math" panose="02040503050406030204" pitchFamily="18" charset="0"/>
                        </a:rPr>
                        <m:t>−1748305</m:t>
                      </m:r>
                    </m:oMath>
                  </m:oMathPara>
                </a14:m>
                <a:endParaRPr kumimoji="1" lang="ja-JP" altLang="en-US" sz="1200" dirty="0"/>
              </a:p>
            </p:txBody>
          </p:sp>
        </mc:Choice>
        <mc:Fallback xmlns="">
          <p:sp>
            <p:nvSpPr>
              <p:cNvPr id="26" name="テキスト ボックス 25">
                <a:extLst>
                  <a:ext uri="{FF2B5EF4-FFF2-40B4-BE49-F238E27FC236}">
                    <a16:creationId xmlns:a16="http://schemas.microsoft.com/office/drawing/2014/main" id="{60ED2243-B165-C3E3-756D-985955467AA1}"/>
                  </a:ext>
                </a:extLst>
              </p:cNvPr>
              <p:cNvSpPr txBox="1">
                <a:spLocks noRot="1" noChangeAspect="1" noMove="1" noResize="1" noEditPoints="1" noAdjustHandles="1" noChangeArrowheads="1" noChangeShapeType="1" noTextEdit="1"/>
              </p:cNvSpPr>
              <p:nvPr/>
            </p:nvSpPr>
            <p:spPr>
              <a:xfrm>
                <a:off x="8360786" y="3919926"/>
                <a:ext cx="2407902" cy="184666"/>
              </a:xfrm>
              <a:prstGeom prst="rect">
                <a:avLst/>
              </a:prstGeom>
              <a:blipFill>
                <a:blip r:embed="rId3"/>
                <a:stretch>
                  <a:fillRect l="-1013" r="-1013" b="-23333"/>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122212DA-E654-E6A0-70A2-754D34796EC2}"/>
              </a:ext>
            </a:extLst>
          </p:cNvPr>
          <p:cNvSpPr txBox="1"/>
          <p:nvPr/>
        </p:nvSpPr>
        <p:spPr>
          <a:xfrm>
            <a:off x="515670" y="4996783"/>
            <a:ext cx="4017867"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営業時間を</a:t>
            </a:r>
            <a:r>
              <a:rPr kumimoji="1" lang="en-US" altLang="ja-JP" b="1" dirty="0">
                <a:latin typeface="Meiryo UI" panose="020B0604030504040204" pitchFamily="50" charset="-128"/>
                <a:ea typeface="Meiryo UI" panose="020B0604030504040204" pitchFamily="50" charset="-128"/>
              </a:rPr>
              <a:t>16:00-22:00</a:t>
            </a:r>
            <a:r>
              <a:rPr kumimoji="1" lang="ja-JP" altLang="en-US" b="1" dirty="0">
                <a:latin typeface="Meiryo UI" panose="020B0604030504040204" pitchFamily="50" charset="-128"/>
                <a:ea typeface="Meiryo UI" panose="020B0604030504040204" pitchFamily="50" charset="-128"/>
              </a:rPr>
              <a:t>で設定</a:t>
            </a:r>
          </a:p>
        </p:txBody>
      </p:sp>
      <p:sp>
        <p:nvSpPr>
          <p:cNvPr id="10" name="テキスト ボックス 9">
            <a:extLst>
              <a:ext uri="{FF2B5EF4-FFF2-40B4-BE49-F238E27FC236}">
                <a16:creationId xmlns:a16="http://schemas.microsoft.com/office/drawing/2014/main" id="{9B970637-24E6-BE7A-86B4-938AF7223D68}"/>
              </a:ext>
            </a:extLst>
          </p:cNvPr>
          <p:cNvSpPr txBox="1"/>
          <p:nvPr/>
        </p:nvSpPr>
        <p:spPr>
          <a:xfrm>
            <a:off x="475906" y="5458897"/>
            <a:ext cx="5642853" cy="1169551"/>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（参考）</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大学訪問に来た企業人は、最終列車で東京に戻ると考えると閉店時間</a:t>
            </a:r>
            <a:r>
              <a:rPr lang="en-US" altLang="ja-JP" sz="1400" dirty="0">
                <a:latin typeface="Meiryo UI" panose="020B0604030504040204" pitchFamily="50" charset="-128"/>
                <a:ea typeface="Meiryo UI" panose="020B0604030504040204" pitchFamily="50" charset="-128"/>
              </a:rPr>
              <a:t>22</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00</a:t>
            </a:r>
            <a:r>
              <a:rPr lang="ja-JP" altLang="en-US" sz="1400" dirty="0">
                <a:latin typeface="Meiryo UI" panose="020B0604030504040204" pitchFamily="50" charset="-128"/>
                <a:ea typeface="Meiryo UI" panose="020B0604030504040204" pitchFamily="50" charset="-128"/>
              </a:rPr>
              <a:t>は妥当であると考える。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最終新幹線　</a:t>
            </a:r>
            <a:r>
              <a:rPr lang="en-US" altLang="ja-JP" sz="1400" dirty="0">
                <a:latin typeface="Meiryo UI" panose="020B0604030504040204" pitchFamily="50" charset="-128"/>
                <a:ea typeface="Meiryo UI" panose="020B0604030504040204" pitchFamily="50" charset="-128"/>
              </a:rPr>
              <a:t>22:11 </a:t>
            </a:r>
            <a:r>
              <a:rPr lang="ja-JP" altLang="en-US" sz="1400" dirty="0">
                <a:latin typeface="Meiryo UI" panose="020B0604030504040204" pitchFamily="50" charset="-128"/>
                <a:ea typeface="Meiryo UI" panose="020B0604030504040204" pitchFamily="50" charset="-128"/>
              </a:rPr>
              <a:t>長野ー</a:t>
            </a:r>
            <a:r>
              <a:rPr lang="en-US" altLang="ja-JP" sz="1400" dirty="0">
                <a:latin typeface="Meiryo UI" panose="020B0604030504040204" pitchFamily="50" charset="-128"/>
                <a:ea typeface="Meiryo UI" panose="020B0604030504040204" pitchFamily="50" charset="-128"/>
              </a:rPr>
              <a:t>23:32 </a:t>
            </a:r>
            <a:r>
              <a:rPr lang="ja-JP" altLang="en-US" sz="1400" dirty="0">
                <a:latin typeface="Meiryo UI" panose="020B0604030504040204" pitchFamily="50" charset="-128"/>
                <a:ea typeface="Meiryo UI" panose="020B0604030504040204" pitchFamily="50" charset="-128"/>
              </a:rPr>
              <a:t>東京</a:t>
            </a:r>
          </a:p>
          <a:p>
            <a:r>
              <a:rPr lang="ja-JP" altLang="en-US" sz="1400" dirty="0">
                <a:latin typeface="Meiryo UI" panose="020B0604030504040204" pitchFamily="50" charset="-128"/>
                <a:ea typeface="Meiryo UI" panose="020B0604030504040204" pitchFamily="50" charset="-128"/>
              </a:rPr>
              <a:t>ＪＲ新幹線かがやき</a:t>
            </a:r>
            <a:r>
              <a:rPr lang="en-US" altLang="ja-JP" sz="1400" dirty="0">
                <a:latin typeface="Meiryo UI" panose="020B0604030504040204" pitchFamily="50" charset="-128"/>
                <a:ea typeface="Meiryo UI" panose="020B0604030504040204" pitchFamily="50" charset="-128"/>
              </a:rPr>
              <a:t>518</a:t>
            </a:r>
            <a:r>
              <a:rPr lang="ja-JP" altLang="en-US" sz="1400" dirty="0">
                <a:latin typeface="Meiryo UI" panose="020B0604030504040204" pitchFamily="50" charset="-128"/>
                <a:ea typeface="Meiryo UI" panose="020B0604030504040204" pitchFamily="50" charset="-128"/>
              </a:rPr>
              <a:t>号・東京行</a:t>
            </a:r>
          </a:p>
        </p:txBody>
      </p:sp>
      <p:sp>
        <p:nvSpPr>
          <p:cNvPr id="5" name="スライド番号プレースホルダー 4">
            <a:extLst>
              <a:ext uri="{FF2B5EF4-FFF2-40B4-BE49-F238E27FC236}">
                <a16:creationId xmlns:a16="http://schemas.microsoft.com/office/drawing/2014/main" id="{18724BCC-791F-FE50-BCE7-E20AD46E8E09}"/>
              </a:ext>
            </a:extLst>
          </p:cNvPr>
          <p:cNvSpPr>
            <a:spLocks noGrp="1"/>
          </p:cNvSpPr>
          <p:nvPr>
            <p:ph type="sldNum" sz="quarter" idx="12"/>
          </p:nvPr>
        </p:nvSpPr>
        <p:spPr/>
        <p:txBody>
          <a:bodyPr/>
          <a:lstStyle/>
          <a:p>
            <a:fld id="{2977F5E9-0479-47A0-9E51-109E0858BCF2}" type="slidenum">
              <a:rPr kumimoji="1" lang="ja-JP" altLang="en-US" smtClean="0"/>
              <a:t>51</a:t>
            </a:fld>
            <a:endParaRPr kumimoji="1" lang="ja-JP" altLang="en-US"/>
          </a:p>
        </p:txBody>
      </p:sp>
      <p:sp>
        <p:nvSpPr>
          <p:cNvPr id="13" name="テキスト ボックス 12">
            <a:extLst>
              <a:ext uri="{FF2B5EF4-FFF2-40B4-BE49-F238E27FC236}">
                <a16:creationId xmlns:a16="http://schemas.microsoft.com/office/drawing/2014/main" id="{E70452F1-486F-B400-1D4F-5809F3F6F5B6}"/>
              </a:ext>
            </a:extLst>
          </p:cNvPr>
          <p:cNvSpPr txBox="1"/>
          <p:nvPr/>
        </p:nvSpPr>
        <p:spPr>
          <a:xfrm>
            <a:off x="515670" y="2964559"/>
            <a:ext cx="6113005"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プロスペクト以外に</a:t>
            </a:r>
            <a:r>
              <a:rPr kumimoji="1" lang="en-US" altLang="ja-JP" b="1" dirty="0">
                <a:latin typeface="Meiryo UI" panose="020B0604030504040204" pitchFamily="50" charset="-128"/>
                <a:ea typeface="Meiryo UI" panose="020B0604030504040204" pitchFamily="50" charset="-128"/>
              </a:rPr>
              <a:t>2.7</a:t>
            </a:r>
            <a:r>
              <a:rPr kumimoji="1" lang="ja-JP" altLang="en-US" b="1" dirty="0">
                <a:latin typeface="Meiryo UI" panose="020B0604030504040204" pitchFamily="50" charset="-128"/>
                <a:ea typeface="Meiryo UI" panose="020B0604030504040204" pitchFamily="50" charset="-128"/>
              </a:rPr>
              <a:t>人</a:t>
            </a:r>
            <a:r>
              <a:rPr kumimoji="1" lang="en-US" altLang="ja-JP" b="1" dirty="0">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日の顧客を見込める可能性がある</a:t>
            </a:r>
          </a:p>
        </p:txBody>
      </p:sp>
      <p:sp>
        <p:nvSpPr>
          <p:cNvPr id="15" name="テキスト ボックス 14">
            <a:extLst>
              <a:ext uri="{FF2B5EF4-FFF2-40B4-BE49-F238E27FC236}">
                <a16:creationId xmlns:a16="http://schemas.microsoft.com/office/drawing/2014/main" id="{FEDC7788-863D-4121-F4BF-D9A7D6F3A155}"/>
              </a:ext>
            </a:extLst>
          </p:cNvPr>
          <p:cNvSpPr txBox="1"/>
          <p:nvPr/>
        </p:nvSpPr>
        <p:spPr>
          <a:xfrm>
            <a:off x="6722805" y="2273458"/>
            <a:ext cx="4094922" cy="338554"/>
          </a:xfrm>
          <a:prstGeom prst="rect">
            <a:avLst/>
          </a:prstGeom>
          <a:noFill/>
        </p:spPr>
        <p:txBody>
          <a:bodyPr wrap="square" rtlCol="0">
            <a:spAutoFit/>
          </a:bodyPr>
          <a:lstStyle/>
          <a:p>
            <a:pPr marL="285750" indent="-285750">
              <a:buFont typeface="Wingdings" panose="05000000000000000000" pitchFamily="2" charset="2"/>
              <a:buChar char="l"/>
            </a:pPr>
            <a:r>
              <a:rPr lang="ja-JP" altLang="en-US" sz="1600" dirty="0">
                <a:latin typeface="Meiryo UI" panose="020B0604030504040204" pitchFamily="50" charset="-128"/>
                <a:ea typeface="Meiryo UI" panose="020B0604030504040204" pitchFamily="50" charset="-128"/>
              </a:rPr>
              <a:t>時間帯と通行人の近似式を作ってみよう</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22055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6F562-E797-5E4B-0A4D-25DA27781B49}"/>
              </a:ext>
            </a:extLst>
          </p:cNvPr>
          <p:cNvSpPr>
            <a:spLocks noGrp="1"/>
          </p:cNvSpPr>
          <p:nvPr>
            <p:ph type="title"/>
          </p:nvPr>
        </p:nvSpPr>
        <p:spPr/>
        <p:txBody>
          <a:bodyPr/>
          <a:lstStyle/>
          <a:p>
            <a:r>
              <a:rPr kumimoji="1" lang="ja-JP" altLang="en-US" b="1" dirty="0"/>
              <a:t>ビジネスケースの作成と金融機関への相談</a:t>
            </a:r>
          </a:p>
        </p:txBody>
      </p:sp>
      <p:sp>
        <p:nvSpPr>
          <p:cNvPr id="3" name="テキスト プレースホルダー 2">
            <a:extLst>
              <a:ext uri="{FF2B5EF4-FFF2-40B4-BE49-F238E27FC236}">
                <a16:creationId xmlns:a16="http://schemas.microsoft.com/office/drawing/2014/main" id="{0E49FE47-8232-793D-5BAA-22E41562FE80}"/>
              </a:ext>
            </a:extLst>
          </p:cNvPr>
          <p:cNvSpPr>
            <a:spLocks noGrp="1"/>
          </p:cNvSpPr>
          <p:nvPr>
            <p:ph type="body" sz="quarter" idx="13"/>
          </p:nvPr>
        </p:nvSpPr>
        <p:spPr/>
        <p:txBody>
          <a:bodyPr/>
          <a:lstStyle/>
          <a:p>
            <a:r>
              <a:rPr kumimoji="1" lang="ja-JP" altLang="en-US" dirty="0"/>
              <a:t>チュートリアル　重回帰分析</a:t>
            </a:r>
          </a:p>
        </p:txBody>
      </p:sp>
      <p:sp>
        <p:nvSpPr>
          <p:cNvPr id="5" name="テキスト ボックス 4">
            <a:extLst>
              <a:ext uri="{FF2B5EF4-FFF2-40B4-BE49-F238E27FC236}">
                <a16:creationId xmlns:a16="http://schemas.microsoft.com/office/drawing/2014/main" id="{80BE29BF-7E2D-07C9-32D4-48D5FB803D29}"/>
              </a:ext>
            </a:extLst>
          </p:cNvPr>
          <p:cNvSpPr txBox="1"/>
          <p:nvPr/>
        </p:nvSpPr>
        <p:spPr>
          <a:xfrm>
            <a:off x="5949577" y="2548699"/>
            <a:ext cx="6017557" cy="3847207"/>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プランを説明し、融資可能か相談した。</a:t>
            </a:r>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（回答）</a:t>
            </a: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しっかり分析されており、それに基づき、今後、計画も詳細に策定されると考えられます。その際、ビジネスケースついては、もう少し具体的に掘り下げてヒアリングさせて下さい（資金繰りの見通し、内装などの発注先など）</a:t>
            </a:r>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融資額　</a:t>
            </a:r>
            <a:r>
              <a:rPr lang="en-US" altLang="ja-JP" sz="1400" dirty="0">
                <a:latin typeface="Meiryo UI" panose="020B0604030504040204" pitchFamily="50" charset="-128"/>
                <a:ea typeface="Meiryo UI" panose="020B0604030504040204" pitchFamily="50" charset="-128"/>
              </a:rPr>
              <a:t>1,000</a:t>
            </a:r>
            <a:r>
              <a:rPr lang="ja-JP" altLang="en-US" sz="1400" dirty="0">
                <a:latin typeface="Meiryo UI" panose="020B0604030504040204" pitchFamily="50" charset="-128"/>
                <a:ea typeface="Meiryo UI" panose="020B0604030504040204" pitchFamily="50" charset="-128"/>
              </a:rPr>
              <a:t>万円程度</a:t>
            </a:r>
            <a:endParaRPr lang="en-US" altLang="ja-JP" sz="1400" dirty="0">
              <a:latin typeface="Meiryo UI" panose="020B0604030504040204" pitchFamily="50" charset="-128"/>
              <a:ea typeface="Meiryo UI" panose="020B0604030504040204" pitchFamily="50" charset="-128"/>
            </a:endParaRPr>
          </a:p>
          <a:p>
            <a:pPr lvl="1"/>
            <a:r>
              <a:rPr lang="ja-JP" altLang="en-US" sz="1400" dirty="0">
                <a:latin typeface="Meiryo UI" panose="020B0604030504040204" pitchFamily="50" charset="-128"/>
                <a:ea typeface="Meiryo UI" panose="020B0604030504040204" pitchFamily="50" charset="-128"/>
              </a:rPr>
              <a:t>　　利率、</a:t>
            </a:r>
            <a:r>
              <a:rPr lang="en-US" altLang="ja-JP" sz="1400" dirty="0">
                <a:latin typeface="Meiryo UI" panose="020B0604030504040204" pitchFamily="50" charset="-128"/>
                <a:ea typeface="Meiryo UI" panose="020B0604030504040204" pitchFamily="50" charset="-128"/>
              </a:rPr>
              <a:t>1.1%</a:t>
            </a:r>
          </a:p>
          <a:p>
            <a:pPr lvl="1"/>
            <a:r>
              <a:rPr lang="ja-JP" altLang="en-US" sz="1400" dirty="0">
                <a:latin typeface="Meiryo UI" panose="020B0604030504040204" pitchFamily="50" charset="-128"/>
                <a:ea typeface="Meiryo UI" panose="020B0604030504040204" pitchFamily="50" charset="-128"/>
              </a:rPr>
              <a:t>　　保証料の自己負担なし（長野県の県制度資金を活用）</a:t>
            </a:r>
          </a:p>
          <a:p>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計画の精緻化のアドバイスとして、出店予定付近の飲食店に足を運び状況を分析してみては如何ですか？</a:t>
            </a:r>
            <a:endParaRPr lang="en-US" altLang="ja-JP" sz="1400" dirty="0">
              <a:latin typeface="Meiryo UI" panose="020B0604030504040204" pitchFamily="50" charset="-128"/>
              <a:ea typeface="Meiryo UI" panose="020B0604030504040204" pitchFamily="50" charset="-128"/>
            </a:endParaRPr>
          </a:p>
          <a:p>
            <a:endParaRPr lang="ja-JP" altLang="en-US" sz="14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（参考）</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通常、融資の審査は、営業利益、減価償却、</a:t>
            </a:r>
            <a:r>
              <a:rPr lang="en-US" altLang="ja-JP" sz="1200" dirty="0">
                <a:latin typeface="Meiryo UI" panose="020B0604030504040204" pitchFamily="50" charset="-128"/>
                <a:ea typeface="Meiryo UI" panose="020B0604030504040204" pitchFamily="50" charset="-128"/>
              </a:rPr>
              <a:t>EBITDA</a:t>
            </a:r>
            <a:r>
              <a:rPr lang="ja-JP" altLang="en-US" sz="1200" dirty="0">
                <a:latin typeface="Meiryo UI" panose="020B0604030504040204" pitchFamily="50" charset="-128"/>
                <a:ea typeface="Meiryo UI" panose="020B0604030504040204" pitchFamily="50" charset="-128"/>
              </a:rPr>
              <a:t>、キャッシュフローなどで返済能力をみます。</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a:t>
            </a:r>
            <a:r>
              <a:rPr lang="en-US" altLang="ja-JP" sz="1200" b="0" i="0" dirty="0">
                <a:effectLst/>
                <a:latin typeface="Meiryo UI" panose="020B0604030504040204" pitchFamily="50" charset="-128"/>
                <a:ea typeface="Meiryo UI" panose="020B0604030504040204" pitchFamily="50" charset="-128"/>
              </a:rPr>
              <a:t> EBITDA</a:t>
            </a:r>
            <a:r>
              <a:rPr lang="ja-JP" altLang="en-US" sz="1200" b="0" i="0" dirty="0">
                <a:effectLst/>
                <a:latin typeface="Meiryo UI" panose="020B0604030504040204" pitchFamily="50" charset="-128"/>
                <a:ea typeface="Meiryo UI" panose="020B0604030504040204" pitchFamily="50" charset="-128"/>
              </a:rPr>
              <a:t>（</a:t>
            </a:r>
            <a:r>
              <a:rPr lang="en-US" altLang="ja-JP" sz="1200" b="0" i="0" dirty="0">
                <a:effectLst/>
                <a:latin typeface="Meiryo UI" panose="020B0604030504040204" pitchFamily="50" charset="-128"/>
                <a:ea typeface="Meiryo UI" panose="020B0604030504040204" pitchFamily="50" charset="-128"/>
              </a:rPr>
              <a:t>earnings before interest, tax, depreciation, and amortization</a:t>
            </a:r>
            <a:r>
              <a:rPr lang="ja-JP" altLang="en-US" sz="1200" b="0" i="0" dirty="0">
                <a:effectLst/>
                <a:latin typeface="Meiryo UI" panose="020B0604030504040204" pitchFamily="50" charset="-128"/>
                <a:ea typeface="Meiryo UI" panose="020B0604030504040204" pitchFamily="50" charset="-128"/>
              </a:rPr>
              <a:t>）は、税引前利益に、特別損益、支払利息、および減価償却費を加算した値</a:t>
            </a:r>
            <a:endParaRPr lang="ja-JP" altLang="en-US" sz="12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3F966B4-DC3E-7FA4-DC9A-BAFE22838AA4}"/>
              </a:ext>
            </a:extLst>
          </p:cNvPr>
          <p:cNvSpPr txBox="1"/>
          <p:nvPr/>
        </p:nvSpPr>
        <p:spPr>
          <a:xfrm>
            <a:off x="5949578" y="2164580"/>
            <a:ext cx="2853764" cy="338554"/>
          </a:xfrm>
          <a:prstGeom prst="rect">
            <a:avLst/>
          </a:prstGeom>
          <a:noFill/>
        </p:spPr>
        <p:txBody>
          <a:bodyPr wrap="square" rtlCol="0">
            <a:spAutoFit/>
          </a:bodyPr>
          <a:lstStyle/>
          <a:p>
            <a:r>
              <a:rPr kumimoji="1" lang="ja-JP" altLang="en-US" sz="1600" b="1" dirty="0" err="1">
                <a:latin typeface="Meiryo UI" panose="020B0604030504040204" pitchFamily="50" charset="-128"/>
                <a:ea typeface="Meiryo UI" panose="020B0604030504040204" pitchFamily="50" charset="-128"/>
              </a:rPr>
              <a:t>けん</a:t>
            </a:r>
            <a:r>
              <a:rPr kumimoji="1" lang="ja-JP" altLang="en-US" sz="1600" b="1" dirty="0">
                <a:latin typeface="Meiryo UI" panose="020B0604030504040204" pitchFamily="50" charset="-128"/>
                <a:ea typeface="Meiryo UI" panose="020B0604030504040204" pitchFamily="50" charset="-128"/>
              </a:rPr>
              <a:t>しん</a:t>
            </a:r>
            <a:r>
              <a:rPr kumimoji="1" lang="en-US" altLang="ja-JP" sz="1600" b="1" dirty="0">
                <a:latin typeface="Meiryo UI" panose="020B0604030504040204" pitchFamily="50" charset="-128"/>
                <a:ea typeface="Meiryo UI" panose="020B0604030504040204" pitchFamily="50" charset="-128"/>
              </a:rPr>
              <a:t>BANK</a:t>
            </a:r>
            <a:r>
              <a:rPr kumimoji="1" lang="ja-JP" altLang="en-US" sz="1600" b="1" dirty="0">
                <a:latin typeface="Meiryo UI" panose="020B0604030504040204" pitchFamily="50" charset="-128"/>
                <a:ea typeface="Meiryo UI" panose="020B0604030504040204" pitchFamily="50" charset="-128"/>
              </a:rPr>
              <a:t>へ融資の相談</a:t>
            </a:r>
          </a:p>
        </p:txBody>
      </p:sp>
      <p:graphicFrame>
        <p:nvGraphicFramePr>
          <p:cNvPr id="7" name="表 6">
            <a:extLst>
              <a:ext uri="{FF2B5EF4-FFF2-40B4-BE49-F238E27FC236}">
                <a16:creationId xmlns:a16="http://schemas.microsoft.com/office/drawing/2014/main" id="{6063A99A-9583-E707-5731-79D2B3712CEA}"/>
              </a:ext>
            </a:extLst>
          </p:cNvPr>
          <p:cNvGraphicFramePr>
            <a:graphicFrameLocks noGrp="1"/>
          </p:cNvGraphicFramePr>
          <p:nvPr/>
        </p:nvGraphicFramePr>
        <p:xfrm>
          <a:off x="747808" y="3723335"/>
          <a:ext cx="3868267" cy="2936409"/>
        </p:xfrm>
        <a:graphic>
          <a:graphicData uri="http://schemas.openxmlformats.org/drawingml/2006/table">
            <a:tbl>
              <a:tblPr>
                <a:tableStyleId>{5940675A-B579-460E-94D1-54222C63F5DA}</a:tableStyleId>
              </a:tblPr>
              <a:tblGrid>
                <a:gridCol w="838901">
                  <a:extLst>
                    <a:ext uri="{9D8B030D-6E8A-4147-A177-3AD203B41FA5}">
                      <a16:colId xmlns:a16="http://schemas.microsoft.com/office/drawing/2014/main" val="1679394386"/>
                    </a:ext>
                  </a:extLst>
                </a:gridCol>
                <a:gridCol w="2190465">
                  <a:extLst>
                    <a:ext uri="{9D8B030D-6E8A-4147-A177-3AD203B41FA5}">
                      <a16:colId xmlns:a16="http://schemas.microsoft.com/office/drawing/2014/main" val="955527598"/>
                    </a:ext>
                  </a:extLst>
                </a:gridCol>
                <a:gridCol w="838901">
                  <a:extLst>
                    <a:ext uri="{9D8B030D-6E8A-4147-A177-3AD203B41FA5}">
                      <a16:colId xmlns:a16="http://schemas.microsoft.com/office/drawing/2014/main" val="3931635024"/>
                    </a:ext>
                  </a:extLst>
                </a:gridCol>
              </a:tblGrid>
              <a:tr h="227499">
                <a:tc>
                  <a:txBody>
                    <a:bodyPr/>
                    <a:lstStyle/>
                    <a:p>
                      <a:pPr algn="ctr" fontAlgn="ctr"/>
                      <a:r>
                        <a:rPr lang="ja-JP" altLang="en-US" sz="1100" b="0" u="none" strike="noStrike" dirty="0">
                          <a:solidFill>
                            <a:srgbClr val="000000"/>
                          </a:solidFill>
                          <a:effectLst/>
                          <a:latin typeface="Meiryo UI" panose="020B0604030504040204" pitchFamily="50" charset="-128"/>
                          <a:ea typeface="Meiryo UI" panose="020B0604030504040204" pitchFamily="50" charset="-128"/>
                        </a:rPr>
                        <a:t>種別</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ja-JP" altLang="en-US" sz="1100" b="0" u="none" strike="noStrike" dirty="0">
                          <a:solidFill>
                            <a:srgbClr val="000000"/>
                          </a:solidFill>
                          <a:effectLst/>
                          <a:latin typeface="Meiryo UI" panose="020B0604030504040204" pitchFamily="50" charset="-128"/>
                          <a:ea typeface="Meiryo UI" panose="020B0604030504040204" pitchFamily="50" charset="-128"/>
                        </a:rPr>
                        <a:t>名目</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ctr" fontAlgn="ctr"/>
                      <a:r>
                        <a:rPr lang="ja-JP" altLang="en-US" sz="1100" b="0" u="none" strike="noStrike" dirty="0">
                          <a:solidFill>
                            <a:srgbClr val="000000"/>
                          </a:solidFill>
                          <a:effectLst/>
                          <a:latin typeface="Meiryo UI" panose="020B0604030504040204" pitchFamily="50" charset="-128"/>
                          <a:ea typeface="Meiryo UI" panose="020B0604030504040204" pitchFamily="50" charset="-128"/>
                        </a:rPr>
                        <a:t>金額</a:t>
                      </a:r>
                      <a:r>
                        <a:rPr lang="en-US" altLang="ja-JP" sz="1100" b="0" u="none" strike="noStrike" dirty="0">
                          <a:solidFill>
                            <a:srgbClr val="000000"/>
                          </a:solidFill>
                          <a:effectLst/>
                          <a:latin typeface="Meiryo UI" panose="020B0604030504040204" pitchFamily="50" charset="-128"/>
                          <a:ea typeface="Meiryo UI" panose="020B0604030504040204" pitchFamily="50" charset="-128"/>
                        </a:rPr>
                        <a:t>(</a:t>
                      </a:r>
                      <a:r>
                        <a:rPr lang="ja-JP" altLang="en-US" sz="1100" b="0" u="none" strike="noStrike" dirty="0">
                          <a:solidFill>
                            <a:srgbClr val="000000"/>
                          </a:solidFill>
                          <a:effectLst/>
                          <a:latin typeface="Meiryo UI" panose="020B0604030504040204" pitchFamily="50" charset="-128"/>
                          <a:ea typeface="Meiryo UI" panose="020B0604030504040204" pitchFamily="50" charset="-128"/>
                        </a:rPr>
                        <a:t>円</a:t>
                      </a:r>
                      <a:r>
                        <a:rPr lang="en-US" altLang="ja-JP" sz="1100" b="0" u="none" strike="noStrike" dirty="0">
                          <a:solidFill>
                            <a:srgbClr val="000000"/>
                          </a:solidFill>
                          <a:effectLst/>
                          <a:latin typeface="Meiryo UI" panose="020B0604030504040204" pitchFamily="50" charset="-128"/>
                          <a:ea typeface="Meiryo UI" panose="020B0604030504040204" pitchFamily="50" charset="-128"/>
                        </a:rPr>
                        <a:t>)</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029299601"/>
                  </a:ext>
                </a:extLst>
              </a:tr>
              <a:tr h="224155">
                <a:tc rowSpan="3">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設立時</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dirty="0">
                          <a:effectLst/>
                          <a:latin typeface="Meiryo UI" panose="020B0604030504040204" pitchFamily="50" charset="-128"/>
                          <a:ea typeface="Meiryo UI" panose="020B0604030504040204" pitchFamily="50" charset="-128"/>
                        </a:rPr>
                        <a:t>登記</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300,000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791915531"/>
                  </a:ext>
                </a:extLst>
              </a:tr>
              <a:tr h="224155">
                <a:tc vMerge="1">
                  <a:txBody>
                    <a:bodyPr/>
                    <a:lstStyle/>
                    <a:p>
                      <a:endParaRPr kumimoji="1" lang="ja-JP" altLang="en-US"/>
                    </a:p>
                  </a:txBody>
                  <a:tcP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ロゴ作成・商標登録</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100,000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4231421194"/>
                  </a:ext>
                </a:extLst>
              </a:tr>
              <a:tr h="243205">
                <a:tc vMerge="1">
                  <a:txBody>
                    <a:bodyPr/>
                    <a:lstStyle/>
                    <a:p>
                      <a:endParaRPr kumimoji="1" lang="ja-JP" altLang="en-US"/>
                    </a:p>
                  </a:txBody>
                  <a:tcPr/>
                </a:tc>
                <a:tc>
                  <a:txBody>
                    <a:bodyPr/>
                    <a:lstStyle/>
                    <a:p>
                      <a:pPr algn="l" fontAlgn="ctr"/>
                      <a:r>
                        <a:rPr lang="zh-CN" altLang="en-US" sz="1100" u="none" strike="noStrike">
                          <a:effectLst/>
                          <a:latin typeface="Meiryo UI" panose="020B0604030504040204" pitchFamily="50" charset="-128"/>
                          <a:ea typeface="Meiryo UI" panose="020B0604030504040204" pitchFamily="50" charset="-128"/>
                        </a:rPr>
                        <a:t>内装工事（</a:t>
                      </a:r>
                      <a:r>
                        <a:rPr lang="en-US" altLang="zh-CN" sz="1100" u="none" strike="noStrike">
                          <a:effectLst/>
                          <a:latin typeface="Meiryo UI" panose="020B0604030504040204" pitchFamily="50" charset="-128"/>
                          <a:ea typeface="Meiryo UI" panose="020B0604030504040204" pitchFamily="50" charset="-128"/>
                        </a:rPr>
                        <a:t>50m</a:t>
                      </a:r>
                      <a:r>
                        <a:rPr lang="en-US" altLang="zh-CN" sz="1100" u="none" strike="noStrike" baseline="30000">
                          <a:effectLst/>
                          <a:latin typeface="Meiryo UI" panose="020B0604030504040204" pitchFamily="50" charset="-128"/>
                          <a:ea typeface="Meiryo UI" panose="020B0604030504040204" pitchFamily="50" charset="-128"/>
                        </a:rPr>
                        <a:t>2</a:t>
                      </a:r>
                      <a:r>
                        <a:rPr lang="zh-CN" altLang="en-US" sz="1100" u="none" strike="noStrike">
                          <a:effectLst/>
                          <a:latin typeface="Meiryo UI" panose="020B0604030504040204" pitchFamily="50" charset="-128"/>
                          <a:ea typeface="Meiryo UI" panose="020B0604030504040204" pitchFamily="50" charset="-128"/>
                        </a:rPr>
                        <a:t>）</a:t>
                      </a:r>
                      <a:endParaRPr lang="zh-CN"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1,000,000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980852182"/>
                  </a:ext>
                </a:extLst>
              </a:tr>
              <a:tr h="224155">
                <a:tc rowSpan="5">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コスト</a:t>
                      </a:r>
                      <a:br>
                        <a:rPr lang="ja-JP" altLang="en-US" sz="1100" u="none" strike="noStrike">
                          <a:effectLst/>
                          <a:latin typeface="Meiryo UI" panose="020B0604030504040204" pitchFamily="50" charset="-128"/>
                          <a:ea typeface="Meiryo UI" panose="020B0604030504040204" pitchFamily="50" charset="-128"/>
                        </a:rPr>
                      </a:br>
                      <a:r>
                        <a:rPr lang="ja-JP" altLang="en-US" sz="1100" u="none" strike="noStrike">
                          <a:effectLst/>
                          <a:latin typeface="Meiryo UI" panose="020B0604030504040204" pitchFamily="50" charset="-128"/>
                          <a:ea typeface="Meiryo UI" panose="020B0604030504040204" pitchFamily="50" charset="-128"/>
                        </a:rPr>
                        <a:t>経費</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家賃・水道・光熱費</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300,000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827716173"/>
                  </a:ext>
                </a:extLst>
              </a:tr>
              <a:tr h="224155">
                <a:tc vMerge="1">
                  <a:txBody>
                    <a:bodyPr/>
                    <a:lstStyle/>
                    <a:p>
                      <a:endParaRPr kumimoji="1" lang="ja-JP" altLang="en-US"/>
                    </a:p>
                  </a:txBody>
                  <a:tcPr/>
                </a:tc>
                <a:tc>
                  <a:txBody>
                    <a:bodyPr/>
                    <a:lstStyle/>
                    <a:p>
                      <a:pPr algn="l" fontAlgn="ctr"/>
                      <a:r>
                        <a:rPr lang="zh-TW" altLang="en-US" sz="1100" u="none" strike="noStrike">
                          <a:effectLst/>
                          <a:latin typeface="Meiryo UI" panose="020B0604030504040204" pitchFamily="50" charset="-128"/>
                          <a:ea typeface="Meiryo UI" panose="020B0604030504040204" pitchFamily="50" charset="-128"/>
                        </a:rPr>
                        <a:t>広告費等雑費</a:t>
                      </a:r>
                      <a:endParaRPr lang="zh-TW"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100,000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870862525"/>
                  </a:ext>
                </a:extLst>
              </a:tr>
              <a:tr h="224155">
                <a:tc vMerge="1">
                  <a:txBody>
                    <a:bodyPr/>
                    <a:lstStyle/>
                    <a:p>
                      <a:endParaRPr kumimoji="1" lang="ja-JP" altLang="en-US"/>
                    </a:p>
                  </a:txBody>
                  <a:tcPr/>
                </a:tc>
                <a:tc>
                  <a:txBody>
                    <a:bodyPr/>
                    <a:lstStyle/>
                    <a:p>
                      <a:pPr algn="l" fontAlgn="ctr"/>
                      <a:r>
                        <a:rPr lang="zh-TW" altLang="en-US" sz="1100" u="none" strike="noStrike">
                          <a:effectLst/>
                          <a:latin typeface="Meiryo UI" panose="020B0604030504040204" pitchFamily="50" charset="-128"/>
                          <a:ea typeface="Meiryo UI" panose="020B0604030504040204" pitchFamily="50" charset="-128"/>
                        </a:rPr>
                        <a:t>人件費（</a:t>
                      </a:r>
                      <a:r>
                        <a:rPr lang="en-US" altLang="zh-TW" sz="1100" u="none" strike="noStrike">
                          <a:effectLst/>
                          <a:latin typeface="Meiryo UI" panose="020B0604030504040204" pitchFamily="50" charset="-128"/>
                          <a:ea typeface="Meiryo UI" panose="020B0604030504040204" pitchFamily="50" charset="-128"/>
                        </a:rPr>
                        <a:t>2</a:t>
                      </a:r>
                      <a:r>
                        <a:rPr lang="zh-TW" altLang="en-US" sz="1100" u="none" strike="noStrike">
                          <a:effectLst/>
                          <a:latin typeface="Meiryo UI" panose="020B0604030504040204" pitchFamily="50" charset="-128"/>
                          <a:ea typeface="Meiryo UI" panose="020B0604030504040204" pitchFamily="50" charset="-128"/>
                        </a:rPr>
                        <a:t>名）</a:t>
                      </a:r>
                      <a:endParaRPr lang="zh-TW"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480,000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976330826"/>
                  </a:ext>
                </a:extLst>
              </a:tr>
              <a:tr h="224155">
                <a:tc vMerge="1">
                  <a:txBody>
                    <a:bodyPr/>
                    <a:lstStyle/>
                    <a:p>
                      <a:endParaRPr kumimoji="1" lang="ja-JP" altLang="en-US"/>
                    </a:p>
                  </a:txBody>
                  <a:tcP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原価</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300,000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4070601367"/>
                  </a:ext>
                </a:extLst>
              </a:tr>
              <a:tr h="224155">
                <a:tc vMerge="1">
                  <a:txBody>
                    <a:bodyPr/>
                    <a:lstStyle/>
                    <a:p>
                      <a:endParaRPr kumimoji="1" lang="ja-JP" altLang="en-US"/>
                    </a:p>
                  </a:txBody>
                  <a:tcPr/>
                </a:tc>
                <a:tc>
                  <a:txBody>
                    <a:bodyPr/>
                    <a:lstStyle/>
                    <a:p>
                      <a:pPr algn="l" fontAlgn="ctr"/>
                      <a:r>
                        <a:rPr lang="ja-JP" altLang="en-US" sz="1100" u="none" strike="noStrike" dirty="0">
                          <a:effectLst/>
                          <a:latin typeface="Meiryo UI" panose="020B0604030504040204" pitchFamily="50" charset="-128"/>
                          <a:ea typeface="Meiryo UI" panose="020B0604030504040204" pitchFamily="50" charset="-128"/>
                        </a:rPr>
                        <a:t>コスト・経費合計</a:t>
                      </a:r>
                      <a:r>
                        <a:rPr lang="en-US" altLang="ja-JP" sz="1100" u="none" strike="noStrike" dirty="0">
                          <a:effectLst/>
                          <a:latin typeface="Meiryo UI" panose="020B0604030504040204" pitchFamily="50" charset="-128"/>
                          <a:ea typeface="Meiryo UI" panose="020B0604030504040204" pitchFamily="50" charset="-128"/>
                        </a:rPr>
                        <a:t>/</a:t>
                      </a:r>
                      <a:r>
                        <a:rPr lang="ja-JP" altLang="en-US" sz="1100" u="none" strike="noStrike" dirty="0">
                          <a:effectLst/>
                          <a:latin typeface="Meiryo UI" panose="020B0604030504040204" pitchFamily="50" charset="-128"/>
                          <a:ea typeface="Meiryo UI" panose="020B0604030504040204" pitchFamily="50" charset="-128"/>
                        </a:rPr>
                        <a:t>月</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1,100,000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427497038"/>
                  </a:ext>
                </a:extLst>
              </a:tr>
              <a:tr h="224155">
                <a:tc rowSpan="3">
                  <a:txBody>
                    <a:bodyPr/>
                    <a:lstStyle/>
                    <a:p>
                      <a:pPr algn="ctr" fontAlgn="ctr"/>
                      <a:r>
                        <a:rPr lang="ja-JP" altLang="en-US" sz="1100" u="none" strike="noStrike" dirty="0">
                          <a:effectLst/>
                          <a:latin typeface="Meiryo UI" panose="020B0604030504040204" pitchFamily="50" charset="-128"/>
                          <a:ea typeface="Meiryo UI" panose="020B0604030504040204" pitchFamily="50" charset="-128"/>
                        </a:rPr>
                        <a:t>売上</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顧客単価</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5,000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415991568"/>
                  </a:ext>
                </a:extLst>
              </a:tr>
              <a:tr h="224155">
                <a:tc vMerge="1">
                  <a:txBody>
                    <a:bodyPr/>
                    <a:lstStyle/>
                    <a:p>
                      <a:endParaRPr kumimoji="1" lang="ja-JP" altLang="en-US"/>
                    </a:p>
                  </a:txBody>
                  <a:tcPr/>
                </a:tc>
                <a:tc>
                  <a:txBody>
                    <a:bodyPr/>
                    <a:lstStyle/>
                    <a:p>
                      <a:pPr algn="l" fontAlgn="ctr"/>
                      <a:r>
                        <a:rPr lang="ja-JP" altLang="en-US" sz="1100" u="none" strike="noStrike" dirty="0">
                          <a:effectLst/>
                          <a:latin typeface="Meiryo UI" panose="020B0604030504040204" pitchFamily="50" charset="-128"/>
                          <a:ea typeface="Meiryo UI" panose="020B0604030504040204" pitchFamily="50" charset="-128"/>
                        </a:rPr>
                        <a:t>顧客数</a:t>
                      </a:r>
                      <a:r>
                        <a:rPr lang="en-US" altLang="ja-JP" sz="1100" u="none" strike="noStrike" dirty="0">
                          <a:effectLst/>
                          <a:latin typeface="Meiryo UI" panose="020B0604030504040204" pitchFamily="50" charset="-128"/>
                          <a:ea typeface="Meiryo UI" panose="020B0604030504040204" pitchFamily="50" charset="-128"/>
                        </a:rPr>
                        <a:t>/</a:t>
                      </a:r>
                      <a:r>
                        <a:rPr lang="ja-JP" altLang="en-US" sz="1100" u="none" strike="noStrike" dirty="0">
                          <a:effectLst/>
                          <a:latin typeface="Meiryo UI" panose="020B0604030504040204" pitchFamily="50" charset="-128"/>
                          <a:ea typeface="Meiryo UI" panose="020B0604030504040204" pitchFamily="50" charset="-128"/>
                        </a:rPr>
                        <a:t>日</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15</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593945934"/>
                  </a:ext>
                </a:extLst>
              </a:tr>
              <a:tr h="224155">
                <a:tc vMerge="1">
                  <a:txBody>
                    <a:bodyPr/>
                    <a:lstStyle/>
                    <a:p>
                      <a:endParaRPr kumimoji="1" lang="ja-JP" altLang="en-US"/>
                    </a:p>
                  </a:txBody>
                  <a:tcPr/>
                </a:tc>
                <a:tc>
                  <a:txBody>
                    <a:bodyPr/>
                    <a:lstStyle/>
                    <a:p>
                      <a:pPr algn="l" fontAlgn="ctr"/>
                      <a:r>
                        <a:rPr lang="ja-JP" altLang="en-US" sz="1100" u="none" strike="noStrike" dirty="0">
                          <a:effectLst/>
                          <a:latin typeface="Meiryo UI" panose="020B0604030504040204" pitchFamily="50" charset="-128"/>
                          <a:ea typeface="Meiryo UI" panose="020B0604030504040204" pitchFamily="50" charset="-128"/>
                        </a:rPr>
                        <a:t>売上</a:t>
                      </a:r>
                      <a:r>
                        <a:rPr lang="en-US" altLang="ja-JP" sz="1100" u="none" strike="noStrike" dirty="0">
                          <a:effectLst/>
                          <a:latin typeface="Meiryo UI" panose="020B0604030504040204" pitchFamily="50" charset="-128"/>
                          <a:ea typeface="Meiryo UI" panose="020B0604030504040204" pitchFamily="50" charset="-128"/>
                        </a:rPr>
                        <a:t>/</a:t>
                      </a:r>
                      <a:r>
                        <a:rPr lang="ja-JP" altLang="en-US" sz="1100" u="none" strike="noStrike" dirty="0">
                          <a:effectLst/>
                          <a:latin typeface="Meiryo UI" panose="020B0604030504040204" pitchFamily="50" charset="-128"/>
                          <a:ea typeface="Meiryo UI" panose="020B0604030504040204" pitchFamily="50" charset="-128"/>
                        </a:rPr>
                        <a:t>月</a:t>
                      </a:r>
                      <a:endParaRPr lang="en-US" altLang="ja-JP" sz="1100" u="none" strike="noStrike" dirty="0">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1,500,000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956000624"/>
                  </a:ext>
                </a:extLst>
              </a:tr>
              <a:tr h="224155">
                <a:tc>
                  <a:txBody>
                    <a:body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利益</a:t>
                      </a:r>
                    </a:p>
                  </a:txBody>
                  <a:tcPr marL="4763" marR="4763" marT="4763" marB="0" anchor="ctr"/>
                </a:tc>
                <a:tc>
                  <a:txBody>
                    <a:bodyPr/>
                    <a:lstStyle/>
                    <a:p>
                      <a:pPr algn="l" fontAlgn="ctr"/>
                      <a:r>
                        <a:rPr lang="ja-JP" altLang="en-US" sz="1100" u="none" strike="noStrike" dirty="0">
                          <a:effectLst/>
                          <a:latin typeface="Meiryo UI" panose="020B0604030504040204" pitchFamily="50" charset="-128"/>
                          <a:ea typeface="Meiryo UI" panose="020B0604030504040204" pitchFamily="50" charset="-128"/>
                        </a:rPr>
                        <a:t>粗利</a:t>
                      </a:r>
                      <a:r>
                        <a:rPr lang="en-US" altLang="ja-JP" sz="1100" u="none" strike="noStrike" dirty="0">
                          <a:effectLst/>
                          <a:latin typeface="Meiryo UI" panose="020B0604030504040204" pitchFamily="50" charset="-128"/>
                          <a:ea typeface="Meiryo UI" panose="020B0604030504040204" pitchFamily="50" charset="-128"/>
                        </a:rPr>
                        <a:t>/</a:t>
                      </a:r>
                      <a:r>
                        <a:rPr lang="ja-JP" altLang="en-US" sz="1100" u="none" strike="noStrike" dirty="0">
                          <a:effectLst/>
                          <a:latin typeface="Meiryo UI" panose="020B0604030504040204" pitchFamily="50" charset="-128"/>
                          <a:ea typeface="Meiryo UI" panose="020B0604030504040204" pitchFamily="50" charset="-128"/>
                        </a:rPr>
                        <a:t>月</a:t>
                      </a:r>
                      <a:endParaRPr lang="en-US" altLang="ja-JP" sz="1100" u="none" strike="noStrike" dirty="0">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400,000</a:t>
                      </a:r>
                    </a:p>
                  </a:txBody>
                  <a:tcPr marL="4763" marR="4763" marT="4763" marB="0" anchor="ctr"/>
                </a:tc>
                <a:extLst>
                  <a:ext uri="{0D108BD9-81ED-4DB2-BD59-A6C34878D82A}">
                    <a16:rowId xmlns:a16="http://schemas.microsoft.com/office/drawing/2014/main" val="3442906585"/>
                  </a:ext>
                </a:extLst>
              </a:tr>
            </a:tbl>
          </a:graphicData>
        </a:graphic>
      </p:graphicFrame>
      <p:sp>
        <p:nvSpPr>
          <p:cNvPr id="8" name="テキスト ボックス 7">
            <a:extLst>
              <a:ext uri="{FF2B5EF4-FFF2-40B4-BE49-F238E27FC236}">
                <a16:creationId xmlns:a16="http://schemas.microsoft.com/office/drawing/2014/main" id="{B4E6B177-3BAC-8C01-80E4-5EE2F5FB446E}"/>
              </a:ext>
            </a:extLst>
          </p:cNvPr>
          <p:cNvSpPr txBox="1"/>
          <p:nvPr/>
        </p:nvSpPr>
        <p:spPr>
          <a:xfrm>
            <a:off x="302560" y="1945885"/>
            <a:ext cx="207607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ビジネス・ケース</a:t>
            </a:r>
          </a:p>
        </p:txBody>
      </p:sp>
      <p:sp>
        <p:nvSpPr>
          <p:cNvPr id="9" name="テキスト ボックス 8">
            <a:extLst>
              <a:ext uri="{FF2B5EF4-FFF2-40B4-BE49-F238E27FC236}">
                <a16:creationId xmlns:a16="http://schemas.microsoft.com/office/drawing/2014/main" id="{088378D5-94CB-9216-E7CA-341665DE2DEC}"/>
              </a:ext>
            </a:extLst>
          </p:cNvPr>
          <p:cNvSpPr txBox="1"/>
          <p:nvPr/>
        </p:nvSpPr>
        <p:spPr>
          <a:xfrm>
            <a:off x="224866" y="2336687"/>
            <a:ext cx="5046381" cy="1200329"/>
          </a:xfrm>
          <a:prstGeom prst="rect">
            <a:avLst/>
          </a:prstGeom>
          <a:noFill/>
        </p:spPr>
        <p:txBody>
          <a:bodyPr wrap="square" rtlCol="0">
            <a:spAutoFit/>
          </a:bodyPr>
          <a:lstStyle/>
          <a:p>
            <a:pPr marL="268288" lvl="1" indent="-179388">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社会的信用を高めるために株式会社にする（資本金</a:t>
            </a:r>
            <a:r>
              <a:rPr lang="en-US" altLang="ja-JP" sz="1200" dirty="0">
                <a:latin typeface="Meiryo UI" panose="020B0604030504040204" pitchFamily="50" charset="-128"/>
                <a:ea typeface="Meiryo UI" panose="020B0604030504040204" pitchFamily="50" charset="-128"/>
              </a:rPr>
              <a:t>100</a:t>
            </a:r>
            <a:r>
              <a:rPr lang="ja-JP" altLang="en-US" sz="1200" dirty="0">
                <a:latin typeface="Meiryo UI" panose="020B0604030504040204" pitchFamily="50" charset="-128"/>
                <a:ea typeface="Meiryo UI" panose="020B0604030504040204" pitchFamily="50" charset="-128"/>
              </a:rPr>
              <a:t>万円）。</a:t>
            </a:r>
            <a:endParaRPr lang="en-US" altLang="ja-JP" sz="1200" dirty="0">
              <a:latin typeface="Meiryo UI" panose="020B0604030504040204" pitchFamily="50" charset="-128"/>
              <a:ea typeface="Meiryo UI" panose="020B0604030504040204" pitchFamily="50" charset="-128"/>
            </a:endParaRPr>
          </a:p>
          <a:p>
            <a:pPr marL="268288" lvl="1" indent="-179388">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客単価を</a:t>
            </a:r>
            <a:r>
              <a:rPr lang="en-US" altLang="ja-JP" sz="1200" dirty="0">
                <a:latin typeface="Meiryo UI" panose="020B0604030504040204" pitchFamily="50" charset="-128"/>
                <a:ea typeface="Meiryo UI" panose="020B0604030504040204" pitchFamily="50" charset="-128"/>
              </a:rPr>
              <a:t>5,000</a:t>
            </a:r>
            <a:r>
              <a:rPr lang="ja-JP" altLang="en-US" sz="1200" dirty="0">
                <a:latin typeface="Meiryo UI" panose="020B0604030504040204" pitchFamily="50" charset="-128"/>
                <a:ea typeface="Meiryo UI" panose="020B0604030504040204" pitchFamily="50" charset="-128"/>
              </a:rPr>
              <a:t>円</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人と置き、</a:t>
            </a:r>
            <a:r>
              <a:rPr lang="en-US" altLang="ja-JP" sz="1200" dirty="0">
                <a:latin typeface="Meiryo UI" panose="020B0604030504040204" pitchFamily="50" charset="-128"/>
                <a:ea typeface="Meiryo UI" panose="020B0604030504040204" pitchFamily="50" charset="-128"/>
              </a:rPr>
              <a:t>15</a:t>
            </a:r>
            <a:r>
              <a:rPr lang="ja-JP" altLang="en-US" sz="1200" dirty="0">
                <a:latin typeface="Meiryo UI" panose="020B0604030504040204" pitchFamily="50" charset="-128"/>
                <a:ea typeface="Meiryo UI" panose="020B0604030504040204" pitchFamily="50" charset="-128"/>
              </a:rPr>
              <a:t>名</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日が来店する。</a:t>
            </a:r>
            <a:endParaRPr lang="en-US" altLang="ja-JP" sz="1200" dirty="0">
              <a:latin typeface="Meiryo UI" panose="020B0604030504040204" pitchFamily="50" charset="-128"/>
              <a:ea typeface="Meiryo UI" panose="020B0604030504040204" pitchFamily="50" charset="-128"/>
            </a:endParaRPr>
          </a:p>
          <a:p>
            <a:pPr marL="268288" lvl="1" indent="-179388">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学生と社会人のコミュニティーとするため、営業日は平日（</a:t>
            </a:r>
            <a:r>
              <a:rPr lang="en-US" altLang="ja-JP" sz="1200" dirty="0">
                <a:latin typeface="Meiryo UI" panose="020B0604030504040204" pitchFamily="50" charset="-128"/>
                <a:ea typeface="Meiryo UI" panose="020B0604030504040204" pitchFamily="50" charset="-128"/>
              </a:rPr>
              <a:t>20</a:t>
            </a:r>
            <a:r>
              <a:rPr lang="ja-JP" altLang="en-US" sz="1200" dirty="0">
                <a:latin typeface="Meiryo UI" panose="020B0604030504040204" pitchFamily="50" charset="-128"/>
                <a:ea typeface="Meiryo UI" panose="020B0604030504040204" pitchFamily="50" charset="-128"/>
              </a:rPr>
              <a:t>日</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月）とする。</a:t>
            </a:r>
            <a:endParaRPr lang="en-US" altLang="ja-JP" sz="1200" dirty="0">
              <a:latin typeface="Meiryo UI" panose="020B0604030504040204" pitchFamily="50" charset="-128"/>
              <a:ea typeface="Meiryo UI" panose="020B0604030504040204" pitchFamily="50" charset="-128"/>
            </a:endParaRPr>
          </a:p>
          <a:p>
            <a:pPr marL="268288" lvl="1" indent="-179388">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スタッフは２名（アルバイト）とする（時給</a:t>
            </a:r>
            <a:r>
              <a:rPr lang="en-US" altLang="ja-JP" sz="1200" dirty="0">
                <a:latin typeface="Meiryo UI" panose="020B0604030504040204" pitchFamily="50" charset="-128"/>
                <a:ea typeface="Meiryo UI" panose="020B0604030504040204" pitchFamily="50" charset="-128"/>
              </a:rPr>
              <a:t>2,000</a:t>
            </a:r>
            <a:r>
              <a:rPr lang="ja-JP" altLang="en-US" sz="1200" dirty="0">
                <a:latin typeface="Meiryo UI" panose="020B0604030504040204" pitchFamily="50" charset="-128"/>
                <a:ea typeface="Meiryo UI" panose="020B0604030504040204" pitchFamily="50" charset="-128"/>
              </a:rPr>
              <a:t>円）。</a:t>
            </a:r>
            <a:endParaRPr lang="en-US" altLang="ja-JP" sz="1200" dirty="0">
              <a:latin typeface="Meiryo UI" panose="020B0604030504040204" pitchFamily="50" charset="-128"/>
              <a:ea typeface="Meiryo UI" panose="020B0604030504040204" pitchFamily="50" charset="-128"/>
            </a:endParaRPr>
          </a:p>
          <a:p>
            <a:pPr marL="268288" lvl="1" indent="-179388">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広告費を売上の</a:t>
            </a:r>
            <a:r>
              <a:rPr lang="en-US" altLang="ja-JP" sz="1200" dirty="0">
                <a:latin typeface="Meiryo UI" panose="020B0604030504040204" pitchFamily="50" charset="-128"/>
                <a:ea typeface="Meiryo UI" panose="020B0604030504040204" pitchFamily="50" charset="-128"/>
              </a:rPr>
              <a:t>5</a:t>
            </a:r>
            <a:r>
              <a:rPr lang="ja-JP" altLang="en-US" sz="1200" dirty="0">
                <a:latin typeface="Meiryo UI" panose="020B0604030504040204" pitchFamily="50" charset="-128"/>
                <a:ea typeface="Meiryo UI" panose="020B0604030504040204" pitchFamily="50" charset="-128"/>
              </a:rPr>
              <a:t>％とし雑費を含み</a:t>
            </a:r>
            <a:r>
              <a:rPr lang="en-US" altLang="ja-JP" sz="1200" dirty="0">
                <a:latin typeface="Meiryo UI" panose="020B0604030504040204" pitchFamily="50" charset="-128"/>
                <a:ea typeface="Meiryo UI" panose="020B0604030504040204" pitchFamily="50" charset="-128"/>
              </a:rPr>
              <a:t>100,000</a:t>
            </a:r>
            <a:r>
              <a:rPr lang="ja-JP" altLang="en-US" sz="1200" dirty="0">
                <a:latin typeface="Meiryo UI" panose="020B0604030504040204" pitchFamily="50" charset="-128"/>
                <a:ea typeface="Meiryo UI" panose="020B0604030504040204" pitchFamily="50" charset="-128"/>
              </a:rPr>
              <a:t>円</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月とする。</a:t>
            </a:r>
            <a:endParaRPr lang="en-US" altLang="ja-JP" sz="1200" dirty="0">
              <a:latin typeface="Meiryo UI" panose="020B0604030504040204" pitchFamily="50" charset="-128"/>
              <a:ea typeface="Meiryo UI" panose="020B0604030504040204" pitchFamily="50" charset="-128"/>
            </a:endParaRPr>
          </a:p>
          <a:p>
            <a:pPr marL="268288" lvl="1" indent="-179388">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運転資金は２カ月分（約</a:t>
            </a:r>
            <a:r>
              <a:rPr lang="en-US" altLang="ja-JP" sz="1200" dirty="0">
                <a:latin typeface="Meiryo UI" panose="020B0604030504040204" pitchFamily="50" charset="-128"/>
                <a:ea typeface="Meiryo UI" panose="020B0604030504040204" pitchFamily="50" charset="-128"/>
              </a:rPr>
              <a:t>200</a:t>
            </a:r>
            <a:r>
              <a:rPr lang="ja-JP" altLang="en-US" sz="1200" dirty="0">
                <a:latin typeface="Meiryo UI" panose="020B0604030504040204" pitchFamily="50" charset="-128"/>
                <a:ea typeface="Meiryo UI" panose="020B0604030504040204" pitchFamily="50" charset="-128"/>
              </a:rPr>
              <a:t>万円）とし、</a:t>
            </a:r>
            <a:r>
              <a:rPr kumimoji="1" lang="ja-JP" altLang="en-US" sz="1200" dirty="0">
                <a:latin typeface="Meiryo UI" panose="020B0604030504040204" pitchFamily="50" charset="-128"/>
                <a:ea typeface="Meiryo UI" panose="020B0604030504040204" pitchFamily="50" charset="-128"/>
              </a:rPr>
              <a:t>金融機関から融資を受ける。</a:t>
            </a:r>
          </a:p>
        </p:txBody>
      </p:sp>
      <p:sp>
        <p:nvSpPr>
          <p:cNvPr id="10" name="テキスト ボックス 9">
            <a:extLst>
              <a:ext uri="{FF2B5EF4-FFF2-40B4-BE49-F238E27FC236}">
                <a16:creationId xmlns:a16="http://schemas.microsoft.com/office/drawing/2014/main" id="{EE0BB090-A62B-D8F6-33F2-42AFB91FA1D1}"/>
              </a:ext>
            </a:extLst>
          </p:cNvPr>
          <p:cNvSpPr txBox="1"/>
          <p:nvPr/>
        </p:nvSpPr>
        <p:spPr>
          <a:xfrm>
            <a:off x="255494" y="1198847"/>
            <a:ext cx="9111200"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開業場所の候補は北石堂，南千歳とし、営業時間は</a:t>
            </a:r>
            <a:r>
              <a:rPr kumimoji="1" lang="en-US" altLang="ja-JP" sz="1600" dirty="0">
                <a:latin typeface="Meiryo UI" panose="020B0604030504040204" pitchFamily="50" charset="-128"/>
                <a:ea typeface="Meiryo UI" panose="020B0604030504040204" pitchFamily="50" charset="-128"/>
              </a:rPr>
              <a:t>16:00</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22:00</a:t>
            </a:r>
            <a:r>
              <a:rPr kumimoji="1" lang="ja-JP" altLang="en-US" sz="1600" dirty="0">
                <a:latin typeface="Meiryo UI" panose="020B0604030504040204" pitchFamily="50" charset="-128"/>
                <a:ea typeface="Meiryo UI" panose="020B0604030504040204" pitchFamily="50" charset="-128"/>
              </a:rPr>
              <a:t>（</a:t>
            </a:r>
            <a:r>
              <a:rPr kumimoji="1" lang="en-US" altLang="ja-JP" sz="1600" dirty="0">
                <a:latin typeface="Meiryo UI" panose="020B0604030504040204" pitchFamily="50" charset="-128"/>
                <a:ea typeface="Meiryo UI" panose="020B0604030504040204" pitchFamily="50" charset="-128"/>
              </a:rPr>
              <a:t>6</a:t>
            </a:r>
            <a:r>
              <a:rPr kumimoji="1" lang="ja-JP" altLang="en-US" sz="1600" dirty="0">
                <a:latin typeface="Meiryo UI" panose="020B0604030504040204" pitchFamily="50" charset="-128"/>
                <a:ea typeface="Meiryo UI" panose="020B0604030504040204" pitchFamily="50" charset="-128"/>
              </a:rPr>
              <a:t>時間）とし、ビジネスケースを作成し、金融機関（けんしん</a:t>
            </a:r>
            <a:r>
              <a:rPr kumimoji="1" lang="en-US" altLang="ja-JP" sz="1600" dirty="0">
                <a:latin typeface="Meiryo UI" panose="020B0604030504040204" pitchFamily="50" charset="-128"/>
                <a:ea typeface="Meiryo UI" panose="020B0604030504040204" pitchFamily="50" charset="-128"/>
              </a:rPr>
              <a:t>BANK</a:t>
            </a:r>
            <a:r>
              <a:rPr kumimoji="1" lang="ja-JP" altLang="en-US" sz="1600" dirty="0">
                <a:latin typeface="Meiryo UI" panose="020B0604030504040204" pitchFamily="50" charset="-128"/>
                <a:ea typeface="Meiryo UI" panose="020B0604030504040204" pitchFamily="50" charset="-128"/>
              </a:rPr>
              <a:t>）に相談してみましょう。</a:t>
            </a:r>
          </a:p>
        </p:txBody>
      </p:sp>
      <p:pic>
        <p:nvPicPr>
          <p:cNvPr id="12" name="図 11">
            <a:extLst>
              <a:ext uri="{FF2B5EF4-FFF2-40B4-BE49-F238E27FC236}">
                <a16:creationId xmlns:a16="http://schemas.microsoft.com/office/drawing/2014/main" id="{FB12108E-032C-66F6-914F-8CFF5F1AD2AE}"/>
              </a:ext>
            </a:extLst>
          </p:cNvPr>
          <p:cNvPicPr>
            <a:picLocks noChangeAspect="1"/>
          </p:cNvPicPr>
          <p:nvPr/>
        </p:nvPicPr>
        <p:blipFill>
          <a:blip r:embed="rId2"/>
          <a:stretch>
            <a:fillRect/>
          </a:stretch>
        </p:blipFill>
        <p:spPr>
          <a:xfrm>
            <a:off x="8610600" y="823384"/>
            <a:ext cx="2799839" cy="2229340"/>
          </a:xfrm>
          <a:prstGeom prst="rect">
            <a:avLst/>
          </a:prstGeom>
        </p:spPr>
      </p:pic>
      <p:sp>
        <p:nvSpPr>
          <p:cNvPr id="4" name="スライド番号プレースホルダー 3">
            <a:extLst>
              <a:ext uri="{FF2B5EF4-FFF2-40B4-BE49-F238E27FC236}">
                <a16:creationId xmlns:a16="http://schemas.microsoft.com/office/drawing/2014/main" id="{BB88F721-CDC1-11A0-432D-AB7ECD12BBF7}"/>
              </a:ext>
            </a:extLst>
          </p:cNvPr>
          <p:cNvSpPr>
            <a:spLocks noGrp="1"/>
          </p:cNvSpPr>
          <p:nvPr>
            <p:ph type="sldNum" sz="quarter" idx="12"/>
          </p:nvPr>
        </p:nvSpPr>
        <p:spPr/>
        <p:txBody>
          <a:bodyPr/>
          <a:lstStyle/>
          <a:p>
            <a:fld id="{2977F5E9-0479-47A0-9E51-109E0858BCF2}" type="slidenum">
              <a:rPr kumimoji="1" lang="ja-JP" altLang="en-US" smtClean="0"/>
              <a:t>52</a:t>
            </a:fld>
            <a:endParaRPr kumimoji="1" lang="ja-JP" altLang="en-US"/>
          </a:p>
        </p:txBody>
      </p:sp>
    </p:spTree>
    <p:extLst>
      <p:ext uri="{BB962C8B-B14F-4D97-AF65-F5344CB8AC3E}">
        <p14:creationId xmlns:p14="http://schemas.microsoft.com/office/powerpoint/2010/main" val="1903997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D86EF6-B44B-D8E5-6064-B8E466F6D80A}"/>
              </a:ext>
            </a:extLst>
          </p:cNvPr>
          <p:cNvSpPr>
            <a:spLocks noGrp="1"/>
          </p:cNvSpPr>
          <p:nvPr>
            <p:ph type="title"/>
          </p:nvPr>
        </p:nvSpPr>
        <p:spPr/>
        <p:txBody>
          <a:bodyPr/>
          <a:lstStyle/>
          <a:p>
            <a:r>
              <a:rPr kumimoji="1" lang="ja-JP" altLang="en-US" b="1" dirty="0"/>
              <a:t>研究計画書</a:t>
            </a:r>
          </a:p>
        </p:txBody>
      </p:sp>
      <p:sp>
        <p:nvSpPr>
          <p:cNvPr id="3" name="テキスト プレースホルダー 2">
            <a:extLst>
              <a:ext uri="{FF2B5EF4-FFF2-40B4-BE49-F238E27FC236}">
                <a16:creationId xmlns:a16="http://schemas.microsoft.com/office/drawing/2014/main" id="{4DB4AB6E-E7C0-04BE-D75B-9BCFB8059449}"/>
              </a:ext>
            </a:extLst>
          </p:cNvPr>
          <p:cNvSpPr>
            <a:spLocks noGrp="1"/>
          </p:cNvSpPr>
          <p:nvPr>
            <p:ph type="body" sz="quarter" idx="13"/>
          </p:nvPr>
        </p:nvSpPr>
        <p:spPr/>
        <p:txBody>
          <a:bodyPr/>
          <a:lstStyle/>
          <a:p>
            <a:r>
              <a:rPr kumimoji="1" lang="ja-JP" altLang="en-US" dirty="0"/>
              <a:t>チュートリアル　重回帰分析</a:t>
            </a:r>
          </a:p>
        </p:txBody>
      </p:sp>
      <p:sp>
        <p:nvSpPr>
          <p:cNvPr id="4" name="テキスト ボックス 3">
            <a:extLst>
              <a:ext uri="{FF2B5EF4-FFF2-40B4-BE49-F238E27FC236}">
                <a16:creationId xmlns:a16="http://schemas.microsoft.com/office/drawing/2014/main" id="{7A36A828-1AC8-6EED-4EC3-3E987811E383}"/>
              </a:ext>
            </a:extLst>
          </p:cNvPr>
          <p:cNvSpPr txBox="1"/>
          <p:nvPr/>
        </p:nvSpPr>
        <p:spPr>
          <a:xfrm>
            <a:off x="267447" y="1220199"/>
            <a:ext cx="10851777"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けんしん</a:t>
            </a:r>
            <a:r>
              <a:rPr kumimoji="1" lang="en-US" altLang="ja-JP" sz="1600" dirty="0">
                <a:latin typeface="Meiryo UI" panose="020B0604030504040204" pitchFamily="50" charset="-128"/>
                <a:ea typeface="Meiryo UI" panose="020B0604030504040204" pitchFamily="50" charset="-128"/>
              </a:rPr>
              <a:t>BANK</a:t>
            </a:r>
            <a:r>
              <a:rPr kumimoji="1" lang="ja-JP" altLang="en-US" sz="1600" dirty="0">
                <a:latin typeface="Meiryo UI" panose="020B0604030504040204" pitchFamily="50" charset="-128"/>
                <a:ea typeface="Meiryo UI" panose="020B0604030504040204" pitchFamily="50" charset="-128"/>
              </a:rPr>
              <a:t>から受けたアドバイスをもとに、</a:t>
            </a:r>
            <a:r>
              <a:rPr lang="ja-JP" altLang="en-US" sz="1600" dirty="0">
                <a:latin typeface="Meiryo UI" panose="020B0604030504040204" pitchFamily="50" charset="-128"/>
                <a:ea typeface="Meiryo UI" panose="020B0604030504040204" pitchFamily="50" charset="-128"/>
              </a:rPr>
              <a:t>ビジネス・ケースの精緻化のために、更に詳細な</a:t>
            </a:r>
            <a:r>
              <a:rPr kumimoji="1" lang="ja-JP" altLang="en-US" sz="1600" dirty="0">
                <a:latin typeface="Meiryo UI" panose="020B0604030504040204" pitchFamily="50" charset="-128"/>
                <a:ea typeface="Meiryo UI" panose="020B0604030504040204" pitchFamily="50" charset="-128"/>
              </a:rPr>
              <a:t>実態調査及び回帰分析を行い売上のシミュレーションを行いましょう。</a:t>
            </a:r>
            <a:endParaRPr kumimoji="1" lang="en-US" altLang="ja-JP" sz="1600" dirty="0">
              <a:latin typeface="Meiryo UI" panose="020B0604030504040204" pitchFamily="50" charset="-128"/>
              <a:ea typeface="Meiryo UI" panose="020B0604030504040204" pitchFamily="50" charset="-128"/>
            </a:endParaRPr>
          </a:p>
        </p:txBody>
      </p:sp>
      <p:graphicFrame>
        <p:nvGraphicFramePr>
          <p:cNvPr id="5" name="表 4">
            <a:extLst>
              <a:ext uri="{FF2B5EF4-FFF2-40B4-BE49-F238E27FC236}">
                <a16:creationId xmlns:a16="http://schemas.microsoft.com/office/drawing/2014/main" id="{42D66E47-6FA1-E7E5-3A3C-75B46FA2548B}"/>
              </a:ext>
            </a:extLst>
          </p:cNvPr>
          <p:cNvGraphicFramePr>
            <a:graphicFrameLocks noGrp="1"/>
          </p:cNvGraphicFramePr>
          <p:nvPr/>
        </p:nvGraphicFramePr>
        <p:xfrm>
          <a:off x="2334140" y="1979371"/>
          <a:ext cx="6718390" cy="4572000"/>
        </p:xfrm>
        <a:graphic>
          <a:graphicData uri="http://schemas.openxmlformats.org/drawingml/2006/table">
            <a:tbl>
              <a:tblPr firstRow="1" bandRow="1">
                <a:tableStyleId>{9D7B26C5-4107-4FEC-AEDC-1716B250A1EF}</a:tableStyleId>
              </a:tblPr>
              <a:tblGrid>
                <a:gridCol w="1524283">
                  <a:extLst>
                    <a:ext uri="{9D8B030D-6E8A-4147-A177-3AD203B41FA5}">
                      <a16:colId xmlns:a16="http://schemas.microsoft.com/office/drawing/2014/main" val="3206150128"/>
                    </a:ext>
                  </a:extLst>
                </a:gridCol>
                <a:gridCol w="5194107">
                  <a:extLst>
                    <a:ext uri="{9D8B030D-6E8A-4147-A177-3AD203B41FA5}">
                      <a16:colId xmlns:a16="http://schemas.microsoft.com/office/drawing/2014/main" val="2223350926"/>
                    </a:ext>
                  </a:extLst>
                </a:gridCol>
              </a:tblGrid>
              <a:tr h="229493">
                <a:tc>
                  <a:txBody>
                    <a:bodyPr/>
                    <a:lstStyle/>
                    <a:p>
                      <a:r>
                        <a:rPr kumimoji="1" lang="ja-JP" altLang="en-US" sz="1200" dirty="0"/>
                        <a:t>タイトル</a:t>
                      </a:r>
                      <a:endParaRPr kumimoji="1" lang="ja-JP" altLang="en-US" sz="12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tcPr>
                </a:tc>
                <a:tc>
                  <a:txBody>
                    <a:bodyPr/>
                    <a:lstStyle/>
                    <a:p>
                      <a:r>
                        <a:rPr kumimoji="1" lang="ja-JP" altLang="en-US" sz="1200" dirty="0">
                          <a:latin typeface="Meiryo UI" panose="020B0604030504040204" pitchFamily="50" charset="-128"/>
                          <a:ea typeface="Meiryo UI" panose="020B0604030504040204" pitchFamily="50" charset="-128"/>
                        </a:rPr>
                        <a:t>北石堂および南千歳の飲食店売上調査</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15082743"/>
                  </a:ext>
                </a:extLst>
              </a:tr>
              <a:tr h="229493">
                <a:tc>
                  <a:txBody>
                    <a:bodyPr/>
                    <a:lstStyle/>
                    <a:p>
                      <a:r>
                        <a:rPr kumimoji="1" lang="ja-JP" altLang="en-US" sz="1200" dirty="0"/>
                        <a:t>要旨</a:t>
                      </a:r>
                      <a:endParaRPr kumimoji="1" lang="ja-JP" altLang="en-US" sz="12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kumimoji="1" lang="ja-JP" altLang="en-US" sz="1200" dirty="0">
                          <a:latin typeface="Meiryo UI" panose="020B0604030504040204" pitchFamily="50" charset="-128"/>
                          <a:ea typeface="Meiryo UI" panose="020B0604030504040204" pitchFamily="50" charset="-128"/>
                        </a:rPr>
                        <a:t>無作為に選んだ飲食店</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店舗の</a:t>
                      </a:r>
                      <a:r>
                        <a:rPr kumimoji="1" lang="en-US" altLang="ja-JP" sz="1200" dirty="0">
                          <a:latin typeface="Meiryo UI" panose="020B0604030504040204" pitchFamily="50" charset="-128"/>
                          <a:ea typeface="Meiryo UI" panose="020B0604030504040204" pitchFamily="50" charset="-128"/>
                        </a:rPr>
                        <a:t>18:00</a:t>
                      </a:r>
                      <a:r>
                        <a:rPr kumimoji="1" lang="ja-JP" altLang="en-US" sz="1200" dirty="0">
                          <a:latin typeface="Meiryo UI" panose="020B0604030504040204" pitchFamily="50" charset="-128"/>
                          <a:ea typeface="Meiryo UI" panose="020B0604030504040204" pitchFamily="50" charset="-128"/>
                        </a:rPr>
                        <a:t>ｰ</a:t>
                      </a:r>
                      <a:r>
                        <a:rPr kumimoji="1" lang="en-US" altLang="ja-JP" sz="1200" dirty="0">
                          <a:latin typeface="Meiryo UI" panose="020B0604030504040204" pitchFamily="50" charset="-128"/>
                          <a:ea typeface="Meiryo UI" panose="020B0604030504040204" pitchFamily="50" charset="-128"/>
                        </a:rPr>
                        <a:t>20:00</a:t>
                      </a:r>
                      <a:r>
                        <a:rPr kumimoji="1" lang="ja-JP" altLang="en-US" sz="1200" dirty="0">
                          <a:latin typeface="Meiryo UI" panose="020B0604030504040204" pitchFamily="50" charset="-128"/>
                          <a:ea typeface="Meiryo UI" panose="020B0604030504040204" pitchFamily="50" charset="-128"/>
                        </a:rPr>
                        <a:t>の顧客数，客単価，メニュー数などを調査し、データ化して重回帰分析で売上との相関関係を調べる。</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9066282"/>
                  </a:ext>
                </a:extLst>
              </a:tr>
              <a:tr h="229493">
                <a:tc>
                  <a:txBody>
                    <a:bodyPr/>
                    <a:lstStyle/>
                    <a:p>
                      <a:r>
                        <a:rPr kumimoji="1" lang="ja-JP" altLang="en-US" sz="1200" dirty="0"/>
                        <a:t>動機</a:t>
                      </a:r>
                      <a:endParaRPr kumimoji="1" lang="ja-JP" altLang="en-US" sz="12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dirty="0"/>
                        <a:t>北石堂または南千歳で飲食店を開業するためのリスクをミニマイズしたい。</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709363"/>
                  </a:ext>
                </a:extLst>
              </a:tr>
              <a:tr h="229493">
                <a:tc>
                  <a:txBody>
                    <a:bodyPr/>
                    <a:lstStyle/>
                    <a:p>
                      <a:r>
                        <a:rPr kumimoji="1" lang="ja-JP" altLang="en-US" sz="1200" dirty="0"/>
                        <a:t>目的</a:t>
                      </a:r>
                      <a:endParaRPr kumimoji="1" lang="en-US" altLang="ja-JP" sz="12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dirty="0">
                          <a:latin typeface="Meiryo UI" panose="020B0604030504040204" pitchFamily="50" charset="-128"/>
                          <a:ea typeface="Meiryo UI" panose="020B0604030504040204" pitchFamily="50" charset="-128"/>
                        </a:rPr>
                        <a:t>売上に相関する要素を洗い出し、現在のビジネスモデルが成り立つのか趣味レーションする</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9153156"/>
                  </a:ext>
                </a:extLst>
              </a:tr>
              <a:tr h="229493">
                <a:tc>
                  <a:txBody>
                    <a:bodyPr/>
                    <a:lstStyle/>
                    <a:p>
                      <a:r>
                        <a:rPr kumimoji="1" lang="ja-JP" altLang="en-US" sz="1200" dirty="0"/>
                        <a:t>データ</a:t>
                      </a:r>
                      <a:endParaRPr kumimoji="1" lang="ja-JP" altLang="en-US" sz="12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dirty="0"/>
                        <a:t>対象　</a:t>
                      </a:r>
                      <a:endParaRPr kumimoji="1" lang="en-US" altLang="ja-JP" sz="1200" dirty="0"/>
                    </a:p>
                    <a:p>
                      <a:pPr marL="171450" indent="-171450">
                        <a:buFont typeface="Arial" panose="020B0604020202020204" pitchFamily="34" charset="0"/>
                        <a:buChar char="•"/>
                      </a:pPr>
                      <a:r>
                        <a:rPr kumimoji="1" lang="ja-JP" altLang="en-US" sz="1200" dirty="0"/>
                        <a:t>独自データ　北石堂町</a:t>
                      </a:r>
                      <a:r>
                        <a:rPr kumimoji="1" lang="en-US" altLang="ja-JP" sz="1200" dirty="0"/>
                        <a:t>,</a:t>
                      </a:r>
                      <a:r>
                        <a:rPr kumimoji="1" lang="ja-JP" altLang="en-US" sz="1200" dirty="0"/>
                        <a:t>南石堂町</a:t>
                      </a:r>
                      <a:r>
                        <a:rPr kumimoji="1" lang="en-US" altLang="ja-JP" sz="1200" dirty="0"/>
                        <a:t>,</a:t>
                      </a:r>
                      <a:r>
                        <a:rPr kumimoji="1" lang="ja-JP" altLang="en-US" sz="1200" dirty="0"/>
                        <a:t>南千歳町</a:t>
                      </a:r>
                      <a:r>
                        <a:rPr kumimoji="1" lang="en-US" altLang="ja-JP" sz="1200" dirty="0"/>
                        <a:t>,</a:t>
                      </a:r>
                      <a:r>
                        <a:rPr kumimoji="1" lang="ja-JP" altLang="en-US" sz="1200" dirty="0"/>
                        <a:t>栗田</a:t>
                      </a:r>
                      <a:r>
                        <a:rPr kumimoji="1" lang="en-US" altLang="ja-JP" sz="1200" dirty="0"/>
                        <a:t>,</a:t>
                      </a:r>
                      <a:r>
                        <a:rPr kumimoji="1" lang="ja-JP" altLang="en-US" sz="1200" dirty="0"/>
                        <a:t>末広町にある飲食店１０店舗に</a:t>
                      </a:r>
                      <a:r>
                        <a:rPr kumimoji="1" lang="en-US" altLang="ja-JP" sz="1200" dirty="0"/>
                        <a:t>18:00</a:t>
                      </a:r>
                      <a:r>
                        <a:rPr kumimoji="1" lang="ja-JP" altLang="en-US" sz="1200" dirty="0"/>
                        <a:t>ｰ</a:t>
                      </a:r>
                      <a:r>
                        <a:rPr kumimoji="1" lang="en-US" altLang="ja-JP" sz="1200" dirty="0"/>
                        <a:t>20:00</a:t>
                      </a:r>
                      <a:r>
                        <a:rPr kumimoji="1" lang="ja-JP" altLang="en-US" sz="1200" dirty="0"/>
                        <a:t>の時間帯の調査結果データ</a:t>
                      </a:r>
                      <a:endParaRPr kumimoji="1" lang="en-US" altLang="ja-JP" sz="1200" dirty="0"/>
                    </a:p>
                    <a:p>
                      <a:pPr marL="171450" indent="-171450">
                        <a:buFont typeface="Arial" panose="020B0604020202020204" pitchFamily="34" charset="0"/>
                        <a:buChar char="•"/>
                      </a:pPr>
                      <a:r>
                        <a:rPr kumimoji="1" lang="ja-JP" altLang="en-US" sz="1200" dirty="0"/>
                        <a:t>長野市オープンデータ　</a:t>
                      </a:r>
                      <a:r>
                        <a:rPr kumimoji="1" lang="zh-TW" altLang="en-US" sz="1200" dirty="0"/>
                        <a:t>歩行者通行量調査　令和</a:t>
                      </a:r>
                      <a:r>
                        <a:rPr kumimoji="1" lang="en-US" altLang="zh-TW" sz="1200" dirty="0"/>
                        <a:t>5</a:t>
                      </a:r>
                      <a:r>
                        <a:rPr kumimoji="1" lang="zh-TW" altLang="en-US" sz="1200" dirty="0"/>
                        <a:t>年度（</a:t>
                      </a:r>
                      <a:r>
                        <a:rPr kumimoji="1" lang="en-US" altLang="zh-TW" sz="1200" dirty="0"/>
                        <a:t>2023</a:t>
                      </a:r>
                      <a:r>
                        <a:rPr kumimoji="1" lang="zh-TW" altLang="en-US" sz="1200" dirty="0"/>
                        <a:t>年度）</a:t>
                      </a:r>
                      <a:endParaRPr kumimoji="1" lang="en-US" altLang="zh-TW" sz="1200" dirty="0"/>
                    </a:p>
                    <a:p>
                      <a:pPr marL="0" indent="0">
                        <a:buFont typeface="Arial" panose="020B0604020202020204" pitchFamily="34" charset="0"/>
                        <a:buNone/>
                      </a:pPr>
                      <a:r>
                        <a:rPr kumimoji="1" lang="ja-JP" altLang="en-US" sz="1200" dirty="0"/>
                        <a:t>目的変数：売上</a:t>
                      </a:r>
                      <a:endParaRPr kumimoji="1" lang="en-US" altLang="ja-JP" sz="1200" dirty="0"/>
                    </a:p>
                    <a:p>
                      <a:pPr marL="0" indent="0">
                        <a:buFont typeface="Arial" panose="020B0604020202020204" pitchFamily="34" charset="0"/>
                        <a:buNone/>
                      </a:pPr>
                      <a:r>
                        <a:rPr kumimoji="1" lang="ja-JP" altLang="en-US" sz="1200" dirty="0"/>
                        <a:t>説明変数：坪数，店員数，メニュー数，フード有無，顧客数，客単価</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3104039"/>
                  </a:ext>
                </a:extLst>
              </a:tr>
              <a:tr h="229493">
                <a:tc>
                  <a:txBody>
                    <a:bodyPr/>
                    <a:lstStyle/>
                    <a:p>
                      <a:r>
                        <a:rPr kumimoji="1" lang="ja-JP" altLang="en-US" sz="1200" dirty="0"/>
                        <a:t>分析</a:t>
                      </a:r>
                      <a:endParaRPr kumimoji="1" lang="ja-JP" altLang="en-US" sz="12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dirty="0"/>
                        <a:t>統計的解析：重回帰分析（売上予測）</a:t>
                      </a:r>
                      <a:endParaRPr kumimoji="1" lang="en-US" altLang="ja-JP" sz="1200" dirty="0"/>
                    </a:p>
                    <a:p>
                      <a:r>
                        <a:rPr kumimoji="1" lang="ja-JP" altLang="en-US" sz="1200" dirty="0"/>
                        <a:t>考察：店舗の広さ，スタッフ数，メニュー数，広告費などが売上にどのように影響しているのか、また、通行人データがどのように影響しているのかを調べる</a:t>
                      </a:r>
                      <a:endParaRPr kumimoji="1" lang="en-US" altLang="ja-JP" sz="1200" dirty="0"/>
                    </a:p>
                    <a:p>
                      <a:r>
                        <a:rPr kumimoji="1" lang="en-US" altLang="ja-JP" sz="1200" dirty="0"/>
                        <a:t>※</a:t>
                      </a:r>
                      <a:r>
                        <a:rPr kumimoji="1" lang="ja-JP" altLang="en-US" sz="1200" dirty="0"/>
                        <a:t>データ量が少ないので、</a:t>
                      </a:r>
                      <a:r>
                        <a:rPr kumimoji="1" lang="en-US" altLang="ja-JP" sz="1200" dirty="0"/>
                        <a:t>EXCEL</a:t>
                      </a:r>
                      <a:r>
                        <a:rPr kumimoji="1" lang="ja-JP" altLang="en-US" sz="1200" dirty="0"/>
                        <a:t>のデータ分析（回帰分析）を使用</a:t>
                      </a:r>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1830158"/>
                  </a:ext>
                </a:extLst>
              </a:tr>
              <a:tr h="229493">
                <a:tc>
                  <a:txBody>
                    <a:bodyPr/>
                    <a:lstStyle/>
                    <a:p>
                      <a:r>
                        <a:rPr kumimoji="1" lang="ja-JP" altLang="en-US" sz="1200" dirty="0"/>
                        <a:t>倫理的配慮</a:t>
                      </a:r>
                      <a:endParaRPr kumimoji="1" lang="ja-JP" altLang="en-US" sz="12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dirty="0">
                          <a:latin typeface="Meiryo UI" panose="020B0604030504040204" pitchFamily="50" charset="-128"/>
                          <a:ea typeface="Meiryo UI" panose="020B0604030504040204" pitchFamily="50" charset="-128"/>
                        </a:rPr>
                        <a:t>調査結果の資料化に伴い、実在の店舗と紐づかないようにする</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545136"/>
                  </a:ext>
                </a:extLst>
              </a:tr>
              <a:tr h="229493">
                <a:tc>
                  <a:txBody>
                    <a:bodyPr/>
                    <a:lstStyle/>
                    <a:p>
                      <a:r>
                        <a:rPr kumimoji="1" lang="ja-JP" altLang="en-US" sz="1200" dirty="0"/>
                        <a:t>参考文献</a:t>
                      </a:r>
                      <a:endParaRPr kumimoji="1" lang="ja-JP" altLang="en-US" sz="1200" dirty="0">
                        <a:latin typeface="Meiryo UI" panose="020B0604030504040204" pitchFamily="50" charset="-128"/>
                        <a:ea typeface="Meiryo UI" panose="020B0604030504040204" pitchFamily="50" charset="-12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200" dirty="0">
                          <a:latin typeface="Meiryo UI" panose="020B0604030504040204" pitchFamily="50" charset="-128"/>
                          <a:ea typeface="Meiryo UI" panose="020B0604030504040204" pitchFamily="50" charset="-128"/>
                        </a:rPr>
                        <a:t>東京（銀座，六本木）で長期間に渡り</a:t>
                      </a:r>
                      <a:r>
                        <a:rPr kumimoji="1" lang="en-US" altLang="ja-JP" sz="1200" dirty="0">
                          <a:latin typeface="Meiryo UI" panose="020B0604030504040204" pitchFamily="50" charset="-128"/>
                          <a:ea typeface="Meiryo UI" panose="020B0604030504040204" pitchFamily="50" charset="-128"/>
                        </a:rPr>
                        <a:t>Bar</a:t>
                      </a:r>
                      <a:r>
                        <a:rPr kumimoji="1" lang="ja-JP" altLang="en-US" sz="1200" dirty="0">
                          <a:latin typeface="Meiryo UI" panose="020B0604030504040204" pitchFamily="50" charset="-128"/>
                          <a:ea typeface="Meiryo UI" panose="020B0604030504040204" pitchFamily="50" charset="-128"/>
                        </a:rPr>
                        <a:t>の経営をしているオーナーにも考察のレビューを依頼</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6228138"/>
                  </a:ext>
                </a:extLst>
              </a:tr>
            </a:tbl>
          </a:graphicData>
        </a:graphic>
      </p:graphicFrame>
      <p:sp>
        <p:nvSpPr>
          <p:cNvPr id="6" name="スライド番号プレースホルダー 5">
            <a:extLst>
              <a:ext uri="{FF2B5EF4-FFF2-40B4-BE49-F238E27FC236}">
                <a16:creationId xmlns:a16="http://schemas.microsoft.com/office/drawing/2014/main" id="{105D687E-1538-85FC-4B03-BEB35D68CE5C}"/>
              </a:ext>
            </a:extLst>
          </p:cNvPr>
          <p:cNvSpPr>
            <a:spLocks noGrp="1"/>
          </p:cNvSpPr>
          <p:nvPr>
            <p:ph type="sldNum" sz="quarter" idx="12"/>
          </p:nvPr>
        </p:nvSpPr>
        <p:spPr/>
        <p:txBody>
          <a:bodyPr/>
          <a:lstStyle/>
          <a:p>
            <a:fld id="{2977F5E9-0479-47A0-9E51-109E0858BCF2}" type="slidenum">
              <a:rPr kumimoji="1" lang="ja-JP" altLang="en-US" smtClean="0"/>
              <a:t>53</a:t>
            </a:fld>
            <a:endParaRPr kumimoji="1" lang="ja-JP" altLang="en-US"/>
          </a:p>
        </p:txBody>
      </p:sp>
    </p:spTree>
    <p:extLst>
      <p:ext uri="{BB962C8B-B14F-4D97-AF65-F5344CB8AC3E}">
        <p14:creationId xmlns:p14="http://schemas.microsoft.com/office/powerpoint/2010/main" val="940258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表 33">
            <a:extLst>
              <a:ext uri="{FF2B5EF4-FFF2-40B4-BE49-F238E27FC236}">
                <a16:creationId xmlns:a16="http://schemas.microsoft.com/office/drawing/2014/main" id="{8DBD7654-F8B0-E745-5F6D-2006B976099B}"/>
              </a:ext>
            </a:extLst>
          </p:cNvPr>
          <p:cNvGraphicFramePr>
            <a:graphicFrameLocks noGrp="1"/>
          </p:cNvGraphicFramePr>
          <p:nvPr/>
        </p:nvGraphicFramePr>
        <p:xfrm>
          <a:off x="711197" y="2909248"/>
          <a:ext cx="8525430" cy="1993816"/>
        </p:xfrm>
        <a:graphic>
          <a:graphicData uri="http://schemas.openxmlformats.org/drawingml/2006/table">
            <a:tbl>
              <a:tblPr>
                <a:tableStyleId>{073A0DAA-6AF3-43AB-8588-CEC1D06C72B9}</a:tableStyleId>
              </a:tblPr>
              <a:tblGrid>
                <a:gridCol w="758440">
                  <a:extLst>
                    <a:ext uri="{9D8B030D-6E8A-4147-A177-3AD203B41FA5}">
                      <a16:colId xmlns:a16="http://schemas.microsoft.com/office/drawing/2014/main" val="4111814334"/>
                    </a:ext>
                  </a:extLst>
                </a:gridCol>
                <a:gridCol w="758440">
                  <a:extLst>
                    <a:ext uri="{9D8B030D-6E8A-4147-A177-3AD203B41FA5}">
                      <a16:colId xmlns:a16="http://schemas.microsoft.com/office/drawing/2014/main" val="1684213719"/>
                    </a:ext>
                  </a:extLst>
                </a:gridCol>
                <a:gridCol w="955073">
                  <a:extLst>
                    <a:ext uri="{9D8B030D-6E8A-4147-A177-3AD203B41FA5}">
                      <a16:colId xmlns:a16="http://schemas.microsoft.com/office/drawing/2014/main" val="4040088547"/>
                    </a:ext>
                  </a:extLst>
                </a:gridCol>
                <a:gridCol w="758440">
                  <a:extLst>
                    <a:ext uri="{9D8B030D-6E8A-4147-A177-3AD203B41FA5}">
                      <a16:colId xmlns:a16="http://schemas.microsoft.com/office/drawing/2014/main" val="154311722"/>
                    </a:ext>
                  </a:extLst>
                </a:gridCol>
                <a:gridCol w="758440">
                  <a:extLst>
                    <a:ext uri="{9D8B030D-6E8A-4147-A177-3AD203B41FA5}">
                      <a16:colId xmlns:a16="http://schemas.microsoft.com/office/drawing/2014/main" val="2777715120"/>
                    </a:ext>
                  </a:extLst>
                </a:gridCol>
                <a:gridCol w="758440">
                  <a:extLst>
                    <a:ext uri="{9D8B030D-6E8A-4147-A177-3AD203B41FA5}">
                      <a16:colId xmlns:a16="http://schemas.microsoft.com/office/drawing/2014/main" val="316459714"/>
                    </a:ext>
                  </a:extLst>
                </a:gridCol>
                <a:gridCol w="912938">
                  <a:extLst>
                    <a:ext uri="{9D8B030D-6E8A-4147-A177-3AD203B41FA5}">
                      <a16:colId xmlns:a16="http://schemas.microsoft.com/office/drawing/2014/main" val="1256500297"/>
                    </a:ext>
                  </a:extLst>
                </a:gridCol>
                <a:gridCol w="842712">
                  <a:extLst>
                    <a:ext uri="{9D8B030D-6E8A-4147-A177-3AD203B41FA5}">
                      <a16:colId xmlns:a16="http://schemas.microsoft.com/office/drawing/2014/main" val="1757798044"/>
                    </a:ext>
                  </a:extLst>
                </a:gridCol>
                <a:gridCol w="1264067">
                  <a:extLst>
                    <a:ext uri="{9D8B030D-6E8A-4147-A177-3AD203B41FA5}">
                      <a16:colId xmlns:a16="http://schemas.microsoft.com/office/drawing/2014/main" val="527765989"/>
                    </a:ext>
                  </a:extLst>
                </a:gridCol>
                <a:gridCol w="758440">
                  <a:extLst>
                    <a:ext uri="{9D8B030D-6E8A-4147-A177-3AD203B41FA5}">
                      <a16:colId xmlns:a16="http://schemas.microsoft.com/office/drawing/2014/main" val="3505226282"/>
                    </a:ext>
                  </a:extLst>
                </a:gridCol>
              </a:tblGrid>
              <a:tr h="183856">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店名</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町域名</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平均売上</a:t>
                      </a:r>
                      <a:r>
                        <a:rPr lang="en-US" altLang="ja-JP" sz="1100" u="none" strike="noStrike">
                          <a:effectLst/>
                          <a:latin typeface="Meiryo UI" panose="020B0604030504040204" pitchFamily="50" charset="-128"/>
                          <a:ea typeface="Meiryo UI" panose="020B0604030504040204" pitchFamily="50" charset="-128"/>
                        </a:rPr>
                        <a:t>/</a:t>
                      </a:r>
                      <a:r>
                        <a:rPr lang="ja-JP" altLang="en-US" sz="1100" u="none" strike="noStrike">
                          <a:effectLst/>
                          <a:latin typeface="Meiryo UI" panose="020B0604030504040204" pitchFamily="50" charset="-128"/>
                          <a:ea typeface="Meiryo UI" panose="020B0604030504040204" pitchFamily="50" charset="-128"/>
                        </a:rPr>
                        <a:t>日</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店舗</a:t>
                      </a:r>
                      <a:r>
                        <a:rPr lang="en-US" altLang="ja-JP" sz="1100" u="none" strike="noStrike">
                          <a:effectLst/>
                          <a:latin typeface="Meiryo UI" panose="020B0604030504040204" pitchFamily="50" charset="-128"/>
                          <a:ea typeface="Meiryo UI" panose="020B0604030504040204" pitchFamily="50" charset="-128"/>
                        </a:rPr>
                        <a:t>(</a:t>
                      </a:r>
                      <a:r>
                        <a:rPr lang="ja-JP" altLang="en-US" sz="1100" u="none" strike="noStrike">
                          <a:effectLst/>
                          <a:latin typeface="Meiryo UI" panose="020B0604030504040204" pitchFamily="50" charset="-128"/>
                          <a:ea typeface="Meiryo UI" panose="020B0604030504040204" pitchFamily="50" charset="-128"/>
                        </a:rPr>
                        <a:t>坪</a:t>
                      </a:r>
                      <a:r>
                        <a:rPr lang="en-US" altLang="ja-JP" sz="1100" u="none" strike="noStrike">
                          <a:effectLst/>
                          <a:latin typeface="Meiryo UI" panose="020B0604030504040204" pitchFamily="50" charset="-128"/>
                          <a:ea typeface="Meiryo UI" panose="020B0604030504040204" pitchFamily="50" charset="-128"/>
                        </a:rPr>
                        <a:t>)</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店員数</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通行量</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平均客単価</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広告宣伝費</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お客様数</a:t>
                      </a:r>
                      <a:r>
                        <a:rPr lang="en-US" altLang="ja-JP" sz="1100" u="none" strike="noStrike">
                          <a:effectLst/>
                          <a:latin typeface="Meiryo UI" panose="020B0604030504040204" pitchFamily="50" charset="-128"/>
                          <a:ea typeface="Meiryo UI" panose="020B0604030504040204" pitchFamily="50" charset="-128"/>
                        </a:rPr>
                        <a:t>/</a:t>
                      </a:r>
                      <a:r>
                        <a:rPr lang="ja-JP" altLang="en-US" sz="1100" u="none" strike="noStrike">
                          <a:effectLst/>
                          <a:latin typeface="Meiryo UI" panose="020B0604030504040204" pitchFamily="50" charset="-128"/>
                          <a:ea typeface="Meiryo UI" panose="020B0604030504040204" pitchFamily="50" charset="-128"/>
                        </a:rPr>
                        <a:t>２時間</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メニュー数</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561771916"/>
                  </a:ext>
                </a:extLst>
              </a:tr>
              <a:tr h="180281">
                <a:tc>
                  <a:txBody>
                    <a:bodyPr/>
                    <a:lstStyle/>
                    <a:p>
                      <a:pPr algn="l" fontAlgn="ctr"/>
                      <a:r>
                        <a:rPr lang="en-US" sz="1100" u="none" strike="noStrike">
                          <a:effectLst/>
                          <a:latin typeface="Meiryo UI" panose="020B0604030504040204" pitchFamily="50" charset="-128"/>
                          <a:ea typeface="Meiryo UI" panose="020B0604030504040204" pitchFamily="50" charset="-128"/>
                        </a:rPr>
                        <a:t>A</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南千歳町</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21,750</a:t>
                      </a: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10</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9,225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2,900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28</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863584561"/>
                  </a:ext>
                </a:extLst>
              </a:tr>
              <a:tr h="180281">
                <a:tc>
                  <a:txBody>
                    <a:bodyPr/>
                    <a:lstStyle/>
                    <a:p>
                      <a:pPr algn="l" fontAlgn="ctr"/>
                      <a:r>
                        <a:rPr lang="en-US" sz="1100" u="none" strike="noStrike">
                          <a:effectLst/>
                          <a:latin typeface="Meiryo UI" panose="020B0604030504040204" pitchFamily="50" charset="-128"/>
                          <a:ea typeface="Meiryo UI" panose="020B0604030504040204" pitchFamily="50" charset="-128"/>
                        </a:rPr>
                        <a:t>B</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北石堂町</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45,600</a:t>
                      </a: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15</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4,130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3,800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15,000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8</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359547600"/>
                  </a:ext>
                </a:extLst>
              </a:tr>
              <a:tr h="180281">
                <a:tc>
                  <a:txBody>
                    <a:bodyPr/>
                    <a:lstStyle/>
                    <a:p>
                      <a:pPr algn="l" fontAlgn="ctr"/>
                      <a:r>
                        <a:rPr lang="en-US" sz="1100" u="none" strike="noStrike">
                          <a:effectLst/>
                          <a:latin typeface="Meiryo UI" panose="020B0604030504040204" pitchFamily="50" charset="-128"/>
                          <a:ea typeface="Meiryo UI" panose="020B0604030504040204" pitchFamily="50" charset="-128"/>
                        </a:rPr>
                        <a:t>C</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北石堂町</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21,600</a:t>
                      </a: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13</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4,130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2,400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6</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200888199"/>
                  </a:ext>
                </a:extLst>
              </a:tr>
              <a:tr h="180281">
                <a:tc>
                  <a:txBody>
                    <a:bodyPr/>
                    <a:lstStyle/>
                    <a:p>
                      <a:pPr algn="l" fontAlgn="ctr"/>
                      <a:r>
                        <a:rPr lang="en-US" sz="1100" u="none" strike="noStrike">
                          <a:effectLst/>
                          <a:latin typeface="Meiryo UI" panose="020B0604030504040204" pitchFamily="50" charset="-128"/>
                          <a:ea typeface="Meiryo UI" panose="020B0604030504040204" pitchFamily="50" charset="-128"/>
                        </a:rPr>
                        <a:t>D</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南千歳町</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64,800</a:t>
                      </a: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14</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9,225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4,800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9</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504645231"/>
                  </a:ext>
                </a:extLst>
              </a:tr>
              <a:tr h="180281">
                <a:tc>
                  <a:txBody>
                    <a:bodyPr/>
                    <a:lstStyle/>
                    <a:p>
                      <a:pPr algn="l" fontAlgn="ctr"/>
                      <a:r>
                        <a:rPr lang="en-US" sz="1100" u="none" strike="noStrike">
                          <a:effectLst/>
                          <a:latin typeface="Meiryo UI" panose="020B0604030504040204" pitchFamily="50" charset="-128"/>
                          <a:ea typeface="Meiryo UI" panose="020B0604030504040204" pitchFamily="50" charset="-128"/>
                        </a:rPr>
                        <a:t>E</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末広町</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50,400</a:t>
                      </a: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14</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3,630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4,200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8</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29</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641299515"/>
                  </a:ext>
                </a:extLst>
              </a:tr>
              <a:tr h="183856">
                <a:tc>
                  <a:txBody>
                    <a:bodyPr/>
                    <a:lstStyle/>
                    <a:p>
                      <a:pPr algn="l" fontAlgn="ctr"/>
                      <a:r>
                        <a:rPr lang="en-US" sz="1100" u="none" strike="noStrike">
                          <a:effectLst/>
                          <a:latin typeface="Meiryo UI" panose="020B0604030504040204" pitchFamily="50" charset="-128"/>
                          <a:ea typeface="Meiryo UI" panose="020B0604030504040204" pitchFamily="50" charset="-128"/>
                        </a:rPr>
                        <a:t>F</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南石堂町</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19,800</a:t>
                      </a: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14</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9,225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3,300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39</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982433909"/>
                  </a:ext>
                </a:extLst>
              </a:tr>
              <a:tr h="180281">
                <a:tc>
                  <a:txBody>
                    <a:bodyPr/>
                    <a:lstStyle/>
                    <a:p>
                      <a:pPr algn="l" fontAlgn="ctr"/>
                      <a:r>
                        <a:rPr lang="en-US" sz="1100" u="none" strike="noStrike">
                          <a:effectLst/>
                          <a:latin typeface="Meiryo UI" panose="020B0604030504040204" pitchFamily="50" charset="-128"/>
                          <a:ea typeface="Meiryo UI" panose="020B0604030504040204" pitchFamily="50" charset="-128"/>
                        </a:rPr>
                        <a:t>G</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南千歳町</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73,500</a:t>
                      </a: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13</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9,225</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4,900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27</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802436576"/>
                  </a:ext>
                </a:extLst>
              </a:tr>
              <a:tr h="183856">
                <a:tc>
                  <a:txBody>
                    <a:bodyPr/>
                    <a:lstStyle/>
                    <a:p>
                      <a:pPr algn="l" fontAlgn="ctr"/>
                      <a:r>
                        <a:rPr lang="en-US" sz="1100" u="none" strike="noStrike">
                          <a:effectLst/>
                          <a:latin typeface="Meiryo UI" panose="020B0604030504040204" pitchFamily="50" charset="-128"/>
                          <a:ea typeface="Meiryo UI" panose="020B0604030504040204" pitchFamily="50" charset="-128"/>
                        </a:rPr>
                        <a:t>H</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栗田</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14,850</a:t>
                      </a: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15</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531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3,300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44</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105729615"/>
                  </a:ext>
                </a:extLst>
              </a:tr>
              <a:tr h="180281">
                <a:tc>
                  <a:txBody>
                    <a:bodyPr/>
                    <a:lstStyle/>
                    <a:p>
                      <a:pPr algn="l" fontAlgn="ctr"/>
                      <a:r>
                        <a:rPr lang="en-US" sz="1100" u="none" strike="noStrike">
                          <a:effectLst/>
                          <a:latin typeface="Meiryo UI" panose="020B0604030504040204" pitchFamily="50" charset="-128"/>
                          <a:ea typeface="Meiryo UI" panose="020B0604030504040204" pitchFamily="50" charset="-128"/>
                        </a:rPr>
                        <a:t>I</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北石堂町</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31,500</a:t>
                      </a: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13</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4,130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2,100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799638728"/>
                  </a:ext>
                </a:extLst>
              </a:tr>
              <a:tr h="180281">
                <a:tc>
                  <a:txBody>
                    <a:bodyPr/>
                    <a:lstStyle/>
                    <a:p>
                      <a:pPr algn="l" fontAlgn="ctr"/>
                      <a:r>
                        <a:rPr lang="en-US" sz="1100" u="none" strike="noStrike">
                          <a:effectLst/>
                          <a:latin typeface="Meiryo UI" panose="020B0604030504040204" pitchFamily="50" charset="-128"/>
                          <a:ea typeface="Meiryo UI" panose="020B0604030504040204" pitchFamily="50" charset="-128"/>
                        </a:rPr>
                        <a:t>J</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dirty="0">
                          <a:effectLst/>
                          <a:latin typeface="Meiryo UI" panose="020B0604030504040204" pitchFamily="50" charset="-128"/>
                          <a:ea typeface="Meiryo UI" panose="020B0604030504040204" pitchFamily="50" charset="-128"/>
                        </a:rPr>
                        <a:t>栗田</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18,900</a:t>
                      </a:r>
                    </a:p>
                  </a:txBody>
                  <a:tcPr marL="4763" marR="4763" marT="4763" marB="0" anchor="ct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12</a:t>
                      </a: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2</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531</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4,200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15,000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33</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014283341"/>
                  </a:ext>
                </a:extLst>
              </a:tr>
            </a:tbl>
          </a:graphicData>
        </a:graphic>
      </p:graphicFrame>
      <p:sp>
        <p:nvSpPr>
          <p:cNvPr id="2" name="タイトル 1">
            <a:extLst>
              <a:ext uri="{FF2B5EF4-FFF2-40B4-BE49-F238E27FC236}">
                <a16:creationId xmlns:a16="http://schemas.microsoft.com/office/drawing/2014/main" id="{3E949D68-C3AC-7D9F-0785-A5BA876ED12F}"/>
              </a:ext>
            </a:extLst>
          </p:cNvPr>
          <p:cNvSpPr>
            <a:spLocks noGrp="1"/>
          </p:cNvSpPr>
          <p:nvPr>
            <p:ph type="title"/>
          </p:nvPr>
        </p:nvSpPr>
        <p:spPr/>
        <p:txBody>
          <a:bodyPr/>
          <a:lstStyle/>
          <a:p>
            <a:r>
              <a:rPr kumimoji="1" lang="ja-JP" altLang="en-US" b="1" dirty="0"/>
              <a:t>データの収集，加工</a:t>
            </a:r>
          </a:p>
        </p:txBody>
      </p:sp>
      <p:sp>
        <p:nvSpPr>
          <p:cNvPr id="3" name="テキスト プレースホルダー 2">
            <a:extLst>
              <a:ext uri="{FF2B5EF4-FFF2-40B4-BE49-F238E27FC236}">
                <a16:creationId xmlns:a16="http://schemas.microsoft.com/office/drawing/2014/main" id="{9AAF9707-CFFF-EB9C-DE87-FB1F2FCFE1C5}"/>
              </a:ext>
            </a:extLst>
          </p:cNvPr>
          <p:cNvSpPr>
            <a:spLocks noGrp="1"/>
          </p:cNvSpPr>
          <p:nvPr>
            <p:ph type="body" sz="quarter" idx="13"/>
          </p:nvPr>
        </p:nvSpPr>
        <p:spPr/>
        <p:txBody>
          <a:bodyPr/>
          <a:lstStyle/>
          <a:p>
            <a:r>
              <a:rPr kumimoji="1" lang="ja-JP" altLang="en-US" dirty="0"/>
              <a:t>チュートリアル　重回帰分析</a:t>
            </a:r>
          </a:p>
        </p:txBody>
      </p:sp>
      <p:sp>
        <p:nvSpPr>
          <p:cNvPr id="6" name="テキスト ボックス 5">
            <a:extLst>
              <a:ext uri="{FF2B5EF4-FFF2-40B4-BE49-F238E27FC236}">
                <a16:creationId xmlns:a16="http://schemas.microsoft.com/office/drawing/2014/main" id="{2D904E4E-3FAB-F42F-8AB3-E6E68FC0F556}"/>
              </a:ext>
            </a:extLst>
          </p:cNvPr>
          <p:cNvSpPr txBox="1"/>
          <p:nvPr/>
        </p:nvSpPr>
        <p:spPr>
          <a:xfrm>
            <a:off x="1102653" y="1890166"/>
            <a:ext cx="8155642" cy="461665"/>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A</a:t>
            </a:r>
            <a:r>
              <a:rPr kumimoji="1"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J</a:t>
            </a:r>
            <a:r>
              <a:rPr kumimoji="1" lang="ja-JP" altLang="en-US" sz="1200" dirty="0">
                <a:latin typeface="Meiryo UI" panose="020B0604030504040204" pitchFamily="50" charset="-128"/>
                <a:ea typeface="Meiryo UI" panose="020B0604030504040204" pitchFamily="50" charset="-128"/>
              </a:rPr>
              <a:t>まで</a:t>
            </a:r>
            <a:r>
              <a:rPr kumimoji="1" lang="en-US" altLang="ja-JP" sz="1200" dirty="0">
                <a:latin typeface="Meiryo UI" panose="020B0604030504040204" pitchFamily="50" charset="-128"/>
                <a:ea typeface="Meiryo UI" panose="020B0604030504040204" pitchFamily="50" charset="-128"/>
              </a:rPr>
              <a:t>10</a:t>
            </a:r>
            <a:r>
              <a:rPr kumimoji="1" lang="ja-JP" altLang="en-US" sz="1200" dirty="0">
                <a:latin typeface="Meiryo UI" panose="020B0604030504040204" pitchFamily="50" charset="-128"/>
                <a:ea typeface="Meiryo UI" panose="020B0604030504040204" pitchFamily="50" charset="-128"/>
              </a:rPr>
              <a:t>名の調査員が平日（</a:t>
            </a:r>
            <a:r>
              <a:rPr lang="ja-JP" altLang="en-US" sz="1200" dirty="0">
                <a:latin typeface="Meiryo UI" panose="020B0604030504040204" pitchFamily="50" charset="-128"/>
                <a:ea typeface="Meiryo UI" panose="020B0604030504040204" pitchFamily="50" charset="-128"/>
              </a:rPr>
              <a:t>水）</a:t>
            </a:r>
            <a:r>
              <a:rPr lang="en-US" altLang="ja-JP" sz="1200" dirty="0">
                <a:latin typeface="Meiryo UI" panose="020B0604030504040204" pitchFamily="50" charset="-128"/>
                <a:ea typeface="Meiryo UI" panose="020B0604030504040204" pitchFamily="50" charset="-128"/>
              </a:rPr>
              <a:t>18:00</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20:00</a:t>
            </a:r>
            <a:r>
              <a:rPr lang="ja-JP" altLang="en-US" sz="1200" dirty="0">
                <a:latin typeface="Meiryo UI" panose="020B0604030504040204" pitchFamily="50" charset="-128"/>
                <a:ea typeface="Meiryo UI" panose="020B0604030504040204" pitchFamily="50" charset="-128"/>
              </a:rPr>
              <a:t>で店舗を訪問し飲食する。その際、目視で坪数，スタッフ数，メニュー数，客数を確認しデータ化</a:t>
            </a:r>
            <a:endParaRPr kumimoji="1" lang="ja-JP" altLang="en-US" sz="12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912DBC14-2A2F-C98D-948F-96A3DACFC1C9}"/>
              </a:ext>
            </a:extLst>
          </p:cNvPr>
          <p:cNvSpPr txBox="1"/>
          <p:nvPr/>
        </p:nvSpPr>
        <p:spPr>
          <a:xfrm>
            <a:off x="2719562" y="5636036"/>
            <a:ext cx="6323584"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来店者が飲食しているものを観察し、メニューの価格と比較し平均客単価を作り、１日の売上を予測</a:t>
            </a:r>
            <a:endParaRPr kumimoji="1" lang="en-US" altLang="ja-JP" sz="1200" dirty="0">
              <a:latin typeface="Meiryo UI" panose="020B0604030504040204" pitchFamily="50" charset="-128"/>
              <a:ea typeface="Meiryo UI" panose="020B0604030504040204" pitchFamily="50" charset="-128"/>
            </a:endParaRPr>
          </a:p>
        </p:txBody>
      </p:sp>
      <p:cxnSp>
        <p:nvCxnSpPr>
          <p:cNvPr id="14" name="直線コネクタ 13">
            <a:extLst>
              <a:ext uri="{FF2B5EF4-FFF2-40B4-BE49-F238E27FC236}">
                <a16:creationId xmlns:a16="http://schemas.microsoft.com/office/drawing/2014/main" id="{7635543D-FB27-F31E-B560-069A3A3E2319}"/>
              </a:ext>
            </a:extLst>
          </p:cNvPr>
          <p:cNvCxnSpPr>
            <a:cxnSpLocks/>
          </p:cNvCxnSpPr>
          <p:nvPr/>
        </p:nvCxnSpPr>
        <p:spPr>
          <a:xfrm>
            <a:off x="2635619" y="4899818"/>
            <a:ext cx="0" cy="716237"/>
          </a:xfrm>
          <a:prstGeom prst="line">
            <a:avLst/>
          </a:prstGeom>
          <a:ln w="127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直線コネクタ 14">
            <a:extLst>
              <a:ext uri="{FF2B5EF4-FFF2-40B4-BE49-F238E27FC236}">
                <a16:creationId xmlns:a16="http://schemas.microsoft.com/office/drawing/2014/main" id="{2CD02C6D-DD6C-A4B2-9A50-9406394AB1ED}"/>
              </a:ext>
            </a:extLst>
          </p:cNvPr>
          <p:cNvCxnSpPr>
            <a:cxnSpLocks/>
          </p:cNvCxnSpPr>
          <p:nvPr/>
        </p:nvCxnSpPr>
        <p:spPr>
          <a:xfrm>
            <a:off x="7938242" y="4919799"/>
            <a:ext cx="0" cy="716237"/>
          </a:xfrm>
          <a:prstGeom prst="line">
            <a:avLst/>
          </a:prstGeom>
          <a:ln w="127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002B42EC-0C53-C583-D5E3-AD613AAA946E}"/>
              </a:ext>
            </a:extLst>
          </p:cNvPr>
          <p:cNvCxnSpPr>
            <a:cxnSpLocks/>
          </p:cNvCxnSpPr>
          <p:nvPr/>
        </p:nvCxnSpPr>
        <p:spPr>
          <a:xfrm>
            <a:off x="2635619" y="5568580"/>
            <a:ext cx="5302623" cy="47475"/>
          </a:xfrm>
          <a:prstGeom prst="line">
            <a:avLst/>
          </a:prstGeom>
          <a:ln w="1270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8" name="右中かっこ 17">
            <a:extLst>
              <a:ext uri="{FF2B5EF4-FFF2-40B4-BE49-F238E27FC236}">
                <a16:creationId xmlns:a16="http://schemas.microsoft.com/office/drawing/2014/main" id="{0E28E41E-B54E-7407-D5E0-4E977E30EF90}"/>
              </a:ext>
            </a:extLst>
          </p:cNvPr>
          <p:cNvSpPr/>
          <p:nvPr/>
        </p:nvSpPr>
        <p:spPr>
          <a:xfrm rot="16200000">
            <a:off x="6045580" y="-324950"/>
            <a:ext cx="461665" cy="5856194"/>
          </a:xfrm>
          <a:prstGeom prst="rightBrac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440EAFC4-367C-4F39-1DA7-8BC980A6328B}"/>
              </a:ext>
            </a:extLst>
          </p:cNvPr>
          <p:cNvSpPr/>
          <p:nvPr/>
        </p:nvSpPr>
        <p:spPr>
          <a:xfrm>
            <a:off x="4687132" y="2854463"/>
            <a:ext cx="778310" cy="2099081"/>
          </a:xfrm>
          <a:prstGeom prst="roundRect">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0856856-0FB9-ED57-5D99-D9908E035717}"/>
              </a:ext>
            </a:extLst>
          </p:cNvPr>
          <p:cNvSpPr txBox="1"/>
          <p:nvPr/>
        </p:nvSpPr>
        <p:spPr>
          <a:xfrm>
            <a:off x="3461769" y="5064656"/>
            <a:ext cx="4681258" cy="276999"/>
          </a:xfrm>
          <a:prstGeom prst="rect">
            <a:avLst/>
          </a:prstGeom>
          <a:noFill/>
        </p:spPr>
        <p:txBody>
          <a:bodyPr wrap="square">
            <a:spAutoFit/>
          </a:bodyPr>
          <a:lstStyle/>
          <a:p>
            <a:r>
              <a:rPr lang="zh-TW" altLang="en-US" sz="1200" dirty="0">
                <a:latin typeface="Meiryo UI" panose="020B0604030504040204" pitchFamily="50" charset="-128"/>
                <a:ea typeface="Meiryo UI" panose="020B0604030504040204" pitchFamily="50" charset="-128"/>
              </a:rPr>
              <a:t>歩行者通行量調査</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18:00</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20:00</a:t>
            </a:r>
            <a:r>
              <a:rPr lang="ja-JP" altLang="en-US" sz="1200" dirty="0">
                <a:latin typeface="Meiryo UI" panose="020B0604030504040204" pitchFamily="50" charset="-128"/>
                <a:ea typeface="Meiryo UI" panose="020B0604030504040204" pitchFamily="50" charset="-128"/>
              </a:rPr>
              <a:t>）を店舗の地域名でマッピング</a:t>
            </a:r>
          </a:p>
        </p:txBody>
      </p:sp>
      <p:sp>
        <p:nvSpPr>
          <p:cNvPr id="26" name="テキスト ボックス 25">
            <a:extLst>
              <a:ext uri="{FF2B5EF4-FFF2-40B4-BE49-F238E27FC236}">
                <a16:creationId xmlns:a16="http://schemas.microsoft.com/office/drawing/2014/main" id="{F18939C7-272B-88EC-FB3C-2402640DDC72}"/>
              </a:ext>
            </a:extLst>
          </p:cNvPr>
          <p:cNvSpPr txBox="1"/>
          <p:nvPr/>
        </p:nvSpPr>
        <p:spPr>
          <a:xfrm>
            <a:off x="6858001" y="6398902"/>
            <a:ext cx="5269006"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注意）教材用のデータのため、乱数を用いてベースデータを作り、加工しています。</a:t>
            </a:r>
          </a:p>
        </p:txBody>
      </p:sp>
      <p:sp>
        <p:nvSpPr>
          <p:cNvPr id="29" name="テキスト ボックス 28">
            <a:extLst>
              <a:ext uri="{FF2B5EF4-FFF2-40B4-BE49-F238E27FC236}">
                <a16:creationId xmlns:a16="http://schemas.microsoft.com/office/drawing/2014/main" id="{277D4762-747E-0C0B-4858-474DE09653EE}"/>
              </a:ext>
            </a:extLst>
          </p:cNvPr>
          <p:cNvSpPr txBox="1"/>
          <p:nvPr/>
        </p:nvSpPr>
        <p:spPr>
          <a:xfrm>
            <a:off x="9204510" y="2148574"/>
            <a:ext cx="3144360" cy="1015663"/>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メディアなどに掲載されているか検索して確認</a:t>
            </a:r>
            <a:endParaRPr kumimoji="1" lang="en-US" altLang="ja-JP" sz="1200" dirty="0">
              <a:latin typeface="Meiryo UI" panose="020B0604030504040204" pitchFamily="50" charset="-128"/>
              <a:ea typeface="Meiryo UI" panose="020B0604030504040204" pitchFamily="50" charset="-128"/>
            </a:endParaRPr>
          </a:p>
          <a:p>
            <a:pPr marL="268288" lvl="1" indent="-87313">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ホットペッパー（ライトプラン：月額</a:t>
            </a:r>
            <a:r>
              <a:rPr kumimoji="1" lang="en-US" altLang="ja-JP" sz="1200" dirty="0">
                <a:latin typeface="Meiryo UI" panose="020B0604030504040204" pitchFamily="50" charset="-128"/>
                <a:ea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rPr>
              <a:t>万円）</a:t>
            </a:r>
            <a:endParaRPr kumimoji="1" lang="en-US" altLang="ja-JP" sz="1200" dirty="0">
              <a:latin typeface="Meiryo UI" panose="020B0604030504040204" pitchFamily="50" charset="-128"/>
              <a:ea typeface="Meiryo UI" panose="020B0604030504040204" pitchFamily="50" charset="-128"/>
            </a:endParaRPr>
          </a:p>
          <a:p>
            <a:pPr marL="268288" lvl="1" indent="-87313">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ぐるなび（スタートプラン無料）</a:t>
            </a:r>
            <a:endParaRPr kumimoji="1" lang="en-US" altLang="ja-JP" sz="1200" dirty="0">
              <a:latin typeface="Meiryo UI" panose="020B0604030504040204" pitchFamily="50" charset="-128"/>
              <a:ea typeface="Meiryo UI" panose="020B0604030504040204" pitchFamily="50" charset="-128"/>
            </a:endParaRPr>
          </a:p>
          <a:p>
            <a:pPr marL="268288" lvl="1" indent="-87313">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LINE</a:t>
            </a:r>
            <a:r>
              <a:rPr lang="ja-JP" altLang="en-US" sz="1200" dirty="0">
                <a:latin typeface="Meiryo UI" panose="020B0604030504040204" pitchFamily="50" charset="-128"/>
                <a:ea typeface="Meiryo UI" panose="020B0604030504040204" pitchFamily="50" charset="-128"/>
              </a:rPr>
              <a:t>（無料）</a:t>
            </a:r>
            <a:endParaRPr kumimoji="1" lang="en-US" altLang="ja-JP" sz="1200" dirty="0">
              <a:latin typeface="Meiryo UI" panose="020B0604030504040204" pitchFamily="50" charset="-128"/>
              <a:ea typeface="Meiryo UI" panose="020B0604030504040204" pitchFamily="50" charset="-128"/>
            </a:endParaRPr>
          </a:p>
          <a:p>
            <a:pPr marL="268288" lvl="1" indent="-87313">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その他広告掲載料（</a:t>
            </a:r>
            <a:r>
              <a:rPr lang="en-US" altLang="ja-JP" sz="1200" dirty="0">
                <a:latin typeface="Meiryo UI" panose="020B0604030504040204" pitchFamily="50" charset="-128"/>
                <a:ea typeface="Meiryo UI" panose="020B0604030504040204" pitchFamily="50" charset="-128"/>
              </a:rPr>
              <a:t>5,000</a:t>
            </a:r>
            <a:r>
              <a:rPr lang="ja-JP" altLang="en-US" sz="1200" dirty="0">
                <a:latin typeface="Meiryo UI" panose="020B0604030504040204" pitchFamily="50" charset="-128"/>
                <a:ea typeface="Meiryo UI" panose="020B0604030504040204" pitchFamily="50" charset="-128"/>
              </a:rPr>
              <a:t>円）</a:t>
            </a:r>
            <a:endParaRPr kumimoji="1" lang="ja-JP" altLang="en-US" sz="1200" dirty="0">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D2970E86-EDB4-9DF4-82EC-809B378DFCCF}"/>
              </a:ext>
            </a:extLst>
          </p:cNvPr>
          <p:cNvSpPr/>
          <p:nvPr/>
        </p:nvSpPr>
        <p:spPr>
          <a:xfrm>
            <a:off x="6383652" y="2833980"/>
            <a:ext cx="810516" cy="2136540"/>
          </a:xfrm>
          <a:prstGeom prst="roundRect">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38899CBB-36E3-FAA5-80C4-A15EF306BE62}"/>
              </a:ext>
            </a:extLst>
          </p:cNvPr>
          <p:cNvCxnSpPr/>
          <p:nvPr/>
        </p:nvCxnSpPr>
        <p:spPr>
          <a:xfrm flipH="1">
            <a:off x="7537076" y="3235508"/>
            <a:ext cx="2212042" cy="968189"/>
          </a:xfrm>
          <a:prstGeom prst="straightConnector1">
            <a:avLst/>
          </a:prstGeom>
          <a:ln w="12700">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58D5C565-A552-7381-FD5C-ED7C4F929703}"/>
              </a:ext>
            </a:extLst>
          </p:cNvPr>
          <p:cNvSpPr txBox="1"/>
          <p:nvPr/>
        </p:nvSpPr>
        <p:spPr>
          <a:xfrm>
            <a:off x="267447" y="1220199"/>
            <a:ext cx="10851777" cy="338554"/>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1600" dirty="0">
                <a:latin typeface="Meiryo UI" panose="020B0604030504040204" pitchFamily="50" charset="-128"/>
                <a:ea typeface="Meiryo UI" panose="020B0604030504040204" pitchFamily="50" charset="-128"/>
              </a:rPr>
              <a:t>分析に必要なデータを収集するため、調査員を雇い無作為に選んだ飲食店で実際に飲食をしながら情報収集しましょう。</a:t>
            </a:r>
            <a:endParaRPr kumimoji="1" lang="en-US" altLang="ja-JP" sz="160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17AFEAF8-2732-3E78-856B-361CBA7A655E}"/>
              </a:ext>
            </a:extLst>
          </p:cNvPr>
          <p:cNvSpPr>
            <a:spLocks noGrp="1"/>
          </p:cNvSpPr>
          <p:nvPr>
            <p:ph type="sldNum" sz="quarter" idx="12"/>
          </p:nvPr>
        </p:nvSpPr>
        <p:spPr/>
        <p:txBody>
          <a:bodyPr/>
          <a:lstStyle/>
          <a:p>
            <a:fld id="{2977F5E9-0479-47A0-9E51-109E0858BCF2}" type="slidenum">
              <a:rPr kumimoji="1" lang="ja-JP" altLang="en-US" smtClean="0"/>
              <a:t>54</a:t>
            </a:fld>
            <a:endParaRPr kumimoji="1" lang="ja-JP" altLang="en-US"/>
          </a:p>
        </p:txBody>
      </p:sp>
    </p:spTree>
    <p:extLst>
      <p:ext uri="{BB962C8B-B14F-4D97-AF65-F5344CB8AC3E}">
        <p14:creationId xmlns:p14="http://schemas.microsoft.com/office/powerpoint/2010/main" val="4257805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B2B54-B436-8513-63D4-EB0B8AB30304}"/>
              </a:ext>
            </a:extLst>
          </p:cNvPr>
          <p:cNvSpPr>
            <a:spLocks noGrp="1"/>
          </p:cNvSpPr>
          <p:nvPr>
            <p:ph type="title"/>
          </p:nvPr>
        </p:nvSpPr>
        <p:spPr/>
        <p:txBody>
          <a:bodyPr/>
          <a:lstStyle/>
          <a:p>
            <a:r>
              <a:rPr kumimoji="1" lang="ja-JP" altLang="en-US" b="1" dirty="0"/>
              <a:t>重回帰分析を</a:t>
            </a:r>
            <a:r>
              <a:rPr kumimoji="1" lang="en-US" altLang="ja-JP" b="1" dirty="0"/>
              <a:t>EXCEL</a:t>
            </a:r>
            <a:r>
              <a:rPr kumimoji="1" lang="ja-JP" altLang="en-US" b="1" dirty="0"/>
              <a:t>で実施</a:t>
            </a:r>
          </a:p>
        </p:txBody>
      </p:sp>
      <p:sp>
        <p:nvSpPr>
          <p:cNvPr id="3" name="テキスト プレースホルダー 2">
            <a:extLst>
              <a:ext uri="{FF2B5EF4-FFF2-40B4-BE49-F238E27FC236}">
                <a16:creationId xmlns:a16="http://schemas.microsoft.com/office/drawing/2014/main" id="{4D2CB4F8-C836-E34C-394A-E514B8212D06}"/>
              </a:ext>
            </a:extLst>
          </p:cNvPr>
          <p:cNvSpPr>
            <a:spLocks noGrp="1"/>
          </p:cNvSpPr>
          <p:nvPr>
            <p:ph type="body" sz="quarter" idx="13"/>
          </p:nvPr>
        </p:nvSpPr>
        <p:spPr/>
        <p:txBody>
          <a:bodyPr/>
          <a:lstStyle/>
          <a:p>
            <a:r>
              <a:rPr kumimoji="1" lang="ja-JP" altLang="en-US" dirty="0"/>
              <a:t>チュートリアル　重回帰分析</a:t>
            </a:r>
          </a:p>
        </p:txBody>
      </p:sp>
      <p:sp>
        <p:nvSpPr>
          <p:cNvPr id="5" name="テキスト ボックス 4">
            <a:extLst>
              <a:ext uri="{FF2B5EF4-FFF2-40B4-BE49-F238E27FC236}">
                <a16:creationId xmlns:a16="http://schemas.microsoft.com/office/drawing/2014/main" id="{EC293C5B-C663-1685-5453-9CFA41695E1C}"/>
              </a:ext>
            </a:extLst>
          </p:cNvPr>
          <p:cNvSpPr txBox="1"/>
          <p:nvPr/>
        </p:nvSpPr>
        <p:spPr>
          <a:xfrm>
            <a:off x="253065" y="1913412"/>
            <a:ext cx="4200340" cy="738664"/>
          </a:xfrm>
          <a:prstGeom prst="rect">
            <a:avLst/>
          </a:prstGeom>
          <a:noFill/>
        </p:spPr>
        <p:txBody>
          <a:bodyPr wrap="square">
            <a:spAutoFit/>
          </a:bodyPr>
          <a:lstStyle/>
          <a:p>
            <a:pPr marL="342900" indent="-342900">
              <a:buFont typeface="+mj-lt"/>
              <a:buAutoNum type="arabicPeriod"/>
            </a:pPr>
            <a:r>
              <a:rPr lang="en-US" altLang="ja-JP" sz="1400" dirty="0">
                <a:latin typeface="Meiryo UI" panose="020B0604030504040204" pitchFamily="50" charset="-128"/>
                <a:ea typeface="Meiryo UI" panose="020B0604030504040204" pitchFamily="50" charset="-128"/>
              </a:rPr>
              <a:t>EXCEL</a:t>
            </a:r>
            <a:r>
              <a:rPr lang="ja-JP" altLang="en-US" sz="1400" dirty="0">
                <a:latin typeface="Meiryo UI" panose="020B0604030504040204" pitchFamily="50" charset="-128"/>
                <a:ea typeface="Meiryo UI" panose="020B0604030504040204" pitchFamily="50" charset="-128"/>
              </a:rPr>
              <a:t>のメニューよりデータを選択</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リボンからデータ分析を選択</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表示されたデータ分析リストから回帰分析を選択</a:t>
            </a:r>
            <a:endParaRPr lang="en-US" altLang="ja-JP" sz="14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56B0BEDB-5AE8-DE30-85F4-9E18C46BF77D}"/>
              </a:ext>
            </a:extLst>
          </p:cNvPr>
          <p:cNvSpPr txBox="1"/>
          <p:nvPr/>
        </p:nvSpPr>
        <p:spPr>
          <a:xfrm>
            <a:off x="442258" y="1021976"/>
            <a:ext cx="105544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重回帰分析は、</a:t>
            </a:r>
            <a:r>
              <a:rPr kumimoji="1" lang="en-US" altLang="ja-JP" sz="1600" dirty="0">
                <a:latin typeface="Meiryo UI" panose="020B0604030504040204" pitchFamily="50" charset="-128"/>
                <a:ea typeface="Meiryo UI" panose="020B0604030504040204" pitchFamily="50" charset="-128"/>
              </a:rPr>
              <a:t>EXCEL</a:t>
            </a:r>
            <a:r>
              <a:rPr kumimoji="1" lang="ja-JP" altLang="en-US" sz="1600" dirty="0">
                <a:latin typeface="Meiryo UI" panose="020B0604030504040204" pitchFamily="50" charset="-128"/>
                <a:ea typeface="Meiryo UI" panose="020B0604030504040204" pitchFamily="50" charset="-128"/>
              </a:rPr>
              <a:t>で簡単に実施することができます。</a:t>
            </a:r>
          </a:p>
        </p:txBody>
      </p:sp>
      <p:sp>
        <p:nvSpPr>
          <p:cNvPr id="31" name="テキスト ボックス 30">
            <a:extLst>
              <a:ext uri="{FF2B5EF4-FFF2-40B4-BE49-F238E27FC236}">
                <a16:creationId xmlns:a16="http://schemas.microsoft.com/office/drawing/2014/main" id="{5407F0BB-4B00-303E-1A85-4C96D3FE18B0}"/>
              </a:ext>
            </a:extLst>
          </p:cNvPr>
          <p:cNvSpPr txBox="1"/>
          <p:nvPr/>
        </p:nvSpPr>
        <p:spPr>
          <a:xfrm>
            <a:off x="253065" y="1559702"/>
            <a:ext cx="1870636"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操作方法</a:t>
            </a:r>
            <a:endParaRPr kumimoji="1" lang="ja-JP" altLang="en-US" b="1"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E8E5C856-7B28-F6F7-6D66-CDAC4FBD8E57}"/>
              </a:ext>
            </a:extLst>
          </p:cNvPr>
          <p:cNvPicPr>
            <a:picLocks noChangeAspect="1"/>
          </p:cNvPicPr>
          <p:nvPr/>
        </p:nvPicPr>
        <p:blipFill>
          <a:blip r:embed="rId2"/>
          <a:stretch>
            <a:fillRect/>
          </a:stretch>
        </p:blipFill>
        <p:spPr>
          <a:xfrm>
            <a:off x="475634" y="2789465"/>
            <a:ext cx="3523616" cy="1530604"/>
          </a:xfrm>
          <a:prstGeom prst="rect">
            <a:avLst/>
          </a:prstGeom>
        </p:spPr>
      </p:pic>
      <p:pic>
        <p:nvPicPr>
          <p:cNvPr id="14" name="図 13">
            <a:extLst>
              <a:ext uri="{FF2B5EF4-FFF2-40B4-BE49-F238E27FC236}">
                <a16:creationId xmlns:a16="http://schemas.microsoft.com/office/drawing/2014/main" id="{8C9193EA-A037-0285-F666-DFB015A7BA34}"/>
              </a:ext>
            </a:extLst>
          </p:cNvPr>
          <p:cNvPicPr>
            <a:picLocks noChangeAspect="1"/>
          </p:cNvPicPr>
          <p:nvPr/>
        </p:nvPicPr>
        <p:blipFill>
          <a:blip r:embed="rId3"/>
          <a:stretch>
            <a:fillRect/>
          </a:stretch>
        </p:blipFill>
        <p:spPr>
          <a:xfrm>
            <a:off x="4281676" y="2789465"/>
            <a:ext cx="3628648" cy="2773029"/>
          </a:xfrm>
          <a:prstGeom prst="rect">
            <a:avLst/>
          </a:prstGeom>
        </p:spPr>
      </p:pic>
      <p:sp>
        <p:nvSpPr>
          <p:cNvPr id="17" name="テキスト ボックス 16">
            <a:extLst>
              <a:ext uri="{FF2B5EF4-FFF2-40B4-BE49-F238E27FC236}">
                <a16:creationId xmlns:a16="http://schemas.microsoft.com/office/drawing/2014/main" id="{0C37082C-C8DD-8743-C1DF-48B161D00193}"/>
              </a:ext>
            </a:extLst>
          </p:cNvPr>
          <p:cNvSpPr txBox="1"/>
          <p:nvPr/>
        </p:nvSpPr>
        <p:spPr>
          <a:xfrm>
            <a:off x="4231152" y="1854765"/>
            <a:ext cx="4422029" cy="954107"/>
          </a:xfrm>
          <a:prstGeom prst="rect">
            <a:avLst/>
          </a:prstGeom>
          <a:noFill/>
        </p:spPr>
        <p:txBody>
          <a:bodyPr wrap="square">
            <a:spAutoFit/>
          </a:bodyPr>
          <a:lstStyle/>
          <a:p>
            <a:pPr marL="342900" indent="-342900">
              <a:buFont typeface="+mj-lt"/>
              <a:buAutoNum type="arabicPeriod" startAt="4"/>
            </a:pPr>
            <a:r>
              <a:rPr lang="ja-JP" altLang="en-US" sz="1400" dirty="0">
                <a:latin typeface="Meiryo UI" panose="020B0604030504040204" pitchFamily="50" charset="-128"/>
                <a:ea typeface="Meiryo UI" panose="020B0604030504040204" pitchFamily="50" charset="-128"/>
              </a:rPr>
              <a:t>入力</a:t>
            </a:r>
            <a:r>
              <a:rPr lang="en-US" altLang="ja-JP" sz="1400" dirty="0">
                <a:latin typeface="Meiryo UI" panose="020B0604030504040204" pitchFamily="50" charset="-128"/>
                <a:ea typeface="Meiryo UI" panose="020B0604030504040204" pitchFamily="50" charset="-128"/>
              </a:rPr>
              <a:t>Y</a:t>
            </a:r>
            <a:r>
              <a:rPr lang="ja-JP" altLang="en-US" sz="1400" dirty="0">
                <a:latin typeface="Meiryo UI" panose="020B0604030504040204" pitchFamily="50" charset="-128"/>
                <a:ea typeface="Meiryo UI" panose="020B0604030504040204" pitchFamily="50" charset="-128"/>
              </a:rPr>
              <a:t>範囲に目的変数の売上データを指定</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startAt="4"/>
            </a:pPr>
            <a:r>
              <a:rPr lang="ja-JP" altLang="en-US" sz="1400" dirty="0">
                <a:latin typeface="Meiryo UI" panose="020B0604030504040204" pitchFamily="50" charset="-128"/>
                <a:ea typeface="Meiryo UI" panose="020B0604030504040204" pitchFamily="50" charset="-128"/>
              </a:rPr>
              <a:t>入力</a:t>
            </a:r>
            <a:r>
              <a:rPr lang="en-US" altLang="ja-JP" sz="1400" dirty="0">
                <a:latin typeface="Meiryo UI" panose="020B0604030504040204" pitchFamily="50" charset="-128"/>
                <a:ea typeface="Meiryo UI" panose="020B0604030504040204" pitchFamily="50" charset="-128"/>
              </a:rPr>
              <a:t>X</a:t>
            </a:r>
            <a:r>
              <a:rPr lang="ja-JP" altLang="en-US" sz="1400" dirty="0">
                <a:latin typeface="Meiryo UI" panose="020B0604030504040204" pitchFamily="50" charset="-128"/>
                <a:ea typeface="Meiryo UI" panose="020B0604030504040204" pitchFamily="50" charset="-128"/>
              </a:rPr>
              <a:t>範囲に説明変数の店舗～平均客単価を指定</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startAt="4"/>
            </a:pPr>
            <a:r>
              <a:rPr lang="ja-JP" altLang="en-US" sz="1400" dirty="0">
                <a:latin typeface="Meiryo UI" panose="020B0604030504040204" pitchFamily="50" charset="-128"/>
                <a:ea typeface="Meiryo UI" panose="020B0604030504040204" pitchFamily="50" charset="-128"/>
              </a:rPr>
              <a:t>最初の行がラベルを含んでいるのでラベルにチェック</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startAt="4"/>
            </a:pPr>
            <a:r>
              <a:rPr lang="ja-JP" altLang="en-US" sz="1400" dirty="0">
                <a:latin typeface="Meiryo UI" panose="020B0604030504040204" pitchFamily="50" charset="-128"/>
                <a:ea typeface="Meiryo UI" panose="020B0604030504040204" pitchFamily="50" charset="-128"/>
              </a:rPr>
              <a:t>出力先を設定（ここでは新規ワークシート）</a:t>
            </a:r>
            <a:endParaRPr lang="en-US" altLang="ja-JP" sz="1400" dirty="0">
              <a:latin typeface="Meiryo UI" panose="020B0604030504040204" pitchFamily="50" charset="-128"/>
              <a:ea typeface="Meiryo UI" panose="020B0604030504040204" pitchFamily="50" charset="-128"/>
            </a:endParaRPr>
          </a:p>
        </p:txBody>
      </p:sp>
      <p:graphicFrame>
        <p:nvGraphicFramePr>
          <p:cNvPr id="18" name="表 17">
            <a:extLst>
              <a:ext uri="{FF2B5EF4-FFF2-40B4-BE49-F238E27FC236}">
                <a16:creationId xmlns:a16="http://schemas.microsoft.com/office/drawing/2014/main" id="{4B6EC367-CAC8-9787-DFBF-DC2F6D7F9E51}"/>
              </a:ext>
            </a:extLst>
          </p:cNvPr>
          <p:cNvGraphicFramePr>
            <a:graphicFrameLocks noGrp="1"/>
          </p:cNvGraphicFramePr>
          <p:nvPr/>
        </p:nvGraphicFramePr>
        <p:xfrm>
          <a:off x="8653181" y="3877187"/>
          <a:ext cx="3003175" cy="1614175"/>
        </p:xfrm>
        <a:graphic>
          <a:graphicData uri="http://schemas.openxmlformats.org/drawingml/2006/table">
            <a:tbl>
              <a:tblPr>
                <a:tableStyleId>{073A0DAA-6AF3-43AB-8588-CEC1D06C72B9}</a:tableStyleId>
              </a:tblPr>
              <a:tblGrid>
                <a:gridCol w="575076">
                  <a:extLst>
                    <a:ext uri="{9D8B030D-6E8A-4147-A177-3AD203B41FA5}">
                      <a16:colId xmlns:a16="http://schemas.microsoft.com/office/drawing/2014/main" val="2085781413"/>
                    </a:ext>
                  </a:extLst>
                </a:gridCol>
                <a:gridCol w="575076">
                  <a:extLst>
                    <a:ext uri="{9D8B030D-6E8A-4147-A177-3AD203B41FA5}">
                      <a16:colId xmlns:a16="http://schemas.microsoft.com/office/drawing/2014/main" val="1758618396"/>
                    </a:ext>
                  </a:extLst>
                </a:gridCol>
                <a:gridCol w="702871">
                  <a:extLst>
                    <a:ext uri="{9D8B030D-6E8A-4147-A177-3AD203B41FA5}">
                      <a16:colId xmlns:a16="http://schemas.microsoft.com/office/drawing/2014/main" val="3214975687"/>
                    </a:ext>
                  </a:extLst>
                </a:gridCol>
                <a:gridCol w="575076">
                  <a:extLst>
                    <a:ext uri="{9D8B030D-6E8A-4147-A177-3AD203B41FA5}">
                      <a16:colId xmlns:a16="http://schemas.microsoft.com/office/drawing/2014/main" val="2238611709"/>
                    </a:ext>
                  </a:extLst>
                </a:gridCol>
                <a:gridCol w="575076">
                  <a:extLst>
                    <a:ext uri="{9D8B030D-6E8A-4147-A177-3AD203B41FA5}">
                      <a16:colId xmlns:a16="http://schemas.microsoft.com/office/drawing/2014/main" val="1545154115"/>
                    </a:ext>
                  </a:extLst>
                </a:gridCol>
              </a:tblGrid>
              <a:tr h="194945">
                <a:tc>
                  <a:txBody>
                    <a:bodyPr/>
                    <a:lstStyle/>
                    <a:p>
                      <a:pPr algn="ctr" rtl="0" fontAlgn="ctr"/>
                      <a:r>
                        <a:rPr lang="ja-JP" altLang="en-US" sz="900" u="none" strike="noStrike">
                          <a:effectLst/>
                          <a:latin typeface="Meiryo UI" panose="020B0604030504040204" pitchFamily="50" charset="-128"/>
                          <a:ea typeface="Meiryo UI" panose="020B0604030504040204" pitchFamily="50" charset="-128"/>
                        </a:rPr>
                        <a:t>店舗</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dirty="0">
                          <a:effectLst/>
                          <a:latin typeface="Meiryo UI" panose="020B0604030504040204" pitchFamily="50" charset="-128"/>
                          <a:ea typeface="Meiryo UI" panose="020B0604030504040204" pitchFamily="50" charset="-128"/>
                        </a:rPr>
                        <a:t>町域名</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dirty="0">
                          <a:effectLst/>
                          <a:latin typeface="Meiryo UI" panose="020B0604030504040204" pitchFamily="50" charset="-128"/>
                          <a:ea typeface="Meiryo UI" panose="020B0604030504040204" pitchFamily="50" charset="-128"/>
                        </a:rPr>
                        <a:t>売上</a:t>
                      </a:r>
                      <a:r>
                        <a:rPr lang="en-US" altLang="ja-JP" sz="900" u="none" strike="noStrike" dirty="0">
                          <a:effectLst/>
                          <a:latin typeface="Meiryo UI" panose="020B0604030504040204" pitchFamily="50" charset="-128"/>
                          <a:ea typeface="Meiryo UI" panose="020B0604030504040204" pitchFamily="50" charset="-128"/>
                        </a:rPr>
                        <a:t>/</a:t>
                      </a:r>
                      <a:r>
                        <a:rPr lang="ja-JP" altLang="en-US" sz="900" u="none" strike="noStrike" dirty="0">
                          <a:effectLst/>
                          <a:latin typeface="Meiryo UI" panose="020B0604030504040204" pitchFamily="50" charset="-128"/>
                          <a:ea typeface="Meiryo UI" panose="020B0604030504040204" pitchFamily="50" charset="-128"/>
                        </a:rPr>
                        <a:t>日</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店舗</a:t>
                      </a:r>
                      <a:r>
                        <a:rPr lang="en-US" altLang="ja-JP" sz="900" u="none" strike="noStrike">
                          <a:effectLst/>
                          <a:latin typeface="Meiryo UI" panose="020B0604030504040204" pitchFamily="50" charset="-128"/>
                          <a:ea typeface="Meiryo UI" panose="020B0604030504040204" pitchFamily="50" charset="-128"/>
                        </a:rPr>
                        <a:t>(</a:t>
                      </a:r>
                      <a:r>
                        <a:rPr lang="ja-JP" altLang="en-US" sz="900" u="none" strike="noStrike">
                          <a:effectLst/>
                          <a:latin typeface="Meiryo UI" panose="020B0604030504040204" pitchFamily="50" charset="-128"/>
                          <a:ea typeface="Meiryo UI" panose="020B0604030504040204" pitchFamily="50" charset="-128"/>
                        </a:rPr>
                        <a:t>坪</a:t>
                      </a:r>
                      <a:r>
                        <a:rPr lang="en-US" altLang="ja-JP" sz="900" u="none" strike="noStrike">
                          <a:effectLst/>
                          <a:latin typeface="Meiryo UI" panose="020B0604030504040204" pitchFamily="50" charset="-128"/>
                          <a:ea typeface="Meiryo UI" panose="020B0604030504040204" pitchFamily="50" charset="-128"/>
                        </a:rPr>
                        <a:t>)</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通行量</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184312520"/>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A</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南千歳町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14,500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9,225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736205717"/>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B</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北石堂町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30,400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4,130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400614025"/>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C</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北石堂町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14,400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4,130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588920011"/>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D</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南千歳町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43,200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9,225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300053042"/>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E</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末広町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33,600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3,630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4227281789"/>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F</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南石堂町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13,200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14</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9,225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341591629"/>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G</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南千歳町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a:solidFill>
                            <a:srgbClr val="000000"/>
                          </a:solidFill>
                          <a:effectLst/>
                          <a:latin typeface="Meiryo UI" panose="020B0604030504040204" pitchFamily="50" charset="-128"/>
                          <a:ea typeface="Meiryo UI" panose="020B0604030504040204" pitchFamily="50" charset="-128"/>
                        </a:rPr>
                        <a:t>49,000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9,225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279034410"/>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H</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栗田</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9,900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15</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531</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199601384"/>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I</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北石堂町</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21,000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13</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4,130</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030773141"/>
                  </a:ext>
                </a:extLst>
              </a:tr>
              <a:tr h="115428">
                <a:tc>
                  <a:txBody>
                    <a:bodyPr/>
                    <a:lstStyle/>
                    <a:p>
                      <a:pPr algn="ctr" rtl="0" fontAlgn="ctr"/>
                      <a:r>
                        <a:rPr lang="en-US" sz="900" u="none" strike="noStrike">
                          <a:effectLst/>
                          <a:latin typeface="Meiryo UI" panose="020B0604030504040204" pitchFamily="50" charset="-128"/>
                          <a:ea typeface="Meiryo UI" panose="020B0604030504040204" pitchFamily="50" charset="-128"/>
                        </a:rPr>
                        <a:t>J</a:t>
                      </a:r>
                      <a:endParaRPr 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rtl="0" fontAlgn="ctr"/>
                      <a:r>
                        <a:rPr lang="ja-JP" altLang="en-US" sz="900" u="none" strike="noStrike">
                          <a:effectLst/>
                          <a:latin typeface="Meiryo UI" panose="020B0604030504040204" pitchFamily="50" charset="-128"/>
                          <a:ea typeface="Meiryo UI" panose="020B0604030504040204" pitchFamily="50" charset="-128"/>
                        </a:rPr>
                        <a:t>栗田</a:t>
                      </a: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12,600</a:t>
                      </a:r>
                    </a:p>
                  </a:txBody>
                  <a:tcPr marL="4763" marR="4763" marT="4763" marB="0" anchor="ctr"/>
                </a:tc>
                <a:tc>
                  <a:txBody>
                    <a:bodyPr/>
                    <a:lstStyle/>
                    <a:p>
                      <a:pPr algn="r" rtl="0" fontAlgn="ctr"/>
                      <a:r>
                        <a:rPr lang="en-US" altLang="ja-JP" sz="900" u="none" strike="noStrike">
                          <a:effectLst/>
                          <a:latin typeface="Meiryo UI" panose="020B0604030504040204" pitchFamily="50" charset="-128"/>
                          <a:ea typeface="Meiryo UI" panose="020B0604030504040204" pitchFamily="50" charset="-128"/>
                        </a:rPr>
                        <a:t>12</a:t>
                      </a:r>
                      <a:endParaRPr lang="en-US" altLang="ja-JP" sz="9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rtl="0" fontAlgn="ctr"/>
                      <a:r>
                        <a:rPr lang="en-US" altLang="ja-JP" sz="900" u="none" strike="noStrike" dirty="0">
                          <a:effectLst/>
                          <a:latin typeface="Meiryo UI" panose="020B0604030504040204" pitchFamily="50" charset="-128"/>
                          <a:ea typeface="Meiryo UI" panose="020B0604030504040204" pitchFamily="50" charset="-128"/>
                        </a:rPr>
                        <a:t>531</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87259592"/>
                  </a:ext>
                </a:extLst>
              </a:tr>
            </a:tbl>
          </a:graphicData>
        </a:graphic>
      </p:graphicFrame>
      <p:sp>
        <p:nvSpPr>
          <p:cNvPr id="19" name="四角形: 角を丸くする 18">
            <a:extLst>
              <a:ext uri="{FF2B5EF4-FFF2-40B4-BE49-F238E27FC236}">
                <a16:creationId xmlns:a16="http://schemas.microsoft.com/office/drawing/2014/main" id="{356377DE-81FE-5E93-3469-C2B0A6D1F1E4}"/>
              </a:ext>
            </a:extLst>
          </p:cNvPr>
          <p:cNvSpPr/>
          <p:nvPr/>
        </p:nvSpPr>
        <p:spPr>
          <a:xfrm>
            <a:off x="9793939" y="3712816"/>
            <a:ext cx="681320" cy="2017859"/>
          </a:xfrm>
          <a:prstGeom prst="roundRect">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A0F6BAAF-272C-BC25-58F6-DD1628055EAD}"/>
              </a:ext>
            </a:extLst>
          </p:cNvPr>
          <p:cNvSpPr/>
          <p:nvPr/>
        </p:nvSpPr>
        <p:spPr>
          <a:xfrm>
            <a:off x="10535767" y="3699367"/>
            <a:ext cx="1472453" cy="2017859"/>
          </a:xfrm>
          <a:prstGeom prst="roundRect">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4DF1DD4D-B42C-72CF-300E-28B4B52B3E60}"/>
              </a:ext>
            </a:extLst>
          </p:cNvPr>
          <p:cNvSpPr txBox="1"/>
          <p:nvPr/>
        </p:nvSpPr>
        <p:spPr>
          <a:xfrm>
            <a:off x="11616017" y="4583245"/>
            <a:ext cx="463924"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p>
        </p:txBody>
      </p:sp>
      <p:cxnSp>
        <p:nvCxnSpPr>
          <p:cNvPr id="33" name="コネクタ: カギ線 32">
            <a:extLst>
              <a:ext uri="{FF2B5EF4-FFF2-40B4-BE49-F238E27FC236}">
                <a16:creationId xmlns:a16="http://schemas.microsoft.com/office/drawing/2014/main" id="{58389FD8-08BB-570C-6A9B-5168AEBBDBDF}"/>
              </a:ext>
            </a:extLst>
          </p:cNvPr>
          <p:cNvCxnSpPr>
            <a:stCxn id="19" idx="0"/>
          </p:cNvCxnSpPr>
          <p:nvPr/>
        </p:nvCxnSpPr>
        <p:spPr>
          <a:xfrm rot="16200000" flipV="1">
            <a:off x="8065280" y="1643497"/>
            <a:ext cx="559481" cy="3579158"/>
          </a:xfrm>
          <a:prstGeom prst="bentConnector2">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コネクタ: カギ線 34">
            <a:extLst>
              <a:ext uri="{FF2B5EF4-FFF2-40B4-BE49-F238E27FC236}">
                <a16:creationId xmlns:a16="http://schemas.microsoft.com/office/drawing/2014/main" id="{865D7B32-9E17-3902-2B77-12A166E2FCF7}"/>
              </a:ext>
            </a:extLst>
          </p:cNvPr>
          <p:cNvCxnSpPr>
            <a:stCxn id="20" idx="0"/>
          </p:cNvCxnSpPr>
          <p:nvPr/>
        </p:nvCxnSpPr>
        <p:spPr>
          <a:xfrm rot="16200000" flipV="1">
            <a:off x="8778535" y="1205907"/>
            <a:ext cx="270367" cy="4716553"/>
          </a:xfrm>
          <a:prstGeom prst="bentConnector2">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608E9351-56CF-73F7-F76A-0386E3DF1137}"/>
              </a:ext>
            </a:extLst>
          </p:cNvPr>
          <p:cNvSpPr>
            <a:spLocks noGrp="1"/>
          </p:cNvSpPr>
          <p:nvPr>
            <p:ph type="sldNum" sz="quarter" idx="12"/>
          </p:nvPr>
        </p:nvSpPr>
        <p:spPr/>
        <p:txBody>
          <a:bodyPr/>
          <a:lstStyle/>
          <a:p>
            <a:fld id="{2977F5E9-0479-47A0-9E51-109E0858BCF2}" type="slidenum">
              <a:rPr kumimoji="1" lang="ja-JP" altLang="en-US" smtClean="0"/>
              <a:t>55</a:t>
            </a:fld>
            <a:endParaRPr kumimoji="1" lang="ja-JP" altLang="en-US"/>
          </a:p>
        </p:txBody>
      </p:sp>
    </p:spTree>
    <p:extLst>
      <p:ext uri="{BB962C8B-B14F-4D97-AF65-F5344CB8AC3E}">
        <p14:creationId xmlns:p14="http://schemas.microsoft.com/office/powerpoint/2010/main" val="1053070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図 49">
            <a:extLst>
              <a:ext uri="{FF2B5EF4-FFF2-40B4-BE49-F238E27FC236}">
                <a16:creationId xmlns:a16="http://schemas.microsoft.com/office/drawing/2014/main" id="{7DBFA776-34C2-BEF5-E4DB-7A3F6830248A}"/>
              </a:ext>
            </a:extLst>
          </p:cNvPr>
          <p:cNvPicPr>
            <a:picLocks noChangeAspect="1"/>
          </p:cNvPicPr>
          <p:nvPr/>
        </p:nvPicPr>
        <p:blipFill>
          <a:blip r:embed="rId2"/>
          <a:stretch>
            <a:fillRect/>
          </a:stretch>
        </p:blipFill>
        <p:spPr>
          <a:xfrm>
            <a:off x="2724712" y="1787869"/>
            <a:ext cx="7143750" cy="4957763"/>
          </a:xfrm>
          <a:prstGeom prst="rect">
            <a:avLst/>
          </a:prstGeom>
        </p:spPr>
      </p:pic>
      <p:sp>
        <p:nvSpPr>
          <p:cNvPr id="2" name="タイトル 1">
            <a:extLst>
              <a:ext uri="{FF2B5EF4-FFF2-40B4-BE49-F238E27FC236}">
                <a16:creationId xmlns:a16="http://schemas.microsoft.com/office/drawing/2014/main" id="{B11D2A27-F46D-50FB-4F37-F7CA2628CCFC}"/>
              </a:ext>
            </a:extLst>
          </p:cNvPr>
          <p:cNvSpPr>
            <a:spLocks noGrp="1"/>
          </p:cNvSpPr>
          <p:nvPr>
            <p:ph type="title"/>
          </p:nvPr>
        </p:nvSpPr>
        <p:spPr/>
        <p:txBody>
          <a:bodyPr/>
          <a:lstStyle/>
          <a:p>
            <a:r>
              <a:rPr kumimoji="1" lang="ja-JP" altLang="en-US" b="1" dirty="0"/>
              <a:t>重回帰分析結果（１回目）</a:t>
            </a:r>
          </a:p>
        </p:txBody>
      </p:sp>
      <p:sp>
        <p:nvSpPr>
          <p:cNvPr id="3" name="テキスト プレースホルダー 2">
            <a:extLst>
              <a:ext uri="{FF2B5EF4-FFF2-40B4-BE49-F238E27FC236}">
                <a16:creationId xmlns:a16="http://schemas.microsoft.com/office/drawing/2014/main" id="{CD475521-0C62-C871-9D05-A3246143CA08}"/>
              </a:ext>
            </a:extLst>
          </p:cNvPr>
          <p:cNvSpPr>
            <a:spLocks noGrp="1"/>
          </p:cNvSpPr>
          <p:nvPr>
            <p:ph type="body" sz="quarter" idx="13"/>
          </p:nvPr>
        </p:nvSpPr>
        <p:spPr/>
        <p:txBody>
          <a:bodyPr/>
          <a:lstStyle/>
          <a:p>
            <a:r>
              <a:rPr kumimoji="1" lang="ja-JP" altLang="en-US" dirty="0"/>
              <a:t>チュートリアル　重回帰分析</a:t>
            </a:r>
          </a:p>
        </p:txBody>
      </p:sp>
      <p:sp>
        <p:nvSpPr>
          <p:cNvPr id="8" name="テキスト ボックス 7">
            <a:extLst>
              <a:ext uri="{FF2B5EF4-FFF2-40B4-BE49-F238E27FC236}">
                <a16:creationId xmlns:a16="http://schemas.microsoft.com/office/drawing/2014/main" id="{9D7E091B-8F9D-CC3E-68D7-C46B578B9D74}"/>
              </a:ext>
            </a:extLst>
          </p:cNvPr>
          <p:cNvSpPr txBox="1"/>
          <p:nvPr/>
        </p:nvSpPr>
        <p:spPr>
          <a:xfrm>
            <a:off x="5190565" y="1776136"/>
            <a:ext cx="5943600" cy="369332"/>
          </a:xfrm>
          <a:prstGeom prst="rect">
            <a:avLst/>
          </a:prstGeom>
          <a:noFill/>
        </p:spPr>
        <p:txBody>
          <a:bodyPr wrap="square">
            <a:spAutoFit/>
          </a:bodyPr>
          <a:lstStyle/>
          <a:p>
            <a:r>
              <a:rPr lang="ja-JP" altLang="en-US" sz="900" b="1" dirty="0">
                <a:latin typeface="Meiryo UI" panose="020B0604030504040204" pitchFamily="50" charset="-128"/>
                <a:ea typeface="Meiryo UI" panose="020B0604030504040204" pitchFamily="50" charset="-128"/>
              </a:rPr>
              <a:t>重相関</a:t>
            </a:r>
            <a:r>
              <a:rPr lang="en-US" altLang="ja-JP" sz="900" b="1" dirty="0">
                <a:latin typeface="Meiryo UI" panose="020B0604030504040204" pitchFamily="50" charset="-128"/>
                <a:ea typeface="Meiryo UI" panose="020B0604030504040204" pitchFamily="50" charset="-128"/>
              </a:rPr>
              <a:t>R</a:t>
            </a:r>
            <a:r>
              <a:rPr lang="ja-JP" altLang="en-US" sz="900" dirty="0">
                <a:latin typeface="Meiryo UI" panose="020B0604030504040204" pitchFamily="50" charset="-128"/>
                <a:ea typeface="Meiryo UI" panose="020B0604030504040204" pitchFamily="50" charset="-128"/>
              </a:rPr>
              <a:t>：重相関係数。 実際に観測された目的変数の値と、回帰式をあてはめて計算した推定値（理論値）との相関係数。 重相関係数は、</a:t>
            </a:r>
            <a:r>
              <a:rPr lang="en-US" altLang="ja-JP" sz="900" dirty="0">
                <a:latin typeface="Meiryo UI" panose="020B0604030504040204" pitchFamily="50" charset="-128"/>
                <a:ea typeface="Meiryo UI" panose="020B0604030504040204" pitchFamily="50" charset="-128"/>
              </a:rPr>
              <a:t>0</a:t>
            </a:r>
            <a:r>
              <a:rPr lang="ja-JP" altLang="en-US" sz="900" dirty="0">
                <a:latin typeface="Meiryo UI" panose="020B0604030504040204" pitchFamily="50" charset="-128"/>
                <a:ea typeface="Meiryo UI" panose="020B0604030504040204" pitchFamily="50" charset="-128"/>
              </a:rPr>
              <a:t>から</a:t>
            </a:r>
            <a:r>
              <a:rPr lang="en-US" altLang="ja-JP" sz="900" dirty="0">
                <a:latin typeface="Meiryo UI" panose="020B0604030504040204" pitchFamily="50" charset="-128"/>
                <a:ea typeface="Meiryo UI" panose="020B0604030504040204" pitchFamily="50" charset="-128"/>
              </a:rPr>
              <a:t>1</a:t>
            </a:r>
            <a:r>
              <a:rPr lang="ja-JP" altLang="en-US" sz="900" dirty="0">
                <a:latin typeface="Meiryo UI" panose="020B0604030504040204" pitchFamily="50" charset="-128"/>
                <a:ea typeface="Meiryo UI" panose="020B0604030504040204" pitchFamily="50" charset="-128"/>
              </a:rPr>
              <a:t>の間の値を取り、</a:t>
            </a:r>
            <a:r>
              <a:rPr lang="en-US" altLang="ja-JP" sz="900" b="1" dirty="0">
                <a:latin typeface="Meiryo UI" panose="020B0604030504040204" pitchFamily="50" charset="-128"/>
                <a:ea typeface="Meiryo UI" panose="020B0604030504040204" pitchFamily="50" charset="-128"/>
              </a:rPr>
              <a:t>1</a:t>
            </a:r>
            <a:r>
              <a:rPr lang="ja-JP" altLang="en-US" sz="900" b="1" dirty="0">
                <a:latin typeface="Meiryo UI" panose="020B0604030504040204" pitchFamily="50" charset="-128"/>
                <a:ea typeface="Meiryo UI" panose="020B0604030504040204" pitchFamily="50" charset="-128"/>
              </a:rPr>
              <a:t>に近いほど分析の精度は高いと言える。</a:t>
            </a:r>
          </a:p>
        </p:txBody>
      </p:sp>
      <p:sp>
        <p:nvSpPr>
          <p:cNvPr id="10" name="テキスト ボックス 9">
            <a:extLst>
              <a:ext uri="{FF2B5EF4-FFF2-40B4-BE49-F238E27FC236}">
                <a16:creationId xmlns:a16="http://schemas.microsoft.com/office/drawing/2014/main" id="{AA07C20C-8DB6-3CB3-EAF5-9241BF9EF881}"/>
              </a:ext>
            </a:extLst>
          </p:cNvPr>
          <p:cNvSpPr txBox="1"/>
          <p:nvPr/>
        </p:nvSpPr>
        <p:spPr>
          <a:xfrm>
            <a:off x="5190565" y="2120943"/>
            <a:ext cx="6094878" cy="369332"/>
          </a:xfrm>
          <a:prstGeom prst="rect">
            <a:avLst/>
          </a:prstGeom>
          <a:noFill/>
        </p:spPr>
        <p:txBody>
          <a:bodyPr wrap="square">
            <a:spAutoFit/>
          </a:bodyPr>
          <a:lstStyle/>
          <a:p>
            <a:r>
              <a:rPr lang="ja-JP" altLang="en-US" sz="900" b="1" dirty="0">
                <a:latin typeface="Meiryo UI" panose="020B0604030504040204" pitchFamily="50" charset="-128"/>
                <a:ea typeface="Meiryo UI" panose="020B0604030504040204" pitchFamily="50" charset="-128"/>
              </a:rPr>
              <a:t>重決定</a:t>
            </a:r>
            <a:r>
              <a:rPr lang="en-US" altLang="ja-JP" sz="900" b="1" dirty="0">
                <a:latin typeface="Meiryo UI" panose="020B0604030504040204" pitchFamily="50" charset="-128"/>
                <a:ea typeface="Meiryo UI" panose="020B0604030504040204" pitchFamily="50" charset="-128"/>
              </a:rPr>
              <a:t>R2</a:t>
            </a:r>
            <a:r>
              <a:rPr lang="ja-JP" altLang="en-US" sz="900" dirty="0">
                <a:latin typeface="Meiryo UI" panose="020B0604030504040204" pitchFamily="50" charset="-128"/>
                <a:ea typeface="Meiryo UI" panose="020B0604030504040204" pitchFamily="50" charset="-128"/>
              </a:rPr>
              <a:t>：決定係数。 推定された回帰式の当てはまりの良さ（度合い）を表す。 決定係数は</a:t>
            </a:r>
            <a:r>
              <a:rPr lang="en-US" altLang="ja-JP" sz="900" dirty="0">
                <a:latin typeface="Meiryo UI" panose="020B0604030504040204" pitchFamily="50" charset="-128"/>
                <a:ea typeface="Meiryo UI" panose="020B0604030504040204" pitchFamily="50" charset="-128"/>
              </a:rPr>
              <a:t>0</a:t>
            </a:r>
            <a:r>
              <a:rPr lang="ja-JP" altLang="en-US" sz="900" dirty="0">
                <a:latin typeface="Meiryo UI" panose="020B0604030504040204" pitchFamily="50" charset="-128"/>
                <a:ea typeface="Meiryo UI" panose="020B0604030504040204" pitchFamily="50" charset="-128"/>
              </a:rPr>
              <a:t>から</a:t>
            </a:r>
            <a:r>
              <a:rPr lang="en-US" altLang="ja-JP" sz="900" dirty="0">
                <a:latin typeface="Meiryo UI" panose="020B0604030504040204" pitchFamily="50" charset="-128"/>
                <a:ea typeface="Meiryo UI" panose="020B0604030504040204" pitchFamily="50" charset="-128"/>
              </a:rPr>
              <a:t>1</a:t>
            </a:r>
            <a:r>
              <a:rPr lang="ja-JP" altLang="en-US" sz="900" dirty="0">
                <a:latin typeface="Meiryo UI" panose="020B0604030504040204" pitchFamily="50" charset="-128"/>
                <a:ea typeface="Meiryo UI" panose="020B0604030504040204" pitchFamily="50" charset="-128"/>
              </a:rPr>
              <a:t>までの値をとり、</a:t>
            </a:r>
            <a:r>
              <a:rPr lang="en-US" altLang="ja-JP" sz="900" b="1" dirty="0">
                <a:latin typeface="Meiryo UI" panose="020B0604030504040204" pitchFamily="50" charset="-128"/>
                <a:ea typeface="Meiryo UI" panose="020B0604030504040204" pitchFamily="50" charset="-128"/>
              </a:rPr>
              <a:t>1</a:t>
            </a:r>
            <a:r>
              <a:rPr lang="ja-JP" altLang="en-US" sz="900" b="1" dirty="0">
                <a:latin typeface="Meiryo UI" panose="020B0604030504040204" pitchFamily="50" charset="-128"/>
                <a:ea typeface="Meiryo UI" panose="020B0604030504040204" pitchFamily="50" charset="-128"/>
              </a:rPr>
              <a:t>に近いほど回帰式が実際のデータに当てはまっている</a:t>
            </a:r>
            <a:r>
              <a:rPr lang="ja-JP" altLang="en-US" sz="900" dirty="0">
                <a:latin typeface="Meiryo UI" panose="020B0604030504040204" pitchFamily="50" charset="-128"/>
                <a:ea typeface="Meiryo UI" panose="020B0604030504040204" pitchFamily="50" charset="-128"/>
              </a:rPr>
              <a:t>（説明変数が目的変数をよく説明している）ことを表す。</a:t>
            </a:r>
          </a:p>
        </p:txBody>
      </p:sp>
      <p:sp>
        <p:nvSpPr>
          <p:cNvPr id="14" name="テキスト ボックス 13">
            <a:extLst>
              <a:ext uri="{FF2B5EF4-FFF2-40B4-BE49-F238E27FC236}">
                <a16:creationId xmlns:a16="http://schemas.microsoft.com/office/drawing/2014/main" id="{19711172-527E-1FCF-8C05-D27353BD474E}"/>
              </a:ext>
            </a:extLst>
          </p:cNvPr>
          <p:cNvSpPr txBox="1"/>
          <p:nvPr/>
        </p:nvSpPr>
        <p:spPr>
          <a:xfrm>
            <a:off x="5190565" y="2915377"/>
            <a:ext cx="6094878" cy="507831"/>
          </a:xfrm>
          <a:prstGeom prst="rect">
            <a:avLst/>
          </a:prstGeom>
          <a:noFill/>
        </p:spPr>
        <p:txBody>
          <a:bodyPr wrap="square">
            <a:spAutoFit/>
          </a:bodyPr>
          <a:lstStyle/>
          <a:p>
            <a:r>
              <a:rPr lang="ja-JP" altLang="en-US" sz="900" b="1" dirty="0">
                <a:latin typeface="Meiryo UI" panose="020B0604030504040204" pitchFamily="50" charset="-128"/>
                <a:ea typeface="Meiryo UI" panose="020B0604030504040204" pitchFamily="50" charset="-128"/>
              </a:rPr>
              <a:t>有意</a:t>
            </a:r>
            <a:r>
              <a:rPr lang="en-US" altLang="ja-JP" sz="900" b="1" dirty="0">
                <a:latin typeface="Meiryo UI" panose="020B0604030504040204" pitchFamily="50" charset="-128"/>
                <a:ea typeface="Meiryo UI" panose="020B0604030504040204" pitchFamily="50" charset="-128"/>
              </a:rPr>
              <a:t>F</a:t>
            </a:r>
            <a:r>
              <a:rPr lang="ja-JP" altLang="en-US" sz="900" dirty="0">
                <a:latin typeface="Meiryo UI" panose="020B0604030504040204" pitchFamily="50" charset="-128"/>
                <a:ea typeface="Meiryo UI" panose="020B0604030504040204" pitchFamily="50" charset="-128"/>
              </a:rPr>
              <a:t>：モデル全体の有意性を検定するための値です。予測変数（独立変数）が結果（従属変数）に統計的に有意な影響を与えているかを判断するために使われます。</a:t>
            </a:r>
            <a:r>
              <a:rPr lang="en-US" altLang="ja-JP" sz="900" b="1" dirty="0">
                <a:latin typeface="Meiryo UI" panose="020B0604030504040204" pitchFamily="50" charset="-128"/>
                <a:ea typeface="Meiryo UI" panose="020B0604030504040204" pitchFamily="50" charset="-128"/>
              </a:rPr>
              <a:t>0.05</a:t>
            </a:r>
            <a:r>
              <a:rPr lang="ja-JP" altLang="en-US" sz="900" b="1" dirty="0">
                <a:latin typeface="Meiryo UI" panose="020B0604030504040204" pitchFamily="50" charset="-128"/>
                <a:ea typeface="Meiryo UI" panose="020B0604030504040204" pitchFamily="50" charset="-128"/>
              </a:rPr>
              <a:t>より小さい場合 → モデルが統計的に有意 </a:t>
            </a:r>
            <a:r>
              <a:rPr lang="ja-JP" altLang="en-US" sz="900" dirty="0">
                <a:latin typeface="Meiryo UI" panose="020B0604030504040204" pitchFamily="50" charset="-128"/>
                <a:ea typeface="Meiryo UI" panose="020B0604030504040204" pitchFamily="50" charset="-128"/>
              </a:rPr>
              <a:t>→ 独立変数が従属変数に影響を与えている可能性が高い。</a:t>
            </a:r>
          </a:p>
        </p:txBody>
      </p:sp>
      <p:sp>
        <p:nvSpPr>
          <p:cNvPr id="15" name="四角形: 角を丸くする 14">
            <a:extLst>
              <a:ext uri="{FF2B5EF4-FFF2-40B4-BE49-F238E27FC236}">
                <a16:creationId xmlns:a16="http://schemas.microsoft.com/office/drawing/2014/main" id="{DE3A7CFA-E010-EF31-1157-B2736EDCF8A5}"/>
              </a:ext>
            </a:extLst>
          </p:cNvPr>
          <p:cNvSpPr/>
          <p:nvPr/>
        </p:nvSpPr>
        <p:spPr>
          <a:xfrm>
            <a:off x="2724712" y="2448738"/>
            <a:ext cx="1894353" cy="197208"/>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96EDAB6-E729-4E9F-A535-43350410CF38}"/>
              </a:ext>
            </a:extLst>
          </p:cNvPr>
          <p:cNvSpPr/>
          <p:nvPr/>
        </p:nvSpPr>
        <p:spPr>
          <a:xfrm>
            <a:off x="7215189" y="3598245"/>
            <a:ext cx="732024" cy="450777"/>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09C985E-8921-F123-C7BD-07098D7B9CD4}"/>
              </a:ext>
            </a:extLst>
          </p:cNvPr>
          <p:cNvSpPr txBox="1"/>
          <p:nvPr/>
        </p:nvSpPr>
        <p:spPr>
          <a:xfrm>
            <a:off x="1402182" y="4005141"/>
            <a:ext cx="1339478" cy="261610"/>
          </a:xfrm>
          <a:prstGeom prst="rect">
            <a:avLst/>
          </a:prstGeom>
          <a:noFill/>
        </p:spPr>
        <p:txBody>
          <a:bodyPr wrap="square" rtlCol="0">
            <a:spAutoFit/>
          </a:bodyPr>
          <a:lstStyle/>
          <a:p>
            <a:r>
              <a:rPr kumimoji="1" lang="ja-JP" altLang="en-US" sz="1050" b="1" dirty="0">
                <a:latin typeface="Meiryo UI" panose="020B0604030504040204" pitchFamily="50" charset="-128"/>
                <a:ea typeface="Meiryo UI" panose="020B0604030504040204" pitchFamily="50" charset="-128"/>
              </a:rPr>
              <a:t>重回帰式の係数</a:t>
            </a:r>
          </a:p>
        </p:txBody>
      </p:sp>
      <p:sp>
        <p:nvSpPr>
          <p:cNvPr id="23" name="テキスト ボックス 22">
            <a:extLst>
              <a:ext uri="{FF2B5EF4-FFF2-40B4-BE49-F238E27FC236}">
                <a16:creationId xmlns:a16="http://schemas.microsoft.com/office/drawing/2014/main" id="{248E3F2A-C297-8A50-8834-B583FEEB963B}"/>
              </a:ext>
            </a:extLst>
          </p:cNvPr>
          <p:cNvSpPr txBox="1"/>
          <p:nvPr/>
        </p:nvSpPr>
        <p:spPr>
          <a:xfrm>
            <a:off x="8201609" y="3713221"/>
            <a:ext cx="3604909" cy="646331"/>
          </a:xfrm>
          <a:prstGeom prst="rect">
            <a:avLst/>
          </a:prstGeom>
          <a:noFill/>
        </p:spPr>
        <p:txBody>
          <a:bodyPr wrap="square">
            <a:spAutoFit/>
          </a:bodyPr>
          <a:lstStyle/>
          <a:p>
            <a:r>
              <a:rPr lang="en-US" altLang="ja-JP" sz="900" b="1" i="0" dirty="0">
                <a:effectLst/>
                <a:latin typeface="Meiryo UI" panose="020B0604030504040204" pitchFamily="50" charset="-128"/>
                <a:ea typeface="Meiryo UI" panose="020B0604030504040204" pitchFamily="50" charset="-128"/>
              </a:rPr>
              <a:t>P</a:t>
            </a:r>
            <a:r>
              <a:rPr lang="ja-JP" altLang="en-US" sz="900" b="1" i="0" dirty="0">
                <a:effectLst/>
                <a:latin typeface="Meiryo UI" panose="020B0604030504040204" pitchFamily="50" charset="-128"/>
                <a:ea typeface="Meiryo UI" panose="020B0604030504040204" pitchFamily="50" charset="-128"/>
              </a:rPr>
              <a:t>値（</a:t>
            </a:r>
            <a:r>
              <a:rPr lang="en-US" altLang="ja-JP" sz="900" b="1" i="0" dirty="0">
                <a:effectLst/>
                <a:latin typeface="Meiryo UI" panose="020B0604030504040204" pitchFamily="50" charset="-128"/>
                <a:ea typeface="Meiryo UI" panose="020B0604030504040204" pitchFamily="50" charset="-128"/>
              </a:rPr>
              <a:t>p-value</a:t>
            </a:r>
            <a:r>
              <a:rPr lang="ja-JP" altLang="en-US" sz="900" b="1" i="0" dirty="0">
                <a:effectLst/>
                <a:latin typeface="Meiryo UI" panose="020B0604030504040204" pitchFamily="50" charset="-128"/>
                <a:ea typeface="Meiryo UI" panose="020B0604030504040204" pitchFamily="50" charset="-128"/>
              </a:rPr>
              <a:t>）</a:t>
            </a:r>
            <a:r>
              <a:rPr lang="ja-JP" altLang="en-US" sz="900" b="0" i="0" dirty="0">
                <a:effectLst/>
                <a:latin typeface="Meiryo UI" panose="020B0604030504040204" pitchFamily="50" charset="-128"/>
                <a:ea typeface="Meiryo UI" panose="020B0604030504040204" pitchFamily="50" charset="-128"/>
              </a:rPr>
              <a:t>：統計学において仮説検定の結果を評価するための指標。具体的には、観測されたデータが帰無仮説（</a:t>
            </a:r>
            <a:r>
              <a:rPr lang="en-US" altLang="ja-JP" sz="900" b="0" i="0" dirty="0">
                <a:effectLst/>
                <a:latin typeface="Meiryo UI" panose="020B0604030504040204" pitchFamily="50" charset="-128"/>
                <a:ea typeface="Meiryo UI" panose="020B0604030504040204" pitchFamily="50" charset="-128"/>
              </a:rPr>
              <a:t>null hypothesis</a:t>
            </a:r>
            <a:r>
              <a:rPr lang="ja-JP" altLang="en-US" sz="900" b="0" i="0" dirty="0">
                <a:effectLst/>
                <a:latin typeface="Meiryo UI" panose="020B0604030504040204" pitchFamily="50" charset="-128"/>
                <a:ea typeface="Meiryo UI" panose="020B0604030504040204" pitchFamily="50" charset="-128"/>
              </a:rPr>
              <a:t>）を棄却するのに十分な証拠があるかどうかを示します。</a:t>
            </a:r>
            <a:endParaRPr lang="en-US" altLang="ja-JP" sz="900" b="0" i="0" dirty="0">
              <a:effectLst/>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P</a:t>
            </a:r>
            <a:r>
              <a:rPr lang="ja-JP" altLang="en-US" sz="900" dirty="0">
                <a:latin typeface="Meiryo UI" panose="020B0604030504040204" pitchFamily="50" charset="-128"/>
                <a:ea typeface="Meiryo UI" panose="020B0604030504040204" pitchFamily="50" charset="-128"/>
              </a:rPr>
              <a:t>値は目安として</a:t>
            </a:r>
            <a:r>
              <a:rPr lang="en-US" altLang="ja-JP" sz="900" b="1" dirty="0">
                <a:latin typeface="Meiryo UI" panose="020B0604030504040204" pitchFamily="50" charset="-128"/>
                <a:ea typeface="Meiryo UI" panose="020B0604030504040204" pitchFamily="50" charset="-128"/>
              </a:rPr>
              <a:t>0.05</a:t>
            </a:r>
            <a:r>
              <a:rPr lang="ja-JP" altLang="en-US" sz="900" b="1" dirty="0">
                <a:latin typeface="Meiryo UI" panose="020B0604030504040204" pitchFamily="50" charset="-128"/>
                <a:ea typeface="Meiryo UI" panose="020B0604030504040204" pitchFamily="50" charset="-128"/>
              </a:rPr>
              <a:t>以下だと説明変数として採用してよいと判断</a:t>
            </a:r>
            <a:r>
              <a:rPr lang="ja-JP" altLang="en-US" sz="900" dirty="0">
                <a:latin typeface="Meiryo UI" panose="020B0604030504040204" pitchFamily="50" charset="-128"/>
                <a:ea typeface="Meiryo UI" panose="020B0604030504040204" pitchFamily="50" charset="-128"/>
              </a:rPr>
              <a:t>します。</a:t>
            </a:r>
          </a:p>
        </p:txBody>
      </p:sp>
      <p:cxnSp>
        <p:nvCxnSpPr>
          <p:cNvPr id="25" name="直線矢印コネクタ 24">
            <a:extLst>
              <a:ext uri="{FF2B5EF4-FFF2-40B4-BE49-F238E27FC236}">
                <a16:creationId xmlns:a16="http://schemas.microsoft.com/office/drawing/2014/main" id="{79A9FE37-09D8-6654-28BE-53C69621A60D}"/>
              </a:ext>
            </a:extLst>
          </p:cNvPr>
          <p:cNvCxnSpPr>
            <a:cxnSpLocks/>
          </p:cNvCxnSpPr>
          <p:nvPr/>
        </p:nvCxnSpPr>
        <p:spPr>
          <a:xfrm flipH="1">
            <a:off x="6862131" y="4105636"/>
            <a:ext cx="1339478" cy="784830"/>
          </a:xfrm>
          <a:prstGeom prst="straightConnector1">
            <a:avLst/>
          </a:prstGeom>
          <a:ln w="12700">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9" name="直線矢印コネクタ 28">
            <a:extLst>
              <a:ext uri="{FF2B5EF4-FFF2-40B4-BE49-F238E27FC236}">
                <a16:creationId xmlns:a16="http://schemas.microsoft.com/office/drawing/2014/main" id="{36AB44C0-CFA6-FC2C-68C1-9008AB6B0E94}"/>
              </a:ext>
            </a:extLst>
          </p:cNvPr>
          <p:cNvCxnSpPr>
            <a:cxnSpLocks/>
            <a:stCxn id="6" idx="1"/>
            <a:endCxn id="15" idx="3"/>
          </p:cNvCxnSpPr>
          <p:nvPr/>
        </p:nvCxnSpPr>
        <p:spPr>
          <a:xfrm flipH="1" flipV="1">
            <a:off x="4619065" y="2547342"/>
            <a:ext cx="571500" cy="23228"/>
          </a:xfrm>
          <a:prstGeom prst="straightConnector1">
            <a:avLst/>
          </a:prstGeom>
          <a:ln w="12700">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1" name="直線矢印コネクタ 30">
            <a:extLst>
              <a:ext uri="{FF2B5EF4-FFF2-40B4-BE49-F238E27FC236}">
                <a16:creationId xmlns:a16="http://schemas.microsoft.com/office/drawing/2014/main" id="{960B84AC-4F4F-68EC-C18F-E79B4B96B508}"/>
              </a:ext>
            </a:extLst>
          </p:cNvPr>
          <p:cNvCxnSpPr/>
          <p:nvPr/>
        </p:nvCxnSpPr>
        <p:spPr>
          <a:xfrm>
            <a:off x="7581201" y="3240751"/>
            <a:ext cx="0" cy="309282"/>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a:extLst>
              <a:ext uri="{FF2B5EF4-FFF2-40B4-BE49-F238E27FC236}">
                <a16:creationId xmlns:a16="http://schemas.microsoft.com/office/drawing/2014/main" id="{DB22EB5F-7605-490D-D239-4A3A23670AC4}"/>
              </a:ext>
            </a:extLst>
          </p:cNvPr>
          <p:cNvSpPr txBox="1"/>
          <p:nvPr/>
        </p:nvSpPr>
        <p:spPr>
          <a:xfrm>
            <a:off x="442258" y="1021976"/>
            <a:ext cx="105544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重回帰モデルは有意であるが、モデル式に使用する係数の</a:t>
            </a:r>
            <a:r>
              <a:rPr kumimoji="1" lang="en-US" altLang="ja-JP" sz="1600" dirty="0">
                <a:latin typeface="Meiryo UI" panose="020B0604030504040204" pitchFamily="50" charset="-128"/>
                <a:ea typeface="Meiryo UI" panose="020B0604030504040204" pitchFamily="50" charset="-128"/>
              </a:rPr>
              <a:t>P</a:t>
            </a:r>
            <a:r>
              <a:rPr kumimoji="1" lang="ja-JP" altLang="en-US" sz="1600" dirty="0">
                <a:latin typeface="Meiryo UI" panose="020B0604030504040204" pitchFamily="50" charset="-128"/>
                <a:ea typeface="Meiryo UI" panose="020B0604030504040204" pitchFamily="50" charset="-128"/>
              </a:rPr>
              <a:t>値が高いため、要素を減らしてみましょう。</a:t>
            </a:r>
            <a:endParaRPr kumimoji="1" lang="en-US" altLang="ja-JP" sz="1600" dirty="0">
              <a:latin typeface="Meiryo UI" panose="020B0604030504040204" pitchFamily="50" charset="-128"/>
              <a:ea typeface="Meiryo UI" panose="020B0604030504040204" pitchFamily="50" charset="-128"/>
            </a:endParaRPr>
          </a:p>
        </p:txBody>
      </p:sp>
      <p:sp>
        <p:nvSpPr>
          <p:cNvPr id="41" name="四角形: 角を丸くする 40">
            <a:extLst>
              <a:ext uri="{FF2B5EF4-FFF2-40B4-BE49-F238E27FC236}">
                <a16:creationId xmlns:a16="http://schemas.microsoft.com/office/drawing/2014/main" id="{F01E470A-ECB8-B35A-D678-57DEC76DB456}"/>
              </a:ext>
            </a:extLst>
          </p:cNvPr>
          <p:cNvSpPr/>
          <p:nvPr/>
        </p:nvSpPr>
        <p:spPr>
          <a:xfrm>
            <a:off x="2758608" y="6036645"/>
            <a:ext cx="1860456" cy="216237"/>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四角形: 角を丸くする 41">
            <a:extLst>
              <a:ext uri="{FF2B5EF4-FFF2-40B4-BE49-F238E27FC236}">
                <a16:creationId xmlns:a16="http://schemas.microsoft.com/office/drawing/2014/main" id="{3DC392F4-9B6F-97DF-BA90-B037A514EB84}"/>
              </a:ext>
            </a:extLst>
          </p:cNvPr>
          <p:cNvSpPr/>
          <p:nvPr/>
        </p:nvSpPr>
        <p:spPr>
          <a:xfrm>
            <a:off x="6096000" y="6036645"/>
            <a:ext cx="1119189" cy="216238"/>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419BE503-F00E-6F23-2046-FFF8CDA2240C}"/>
              </a:ext>
            </a:extLst>
          </p:cNvPr>
          <p:cNvSpPr/>
          <p:nvPr/>
        </p:nvSpPr>
        <p:spPr>
          <a:xfrm>
            <a:off x="6096001" y="5154961"/>
            <a:ext cx="1119188" cy="216239"/>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a:extLst>
              <a:ext uri="{FF2B5EF4-FFF2-40B4-BE49-F238E27FC236}">
                <a16:creationId xmlns:a16="http://schemas.microsoft.com/office/drawing/2014/main" id="{A859F6D4-2979-4773-CC92-855F511BBE09}"/>
              </a:ext>
            </a:extLst>
          </p:cNvPr>
          <p:cNvCxnSpPr/>
          <p:nvPr/>
        </p:nvCxnSpPr>
        <p:spPr>
          <a:xfrm>
            <a:off x="2292724" y="4266751"/>
            <a:ext cx="1660711" cy="540573"/>
          </a:xfrm>
          <a:prstGeom prst="straightConnector1">
            <a:avLst/>
          </a:prstGeom>
          <a:ln w="12700">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7" name="四角形: 角を丸くする 46">
            <a:extLst>
              <a:ext uri="{FF2B5EF4-FFF2-40B4-BE49-F238E27FC236}">
                <a16:creationId xmlns:a16="http://schemas.microsoft.com/office/drawing/2014/main" id="{E824E04F-F8A8-CA10-AC38-D58ECE0A222C}"/>
              </a:ext>
            </a:extLst>
          </p:cNvPr>
          <p:cNvSpPr/>
          <p:nvPr/>
        </p:nvSpPr>
        <p:spPr>
          <a:xfrm>
            <a:off x="2758608" y="6487421"/>
            <a:ext cx="1860456" cy="216237"/>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四角形: 角を丸くする 48">
            <a:extLst>
              <a:ext uri="{FF2B5EF4-FFF2-40B4-BE49-F238E27FC236}">
                <a16:creationId xmlns:a16="http://schemas.microsoft.com/office/drawing/2014/main" id="{FDF61913-D0AF-6470-7D2F-D644744E294E}"/>
              </a:ext>
            </a:extLst>
          </p:cNvPr>
          <p:cNvSpPr/>
          <p:nvPr/>
        </p:nvSpPr>
        <p:spPr>
          <a:xfrm>
            <a:off x="6100483" y="6477265"/>
            <a:ext cx="1119188" cy="216239"/>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F74046D7-4948-5A31-61CE-6EA153DC0E17}"/>
              </a:ext>
            </a:extLst>
          </p:cNvPr>
          <p:cNvSpPr>
            <a:spLocks noGrp="1"/>
          </p:cNvSpPr>
          <p:nvPr>
            <p:ph type="sldNum" sz="quarter" idx="12"/>
          </p:nvPr>
        </p:nvSpPr>
        <p:spPr/>
        <p:txBody>
          <a:bodyPr/>
          <a:lstStyle/>
          <a:p>
            <a:fld id="{2977F5E9-0479-47A0-9E51-109E0858BCF2}" type="slidenum">
              <a:rPr kumimoji="1" lang="ja-JP" altLang="en-US" smtClean="0"/>
              <a:t>56</a:t>
            </a:fld>
            <a:endParaRPr kumimoji="1" lang="ja-JP" altLang="en-US"/>
          </a:p>
        </p:txBody>
      </p:sp>
      <p:sp>
        <p:nvSpPr>
          <p:cNvPr id="6" name="テキスト ボックス 5">
            <a:extLst>
              <a:ext uri="{FF2B5EF4-FFF2-40B4-BE49-F238E27FC236}">
                <a16:creationId xmlns:a16="http://schemas.microsoft.com/office/drawing/2014/main" id="{CFD1B1C3-E15E-2CCE-F5A8-820FCCFE2560}"/>
              </a:ext>
            </a:extLst>
          </p:cNvPr>
          <p:cNvSpPr txBox="1"/>
          <p:nvPr/>
        </p:nvSpPr>
        <p:spPr>
          <a:xfrm>
            <a:off x="5190565" y="2455154"/>
            <a:ext cx="6096000" cy="230832"/>
          </a:xfrm>
          <a:prstGeom prst="rect">
            <a:avLst/>
          </a:prstGeom>
          <a:noFill/>
        </p:spPr>
        <p:txBody>
          <a:bodyPr wrap="square">
            <a:spAutoFit/>
          </a:bodyPr>
          <a:lstStyle/>
          <a:p>
            <a:r>
              <a:rPr lang="ja-JP" altLang="en-US" sz="900" b="1" dirty="0">
                <a:latin typeface="Meiryo UI" panose="020B0604030504040204" pitchFamily="50" charset="-128"/>
                <a:ea typeface="Meiryo UI" panose="020B0604030504040204" pitchFamily="50" charset="-128"/>
              </a:rPr>
              <a:t>補正</a:t>
            </a:r>
            <a:r>
              <a:rPr lang="en-US" altLang="ja-JP" sz="900" b="1" dirty="0">
                <a:latin typeface="Meiryo UI" panose="020B0604030504040204" pitchFamily="50" charset="-128"/>
                <a:ea typeface="Meiryo UI" panose="020B0604030504040204" pitchFamily="50" charset="-128"/>
              </a:rPr>
              <a:t>R2</a:t>
            </a:r>
            <a:r>
              <a:rPr lang="ja-JP" altLang="en-US" sz="900" dirty="0">
                <a:latin typeface="Meiryo UI" panose="020B0604030504040204" pitchFamily="50" charset="-128"/>
                <a:ea typeface="Meiryo UI" panose="020B0604030504040204" pitchFamily="50" charset="-128"/>
              </a:rPr>
              <a:t>：決定係数（</a:t>
            </a:r>
            <a:r>
              <a:rPr lang="en-US" altLang="ja-JP" sz="900" dirty="0">
                <a:latin typeface="Meiryo UI" panose="020B0604030504040204" pitchFamily="50" charset="-128"/>
                <a:ea typeface="Meiryo UI" panose="020B0604030504040204" pitchFamily="50" charset="-128"/>
              </a:rPr>
              <a:t>R2</a:t>
            </a:r>
            <a:r>
              <a:rPr lang="ja-JP" altLang="en-US" sz="900" dirty="0">
                <a:latin typeface="Meiryo UI" panose="020B0604030504040204" pitchFamily="50" charset="-128"/>
                <a:ea typeface="Meiryo UI" panose="020B0604030504040204" pitchFamily="50" charset="-128"/>
              </a:rPr>
              <a:t>）は説明変数を増やせば増やすほど値が上がる特徴がありますが、補正</a:t>
            </a:r>
            <a:r>
              <a:rPr lang="en-US" altLang="ja-JP" sz="900" dirty="0">
                <a:latin typeface="Meiryo UI" panose="020B0604030504040204" pitchFamily="50" charset="-128"/>
                <a:ea typeface="Meiryo UI" panose="020B0604030504040204" pitchFamily="50" charset="-128"/>
              </a:rPr>
              <a:t>R2</a:t>
            </a:r>
            <a:r>
              <a:rPr lang="ja-JP" altLang="en-US" sz="900" dirty="0">
                <a:latin typeface="Meiryo UI" panose="020B0604030504040204" pitchFamily="50" charset="-128"/>
                <a:ea typeface="Meiryo UI" panose="020B0604030504040204" pitchFamily="50" charset="-128"/>
              </a:rPr>
              <a:t>はその影響を調整します。</a:t>
            </a:r>
          </a:p>
        </p:txBody>
      </p:sp>
    </p:spTree>
    <p:extLst>
      <p:ext uri="{BB962C8B-B14F-4D97-AF65-F5344CB8AC3E}">
        <p14:creationId xmlns:p14="http://schemas.microsoft.com/office/powerpoint/2010/main" val="2506667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30257F3-15C7-CD37-0BE4-0009F7CE613A}"/>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838200" y="1459489"/>
            <a:ext cx="1752730" cy="2551144"/>
          </a:xfrm>
          <a:prstGeom prst="rect">
            <a:avLst/>
          </a:prstGeom>
          <a:noFill/>
          <a:extLst>
            <a:ext uri="{909E8E84-426E-40DD-AFC4-6F175D3DCCD1}">
              <a14:hiddenFill xmlns:a14="http://schemas.microsoft.com/office/drawing/2010/main">
                <a:solidFill>
                  <a:srgbClr val="FFFFFF"/>
                </a:solidFill>
              </a14:hiddenFill>
            </a:ext>
          </a:extLst>
        </p:spPr>
      </p:pic>
      <p:sp>
        <p:nvSpPr>
          <p:cNvPr id="4" name="タイトル 3">
            <a:extLst>
              <a:ext uri="{FF2B5EF4-FFF2-40B4-BE49-F238E27FC236}">
                <a16:creationId xmlns:a16="http://schemas.microsoft.com/office/drawing/2014/main" id="{919247E4-7CBB-7837-F83C-33A9A5022CF5}"/>
              </a:ext>
            </a:extLst>
          </p:cNvPr>
          <p:cNvSpPr>
            <a:spLocks noGrp="1"/>
          </p:cNvSpPr>
          <p:nvPr>
            <p:ph type="title"/>
          </p:nvPr>
        </p:nvSpPr>
        <p:spPr/>
        <p:txBody>
          <a:bodyPr>
            <a:normAutofit/>
          </a:bodyPr>
          <a:lstStyle/>
          <a:p>
            <a:r>
              <a:rPr kumimoji="1" lang="en-US" altLang="ja-JP" sz="2000" b="1" dirty="0"/>
              <a:t>Additional Note;</a:t>
            </a:r>
            <a:r>
              <a:rPr kumimoji="1" lang="ja-JP" altLang="en-US" sz="2000" b="1" dirty="0"/>
              <a:t>　</a:t>
            </a:r>
            <a:r>
              <a:rPr lang="ja-JP" altLang="en-US" sz="2800" b="1" dirty="0">
                <a:latin typeface="Meiryo UI" panose="020B0604030504040204" pitchFamily="50" charset="-128"/>
                <a:ea typeface="Meiryo UI" panose="020B0604030504040204" pitchFamily="50" charset="-128"/>
              </a:rPr>
              <a:t>選択の科学，シーナ・アイエンガー</a:t>
            </a:r>
          </a:p>
        </p:txBody>
      </p:sp>
      <p:sp>
        <p:nvSpPr>
          <p:cNvPr id="9" name="テキスト プレースホルダー 8">
            <a:extLst>
              <a:ext uri="{FF2B5EF4-FFF2-40B4-BE49-F238E27FC236}">
                <a16:creationId xmlns:a16="http://schemas.microsoft.com/office/drawing/2014/main" id="{3A5DAFEE-2E49-E850-0C7A-3D021FB1B8A2}"/>
              </a:ext>
            </a:extLst>
          </p:cNvPr>
          <p:cNvSpPr>
            <a:spLocks noGrp="1"/>
          </p:cNvSpPr>
          <p:nvPr>
            <p:ph type="body" sz="quarter" idx="13"/>
          </p:nvPr>
        </p:nvSpPr>
        <p:spPr/>
        <p:txBody>
          <a:bodyPr/>
          <a:lstStyle/>
          <a:p>
            <a:r>
              <a:rPr lang="ja-JP" altLang="en-US" dirty="0"/>
              <a:t>チュートリアル　重回帰分析</a:t>
            </a:r>
          </a:p>
        </p:txBody>
      </p:sp>
      <p:graphicFrame>
        <p:nvGraphicFramePr>
          <p:cNvPr id="5" name="表 4">
            <a:extLst>
              <a:ext uri="{FF2B5EF4-FFF2-40B4-BE49-F238E27FC236}">
                <a16:creationId xmlns:a16="http://schemas.microsoft.com/office/drawing/2014/main" id="{7F568D13-50C6-4632-6629-1E05B51F79DE}"/>
              </a:ext>
            </a:extLst>
          </p:cNvPr>
          <p:cNvGraphicFramePr>
            <a:graphicFrameLocks noGrp="1"/>
          </p:cNvGraphicFramePr>
          <p:nvPr/>
        </p:nvGraphicFramePr>
        <p:xfrm>
          <a:off x="3286875" y="1872896"/>
          <a:ext cx="7960659" cy="2788920"/>
        </p:xfrm>
        <a:graphic>
          <a:graphicData uri="http://schemas.openxmlformats.org/drawingml/2006/table">
            <a:tbl>
              <a:tblPr firstRow="1" bandRow="1">
                <a:tableStyleId>{5940675A-B579-460E-94D1-54222C63F5DA}</a:tableStyleId>
              </a:tblPr>
              <a:tblGrid>
                <a:gridCol w="2495360">
                  <a:extLst>
                    <a:ext uri="{9D8B030D-6E8A-4147-A177-3AD203B41FA5}">
                      <a16:colId xmlns:a16="http://schemas.microsoft.com/office/drawing/2014/main" val="1531086326"/>
                    </a:ext>
                  </a:extLst>
                </a:gridCol>
                <a:gridCol w="5465299">
                  <a:extLst>
                    <a:ext uri="{9D8B030D-6E8A-4147-A177-3AD203B41FA5}">
                      <a16:colId xmlns:a16="http://schemas.microsoft.com/office/drawing/2014/main" val="2575259114"/>
                    </a:ext>
                  </a:extLst>
                </a:gridCol>
              </a:tblGrid>
              <a:tr h="370840">
                <a:tc>
                  <a:txBody>
                    <a:bodyPr/>
                    <a:lstStyle/>
                    <a:p>
                      <a:r>
                        <a:rPr kumimoji="1" lang="ja-JP" altLang="en-US" sz="1600" dirty="0">
                          <a:latin typeface="Meiryo UI" panose="020B0604030504040204" pitchFamily="50" charset="-128"/>
                          <a:ea typeface="Meiryo UI" panose="020B0604030504040204" pitchFamily="50" charset="-128"/>
                        </a:rPr>
                        <a:t>選択肢過多の重荷</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選択肢が多いほど私たちは「自由」を感じやすくなります。しかし実際には、</a:t>
                      </a:r>
                      <a:r>
                        <a:rPr kumimoji="1" lang="ja-JP" altLang="en-US" sz="1400" b="1" dirty="0">
                          <a:latin typeface="Meiryo UI" panose="020B0604030504040204" pitchFamily="50" charset="-128"/>
                          <a:ea typeface="Meiryo UI" panose="020B0604030504040204" pitchFamily="50" charset="-128"/>
                        </a:rPr>
                        <a:t>膨大な選択肢を前にすると判断が複雑になり、心理的なストレスが増大</a:t>
                      </a:r>
                      <a:r>
                        <a:rPr kumimoji="1" lang="ja-JP" altLang="en-US" sz="1400" dirty="0">
                          <a:latin typeface="Meiryo UI" panose="020B0604030504040204" pitchFamily="50" charset="-128"/>
                          <a:ea typeface="Meiryo UI" panose="020B0604030504040204" pitchFamily="50" charset="-128"/>
                        </a:rPr>
                        <a:t>することが分かっています。</a:t>
                      </a:r>
                    </a:p>
                    <a:p>
                      <a:pPr marL="171450" indent="-171450">
                        <a:buFont typeface="Arial" panose="020B0604020202020204" pitchFamily="34" charset="0"/>
                        <a:buChar char="•"/>
                      </a:pPr>
                      <a:endParaRPr kumimoji="1" lang="ja-JP" altLang="en-US" sz="11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618466253"/>
                  </a:ext>
                </a:extLst>
              </a:tr>
              <a:tr h="370840">
                <a:tc>
                  <a:txBody>
                    <a:bodyPr/>
                    <a:lstStyle/>
                    <a:p>
                      <a:r>
                        <a:rPr kumimoji="1" lang="ja-JP" altLang="en-US" sz="1600" dirty="0">
                          <a:latin typeface="Meiryo UI" panose="020B0604030504040204" pitchFamily="50" charset="-128"/>
                          <a:ea typeface="Meiryo UI" panose="020B0604030504040204" pitchFamily="50" charset="-128"/>
                        </a:rPr>
                        <a:t>文化背景と価値観</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西洋社会では個人主義的な価値観を重視し、多数の選択肢から自己主導的に選ぶことが理想とされます。</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東洋社会では他者との調和を尊び、「適切な範囲内での指示」や</a:t>
                      </a:r>
                      <a:r>
                        <a:rPr kumimoji="1" lang="ja-JP" altLang="en-US" sz="1400" b="1" dirty="0">
                          <a:latin typeface="Meiryo UI" panose="020B0604030504040204" pitchFamily="50" charset="-128"/>
                          <a:ea typeface="Meiryo UI" panose="020B0604030504040204" pitchFamily="50" charset="-128"/>
                        </a:rPr>
                        <a:t>「信頼できるガイドライン」の存在を好む</a:t>
                      </a:r>
                      <a:r>
                        <a:rPr kumimoji="1" lang="ja-JP" altLang="en-US" sz="1400" dirty="0">
                          <a:latin typeface="Meiryo UI" panose="020B0604030504040204" pitchFamily="50" charset="-128"/>
                          <a:ea typeface="Meiryo UI" panose="020B0604030504040204" pitchFamily="50" charset="-128"/>
                        </a:rPr>
                        <a:t>傾向があります。</a:t>
                      </a:r>
                    </a:p>
                  </a:txBody>
                  <a:tcPr/>
                </a:tc>
                <a:extLst>
                  <a:ext uri="{0D108BD9-81ED-4DB2-BD59-A6C34878D82A}">
                    <a16:rowId xmlns:a16="http://schemas.microsoft.com/office/drawing/2014/main" val="1988046087"/>
                  </a:ext>
                </a:extLst>
              </a:tr>
              <a:tr h="370840">
                <a:tc>
                  <a:txBody>
                    <a:bodyPr/>
                    <a:lstStyle/>
                    <a:p>
                      <a:r>
                        <a:rPr kumimoji="1" lang="ja-JP" altLang="en-US" sz="1600" dirty="0">
                          <a:latin typeface="Meiryo UI" panose="020B0604030504040204" pitchFamily="50" charset="-128"/>
                          <a:ea typeface="Meiryo UI" panose="020B0604030504040204" pitchFamily="50" charset="-128"/>
                        </a:rPr>
                        <a:t>内面要因と認知的バイアス</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人は自分で決めているという実感（自己コントロール感）によって満足度を高めます。しかし、判断をゆがめるさまざまな</a:t>
                      </a:r>
                      <a:r>
                        <a:rPr kumimoji="1" lang="ja-JP" altLang="en-US" sz="1400" b="1" dirty="0">
                          <a:latin typeface="Meiryo UI" panose="020B0604030504040204" pitchFamily="50" charset="-128"/>
                          <a:ea typeface="Meiryo UI" panose="020B0604030504040204" pitchFamily="50" charset="-128"/>
                        </a:rPr>
                        <a:t>バイアス（先入観、社会的圧力、目先の誘惑など）</a:t>
                      </a:r>
                      <a:r>
                        <a:rPr kumimoji="1" lang="ja-JP" altLang="en-US" sz="1400" dirty="0">
                          <a:latin typeface="Meiryo UI" panose="020B0604030504040204" pitchFamily="50" charset="-128"/>
                          <a:ea typeface="Meiryo UI" panose="020B0604030504040204" pitchFamily="50" charset="-128"/>
                        </a:rPr>
                        <a:t>を認識できなければ、表面的には主体的な決断に見えても、本質的な幸福には結びつきにくくなります。</a:t>
                      </a:r>
                    </a:p>
                  </a:txBody>
                  <a:tcPr/>
                </a:tc>
                <a:extLst>
                  <a:ext uri="{0D108BD9-81ED-4DB2-BD59-A6C34878D82A}">
                    <a16:rowId xmlns:a16="http://schemas.microsoft.com/office/drawing/2014/main" val="2575165630"/>
                  </a:ext>
                </a:extLst>
              </a:tr>
            </a:tbl>
          </a:graphicData>
        </a:graphic>
      </p:graphicFrame>
      <p:sp>
        <p:nvSpPr>
          <p:cNvPr id="8" name="テキスト ボックス 7">
            <a:extLst>
              <a:ext uri="{FF2B5EF4-FFF2-40B4-BE49-F238E27FC236}">
                <a16:creationId xmlns:a16="http://schemas.microsoft.com/office/drawing/2014/main" id="{6E2EAC62-F827-0519-CAAC-82867AED7212}"/>
              </a:ext>
            </a:extLst>
          </p:cNvPr>
          <p:cNvSpPr txBox="1"/>
          <p:nvPr/>
        </p:nvSpPr>
        <p:spPr>
          <a:xfrm>
            <a:off x="3175186" y="1202600"/>
            <a:ext cx="785812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選択肢の豊富さや文化的な違い、内省力といった多様な要因が意思形成を左右している。</a:t>
            </a:r>
          </a:p>
        </p:txBody>
      </p:sp>
      <p:sp>
        <p:nvSpPr>
          <p:cNvPr id="2" name="スライド番号プレースホルダー 1">
            <a:extLst>
              <a:ext uri="{FF2B5EF4-FFF2-40B4-BE49-F238E27FC236}">
                <a16:creationId xmlns:a16="http://schemas.microsoft.com/office/drawing/2014/main" id="{3F679B8E-4684-2504-267A-5B1EF57F2FC6}"/>
              </a:ext>
            </a:extLst>
          </p:cNvPr>
          <p:cNvSpPr>
            <a:spLocks noGrp="1"/>
          </p:cNvSpPr>
          <p:nvPr>
            <p:ph type="sldNum" sz="quarter" idx="12"/>
          </p:nvPr>
        </p:nvSpPr>
        <p:spPr/>
        <p:txBody>
          <a:bodyPr/>
          <a:lstStyle/>
          <a:p>
            <a:fld id="{2977F5E9-0479-47A0-9E51-109E0858BCF2}" type="slidenum">
              <a:rPr kumimoji="1" lang="ja-JP" altLang="en-US" smtClean="0"/>
              <a:t>57</a:t>
            </a:fld>
            <a:endParaRPr kumimoji="1" lang="ja-JP" altLang="en-US"/>
          </a:p>
        </p:txBody>
      </p:sp>
      <p:sp>
        <p:nvSpPr>
          <p:cNvPr id="6" name="テキスト ボックス 5">
            <a:extLst>
              <a:ext uri="{FF2B5EF4-FFF2-40B4-BE49-F238E27FC236}">
                <a16:creationId xmlns:a16="http://schemas.microsoft.com/office/drawing/2014/main" id="{7A998FC7-2A7B-CE04-E892-F96B2A7DB035}"/>
              </a:ext>
            </a:extLst>
          </p:cNvPr>
          <p:cNvSpPr txBox="1"/>
          <p:nvPr/>
        </p:nvSpPr>
        <p:spPr>
          <a:xfrm>
            <a:off x="764988" y="4052865"/>
            <a:ext cx="1984188" cy="230832"/>
          </a:xfrm>
          <a:prstGeom prst="rect">
            <a:avLst/>
          </a:prstGeom>
          <a:noFill/>
        </p:spPr>
        <p:txBody>
          <a:bodyPr wrap="square">
            <a:spAutoFit/>
          </a:bodyPr>
          <a:lstStyle/>
          <a:p>
            <a:r>
              <a:rPr lang="zh-TW" altLang="en-US" sz="900" dirty="0">
                <a:latin typeface="Meiryo UI" panose="020B0604030504040204" pitchFamily="50" charset="-128"/>
                <a:ea typeface="Meiryo UI" panose="020B0604030504040204" pitchFamily="50" charset="-128"/>
              </a:rPr>
              <a:t>出版社 ‏ </a:t>
            </a:r>
            <a:r>
              <a:rPr lang="en-US" altLang="zh-TW" sz="900" dirty="0">
                <a:latin typeface="Meiryo UI" panose="020B0604030504040204" pitchFamily="50" charset="-128"/>
                <a:ea typeface="Meiryo UI" panose="020B0604030504040204" pitchFamily="50" charset="-128"/>
              </a:rPr>
              <a:t>: ‎ </a:t>
            </a:r>
            <a:r>
              <a:rPr lang="zh-TW" altLang="en-US" sz="900" dirty="0">
                <a:latin typeface="Meiryo UI" panose="020B0604030504040204" pitchFamily="50" charset="-128"/>
                <a:ea typeface="Meiryo UI" panose="020B0604030504040204" pitchFamily="50" charset="-128"/>
              </a:rPr>
              <a:t>文藝春秋 </a:t>
            </a:r>
            <a:r>
              <a:rPr lang="en-US" altLang="zh-TW" sz="900" dirty="0">
                <a:latin typeface="Meiryo UI" panose="020B0604030504040204" pitchFamily="50" charset="-128"/>
                <a:ea typeface="Meiryo UI" panose="020B0604030504040204" pitchFamily="50" charset="-128"/>
              </a:rPr>
              <a:t>(2014/7/10)</a:t>
            </a:r>
            <a:endParaRPr lang="ja-JP" altLang="en-US" sz="9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4C6A9931-5B41-3CEB-19FA-B5AD258AEFE9}"/>
              </a:ext>
            </a:extLst>
          </p:cNvPr>
          <p:cNvSpPr txBox="1"/>
          <p:nvPr/>
        </p:nvSpPr>
        <p:spPr>
          <a:xfrm>
            <a:off x="1351722" y="5414838"/>
            <a:ext cx="9681589"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飲食店のメニューの数は、直接的に売り上げに関係しないのではと仮説を立てることができます。</a:t>
            </a:r>
          </a:p>
        </p:txBody>
      </p:sp>
    </p:spTree>
    <p:extLst>
      <p:ext uri="{BB962C8B-B14F-4D97-AF65-F5344CB8AC3E}">
        <p14:creationId xmlns:p14="http://schemas.microsoft.com/office/powerpoint/2010/main" val="37199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9BA92C2-205A-A1EF-37CA-1BE35197E9CF}"/>
              </a:ext>
            </a:extLst>
          </p:cNvPr>
          <p:cNvPicPr>
            <a:picLocks noChangeAspect="1"/>
          </p:cNvPicPr>
          <p:nvPr/>
        </p:nvPicPr>
        <p:blipFill>
          <a:blip r:embed="rId2"/>
          <a:stretch>
            <a:fillRect/>
          </a:stretch>
        </p:blipFill>
        <p:spPr>
          <a:xfrm>
            <a:off x="839464" y="1986886"/>
            <a:ext cx="7005638" cy="4286250"/>
          </a:xfrm>
          <a:prstGeom prst="rect">
            <a:avLst/>
          </a:prstGeom>
        </p:spPr>
      </p:pic>
      <p:sp>
        <p:nvSpPr>
          <p:cNvPr id="2" name="タイトル 1">
            <a:extLst>
              <a:ext uri="{FF2B5EF4-FFF2-40B4-BE49-F238E27FC236}">
                <a16:creationId xmlns:a16="http://schemas.microsoft.com/office/drawing/2014/main" id="{8B31A23E-5A0A-5C86-9E6B-DBE5254FDA8A}"/>
              </a:ext>
            </a:extLst>
          </p:cNvPr>
          <p:cNvSpPr>
            <a:spLocks noGrp="1"/>
          </p:cNvSpPr>
          <p:nvPr>
            <p:ph type="title"/>
          </p:nvPr>
        </p:nvSpPr>
        <p:spPr/>
        <p:txBody>
          <a:bodyPr/>
          <a:lstStyle/>
          <a:p>
            <a:r>
              <a:rPr kumimoji="1" lang="ja-JP" altLang="en-US" b="1" dirty="0"/>
              <a:t>重回帰分析（２回目）</a:t>
            </a:r>
          </a:p>
        </p:txBody>
      </p:sp>
      <p:sp>
        <p:nvSpPr>
          <p:cNvPr id="3" name="テキスト プレースホルダー 2">
            <a:extLst>
              <a:ext uri="{FF2B5EF4-FFF2-40B4-BE49-F238E27FC236}">
                <a16:creationId xmlns:a16="http://schemas.microsoft.com/office/drawing/2014/main" id="{6C213FEC-2C5B-0CA7-3E22-035B0F618A49}"/>
              </a:ext>
            </a:extLst>
          </p:cNvPr>
          <p:cNvSpPr>
            <a:spLocks noGrp="1"/>
          </p:cNvSpPr>
          <p:nvPr>
            <p:ph type="body" sz="quarter" idx="13"/>
          </p:nvPr>
        </p:nvSpPr>
        <p:spPr/>
        <p:txBody>
          <a:bodyPr/>
          <a:lstStyle/>
          <a:p>
            <a:r>
              <a:rPr kumimoji="1" lang="ja-JP" altLang="en-US" dirty="0"/>
              <a:t>チュートリアル　重回帰分析</a:t>
            </a:r>
          </a:p>
        </p:txBody>
      </p:sp>
      <p:sp>
        <p:nvSpPr>
          <p:cNvPr id="8" name="テキスト ボックス 7">
            <a:extLst>
              <a:ext uri="{FF2B5EF4-FFF2-40B4-BE49-F238E27FC236}">
                <a16:creationId xmlns:a16="http://schemas.microsoft.com/office/drawing/2014/main" id="{B01F45C4-4480-EA9B-FAB9-82BB0F6C8CA3}"/>
              </a:ext>
            </a:extLst>
          </p:cNvPr>
          <p:cNvSpPr txBox="1"/>
          <p:nvPr/>
        </p:nvSpPr>
        <p:spPr>
          <a:xfrm>
            <a:off x="2935941" y="1863777"/>
            <a:ext cx="5219700"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重相関</a:t>
            </a:r>
            <a:r>
              <a:rPr kumimoji="1" lang="en-US" altLang="ja-JP" sz="1200" dirty="0">
                <a:latin typeface="Meiryo UI" panose="020B0604030504040204" pitchFamily="50" charset="-128"/>
                <a:ea typeface="Meiryo UI" panose="020B0604030504040204" pitchFamily="50" charset="-128"/>
              </a:rPr>
              <a:t>R</a:t>
            </a:r>
            <a:r>
              <a:rPr kumimoji="1" lang="ja-JP" altLang="en-US" sz="1200" dirty="0">
                <a:latin typeface="Meiryo UI" panose="020B0604030504040204" pitchFamily="50" charset="-128"/>
                <a:ea typeface="Meiryo UI" panose="020B0604030504040204" pitchFamily="50" charset="-128"/>
              </a:rPr>
              <a:t>も重決定</a:t>
            </a:r>
            <a:r>
              <a:rPr kumimoji="1" lang="en-US" altLang="ja-JP" sz="1200" dirty="0">
                <a:latin typeface="Meiryo UI" panose="020B0604030504040204" pitchFamily="50" charset="-128"/>
                <a:ea typeface="Meiryo UI" panose="020B0604030504040204" pitchFamily="50" charset="-128"/>
              </a:rPr>
              <a:t>R2</a:t>
            </a:r>
            <a:r>
              <a:rPr kumimoji="1" lang="ja-JP" altLang="en-US" sz="1200" dirty="0">
                <a:latin typeface="Meiryo UI" panose="020B0604030504040204" pitchFamily="50" charset="-128"/>
                <a:ea typeface="Meiryo UI" panose="020B0604030504040204" pitchFamily="50" charset="-128"/>
              </a:rPr>
              <a:t>（補正</a:t>
            </a:r>
            <a:r>
              <a:rPr kumimoji="1" lang="en-US" altLang="ja-JP" sz="1200" dirty="0">
                <a:latin typeface="Meiryo UI" panose="020B0604030504040204" pitchFamily="50" charset="-128"/>
                <a:ea typeface="Meiryo UI" panose="020B0604030504040204" pitchFamily="50" charset="-128"/>
              </a:rPr>
              <a:t>R2</a:t>
            </a:r>
            <a:r>
              <a:rPr kumimoji="1" lang="ja-JP" altLang="en-US" sz="1200" dirty="0">
                <a:latin typeface="Meiryo UI" panose="020B0604030504040204" pitchFamily="50" charset="-128"/>
                <a:ea typeface="Meiryo UI" panose="020B0604030504040204" pitchFamily="50" charset="-128"/>
              </a:rPr>
              <a:t>）とも</a:t>
            </a:r>
            <a:r>
              <a:rPr lang="en-US" altLang="ja-JP" sz="1200" dirty="0">
                <a:latin typeface="Meiryo UI" panose="020B0604030504040204" pitchFamily="50" charset="-128"/>
                <a:ea typeface="Meiryo UI" panose="020B0604030504040204" pitchFamily="50" charset="-128"/>
              </a:rPr>
              <a:t>0.9</a:t>
            </a:r>
            <a:r>
              <a:rPr lang="ja-JP" altLang="en-US" sz="1200" dirty="0">
                <a:latin typeface="Meiryo UI" panose="020B0604030504040204" pitchFamily="50" charset="-128"/>
                <a:ea typeface="Meiryo UI" panose="020B0604030504040204" pitchFamily="50" charset="-128"/>
              </a:rPr>
              <a:t>と高く、</a:t>
            </a:r>
            <a:r>
              <a:rPr kumimoji="1" lang="ja-JP" altLang="en-US" sz="1200" dirty="0">
                <a:latin typeface="Meiryo UI" panose="020B0604030504040204" pitchFamily="50" charset="-128"/>
                <a:ea typeface="Meiryo UI" panose="020B0604030504040204" pitchFamily="50" charset="-128"/>
              </a:rPr>
              <a:t>有意数</a:t>
            </a:r>
            <a:r>
              <a:rPr kumimoji="1" lang="en-US" altLang="ja-JP" sz="1200" dirty="0">
                <a:latin typeface="Meiryo UI" panose="020B0604030504040204" pitchFamily="50" charset="-128"/>
                <a:ea typeface="Meiryo UI" panose="020B0604030504040204" pitchFamily="50" charset="-128"/>
              </a:rPr>
              <a:t>F</a:t>
            </a:r>
            <a:r>
              <a:rPr kumimoji="1" lang="ja-JP" altLang="en-US" sz="1200" dirty="0">
                <a:latin typeface="Meiryo UI" panose="020B0604030504040204" pitchFamily="50" charset="-128"/>
                <a:ea typeface="Meiryo UI" panose="020B0604030504040204" pitchFamily="50" charset="-128"/>
              </a:rPr>
              <a:t>，各係数の</a:t>
            </a:r>
            <a:r>
              <a:rPr kumimoji="1" lang="en-US" altLang="ja-JP" sz="1200" dirty="0">
                <a:latin typeface="Meiryo UI" panose="020B0604030504040204" pitchFamily="50" charset="-128"/>
                <a:ea typeface="Meiryo UI" panose="020B0604030504040204" pitchFamily="50" charset="-128"/>
              </a:rPr>
              <a:t>P</a:t>
            </a:r>
            <a:r>
              <a:rPr kumimoji="1" lang="ja-JP" altLang="en-US" sz="1200" dirty="0">
                <a:latin typeface="Meiryo UI" panose="020B0604030504040204" pitchFamily="50" charset="-128"/>
                <a:ea typeface="Meiryo UI" panose="020B0604030504040204" pitchFamily="50" charset="-128"/>
              </a:rPr>
              <a:t>値も概ね</a:t>
            </a:r>
            <a:r>
              <a:rPr kumimoji="1" lang="en-US" altLang="ja-JP" sz="1200" dirty="0">
                <a:latin typeface="Meiryo UI" panose="020B0604030504040204" pitchFamily="50" charset="-128"/>
                <a:ea typeface="Meiryo UI" panose="020B0604030504040204" pitchFamily="50" charset="-128"/>
              </a:rPr>
              <a:t>0.05</a:t>
            </a:r>
            <a:r>
              <a:rPr kumimoji="1" lang="ja-JP" altLang="en-US" sz="1200" dirty="0">
                <a:latin typeface="Meiryo UI" panose="020B0604030504040204" pitchFamily="50" charset="-128"/>
                <a:ea typeface="Meiryo UI" panose="020B0604030504040204" pitchFamily="50" charset="-128"/>
              </a:rPr>
              <a:t>を下回っているため、</a:t>
            </a:r>
            <a:r>
              <a:rPr lang="ja-JP" altLang="en-US" sz="1200" dirty="0">
                <a:latin typeface="Meiryo UI" panose="020B0604030504040204" pitchFamily="50" charset="-128"/>
                <a:ea typeface="Meiryo UI" panose="020B0604030504040204" pitchFamily="50" charset="-128"/>
              </a:rPr>
              <a:t>回帰式の信頼度は高い</a:t>
            </a:r>
            <a:endParaRPr kumimoji="1" lang="ja-JP" altLang="en-US" sz="12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8509DF4-24E6-62DB-65C4-4929293CBE95}"/>
                  </a:ext>
                </a:extLst>
              </p:cNvPr>
              <p:cNvSpPr txBox="1"/>
              <p:nvPr/>
            </p:nvSpPr>
            <p:spPr>
              <a:xfrm>
                <a:off x="3047439" y="2576667"/>
                <a:ext cx="9013451" cy="639983"/>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𝑦</a:t>
                </a:r>
                <a:r>
                  <a:rPr lang="ja-JP" altLang="en-US" sz="1400" dirty="0">
                    <a:latin typeface="Meiryo UI" panose="020B0604030504040204" pitchFamily="50" charset="-128"/>
                    <a:ea typeface="Meiryo UI" panose="020B0604030504040204" pitchFamily="50" charset="-128"/>
                  </a:rPr>
                  <a:t>（売上）＝ ｰ</a:t>
                </a:r>
                <a:r>
                  <a:rPr lang="en-US" altLang="ja-JP" sz="1400" dirty="0">
                    <a:latin typeface="Meiryo UI" panose="020B0604030504040204" pitchFamily="50" charset="-128"/>
                    <a:ea typeface="Meiryo UI" panose="020B0604030504040204" pitchFamily="50" charset="-128"/>
                  </a:rPr>
                  <a:t>49736.9</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3541.92</a:t>
                </a:r>
                <a:r>
                  <a:rPr lang="ja-JP" altLang="en-US" sz="1400" dirty="0">
                    <a:solidFill>
                      <a:srgbClr val="836967"/>
                    </a:solidFill>
                  </a:rPr>
                  <a:t> </a:t>
                </a:r>
                <a14:m>
                  <m:oMath xmlns:m="http://schemas.openxmlformats.org/officeDocument/2006/math">
                    <m:sSub>
                      <m:sSubPr>
                        <m:ctrlPr>
                          <a:rPr lang="ja-JP" altLang="en-US" b="1" i="1">
                            <a:solidFill>
                              <a:srgbClr val="836967"/>
                            </a:solidFill>
                            <a:latin typeface="Cambria Math" panose="02040503050406030204" pitchFamily="18" charset="0"/>
                          </a:rPr>
                        </m:ctrlPr>
                      </m:sSubPr>
                      <m:e>
                        <m:r>
                          <a:rPr lang="ja-JP" altLang="en-US" b="1" i="1">
                            <a:latin typeface="Cambria Math" panose="02040503050406030204" pitchFamily="18" charset="0"/>
                          </a:rPr>
                          <m:t>𝒙</m:t>
                        </m:r>
                      </m:e>
                      <m:sub>
                        <m:r>
                          <a:rPr lang="en-US" altLang="ja-JP" b="1" i="1" smtClean="0">
                            <a:latin typeface="Cambria Math" panose="02040503050406030204" pitchFamily="18" charset="0"/>
                          </a:rPr>
                          <m:t>𝟏</m:t>
                        </m:r>
                      </m:sub>
                    </m:sSub>
                    <m:r>
                      <a:rPr lang="ja-JP" altLang="en-US" b="1" i="1">
                        <a:latin typeface="Cambria Math" panose="02040503050406030204" pitchFamily="18" charset="0"/>
                      </a:rPr>
                      <m:t> </m:t>
                    </m:r>
                  </m:oMath>
                </a14:m>
                <a:r>
                  <a:rPr lang="ja-JP" altLang="en-US" sz="1400" dirty="0">
                    <a:latin typeface="Meiryo UI" panose="020B0604030504040204" pitchFamily="50" charset="-128"/>
                    <a:ea typeface="Meiryo UI" panose="020B0604030504040204" pitchFamily="50" charset="-128"/>
                  </a:rPr>
                  <a:t>（店員数）</a:t>
                </a:r>
                <a:r>
                  <a:rPr lang="en-US" altLang="ja-JP" sz="1400" dirty="0">
                    <a:latin typeface="Meiryo UI" panose="020B0604030504040204" pitchFamily="50" charset="-128"/>
                    <a:ea typeface="Meiryo UI" panose="020B0604030504040204" pitchFamily="50" charset="-128"/>
                  </a:rPr>
                  <a:t>+ 1.07</a:t>
                </a:r>
                <a:r>
                  <a:rPr lang="ja-JP" altLang="en-US" sz="1400" dirty="0">
                    <a:solidFill>
                      <a:srgbClr val="836967"/>
                    </a:solidFill>
                  </a:rPr>
                  <a:t> </a:t>
                </a:r>
                <a14:m>
                  <m:oMath xmlns:m="http://schemas.openxmlformats.org/officeDocument/2006/math">
                    <m:sSub>
                      <m:sSubPr>
                        <m:ctrlPr>
                          <a:rPr lang="ja-JP" altLang="en-US" b="1" i="1">
                            <a:solidFill>
                              <a:srgbClr val="836967"/>
                            </a:solidFill>
                            <a:latin typeface="Cambria Math" panose="02040503050406030204" pitchFamily="18" charset="0"/>
                          </a:rPr>
                        </m:ctrlPr>
                      </m:sSubPr>
                      <m:e>
                        <m:r>
                          <a:rPr lang="ja-JP" altLang="en-US" b="1" i="1">
                            <a:latin typeface="Cambria Math" panose="02040503050406030204" pitchFamily="18" charset="0"/>
                          </a:rPr>
                          <m:t>𝒙</m:t>
                        </m:r>
                      </m:e>
                      <m:sub>
                        <m:r>
                          <a:rPr lang="en-US" altLang="ja-JP" b="1" i="1" smtClean="0">
                            <a:latin typeface="Cambria Math" panose="02040503050406030204" pitchFamily="18" charset="0"/>
                          </a:rPr>
                          <m:t>𝟐</m:t>
                        </m:r>
                      </m:sub>
                    </m:sSub>
                    <m:r>
                      <a:rPr lang="ja-JP" altLang="en-US" b="1" i="1">
                        <a:latin typeface="Cambria Math" panose="02040503050406030204" pitchFamily="18" charset="0"/>
                      </a:rPr>
                      <m:t> </m:t>
                    </m:r>
                  </m:oMath>
                </a14:m>
                <a:r>
                  <a:rPr lang="ja-JP" altLang="en-US" sz="1400" dirty="0">
                    <a:latin typeface="Meiryo UI" panose="020B0604030504040204" pitchFamily="50" charset="-128"/>
                    <a:ea typeface="Meiryo UI" panose="020B0604030504040204" pitchFamily="50" charset="-128"/>
                  </a:rPr>
                  <a:t>（通行量） </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11.13</a:t>
                </a:r>
                <a:r>
                  <a:rPr kumimoji="1" lang="ja-JP" altLang="en-US" sz="1400" dirty="0">
                    <a:solidFill>
                      <a:srgbClr val="836967"/>
                    </a:solidFill>
                  </a:rPr>
                  <a:t> </a:t>
                </a:r>
                <a14:m>
                  <m:oMath xmlns:m="http://schemas.openxmlformats.org/officeDocument/2006/math">
                    <m:sSub>
                      <m:sSubPr>
                        <m:ctrlPr>
                          <a:rPr kumimoji="1" lang="ja-JP" altLang="en-US" b="1" i="1" smtClean="0">
                            <a:solidFill>
                              <a:srgbClr val="836967"/>
                            </a:solidFill>
                            <a:latin typeface="Cambria Math" panose="02040503050406030204" pitchFamily="18" charset="0"/>
                          </a:rPr>
                        </m:ctrlPr>
                      </m:sSubPr>
                      <m:e>
                        <m:r>
                          <a:rPr kumimoji="1" lang="ja-JP" altLang="en-US" b="1" i="1">
                            <a:latin typeface="Cambria Math" panose="02040503050406030204" pitchFamily="18" charset="0"/>
                          </a:rPr>
                          <m:t>𝒙</m:t>
                        </m:r>
                      </m:e>
                      <m:sub>
                        <m:r>
                          <a:rPr kumimoji="1" lang="en-US" altLang="ja-JP" b="1" i="1" smtClean="0">
                            <a:latin typeface="Cambria Math" panose="02040503050406030204" pitchFamily="18" charset="0"/>
                          </a:rPr>
                          <m:t>𝟑</m:t>
                        </m:r>
                      </m:sub>
                    </m:sSub>
                    <m:r>
                      <a:rPr kumimoji="1" lang="ja-JP" altLang="en-US" b="1" i="1">
                        <a:latin typeface="Cambria Math" panose="02040503050406030204" pitchFamily="18" charset="0"/>
                      </a:rPr>
                      <m:t> </m:t>
                    </m:r>
                  </m:oMath>
                </a14:m>
                <a:r>
                  <a:rPr lang="ja-JP" altLang="en-US" sz="1400" dirty="0">
                    <a:latin typeface="Meiryo UI" panose="020B0604030504040204" pitchFamily="50" charset="-128"/>
                    <a:ea typeface="Meiryo UI" panose="020B0604030504040204" pitchFamily="50" charset="-128"/>
                  </a:rPr>
                  <a:t>（客単価）＋</a:t>
                </a:r>
                <a:r>
                  <a:rPr lang="en-US" altLang="ja-JP" sz="1400" dirty="0">
                    <a:latin typeface="Meiryo UI" panose="020B0604030504040204" pitchFamily="50" charset="-128"/>
                    <a:ea typeface="Meiryo UI" panose="020B0604030504040204" pitchFamily="50" charset="-128"/>
                  </a:rPr>
                  <a:t>5021.796</a:t>
                </a:r>
                <a:r>
                  <a:rPr lang="ja-JP" altLang="en-US" sz="1400" dirty="0">
                    <a:solidFill>
                      <a:srgbClr val="836967"/>
                    </a:solidFill>
                  </a:rPr>
                  <a:t> </a:t>
                </a:r>
                <a14:m>
                  <m:oMath xmlns:m="http://schemas.openxmlformats.org/officeDocument/2006/math">
                    <m:sSub>
                      <m:sSubPr>
                        <m:ctrlPr>
                          <a:rPr lang="ja-JP" altLang="en-US" b="1" i="1">
                            <a:solidFill>
                              <a:srgbClr val="836967"/>
                            </a:solidFill>
                            <a:latin typeface="Cambria Math" panose="02040503050406030204" pitchFamily="18" charset="0"/>
                          </a:rPr>
                        </m:ctrlPr>
                      </m:sSubPr>
                      <m:e>
                        <m:r>
                          <a:rPr lang="ja-JP" altLang="en-US" b="1" i="1">
                            <a:latin typeface="Cambria Math" panose="02040503050406030204" pitchFamily="18" charset="0"/>
                          </a:rPr>
                          <m:t>𝒙</m:t>
                        </m:r>
                      </m:e>
                      <m:sub>
                        <m:r>
                          <a:rPr lang="en-US" altLang="ja-JP" b="1" i="1" smtClean="0">
                            <a:latin typeface="Cambria Math" panose="02040503050406030204" pitchFamily="18" charset="0"/>
                          </a:rPr>
                          <m:t>𝟒</m:t>
                        </m:r>
                      </m:sub>
                    </m:sSub>
                    <m:r>
                      <a:rPr lang="ja-JP" altLang="en-US" b="1" i="1">
                        <a:latin typeface="Cambria Math" panose="02040503050406030204" pitchFamily="18" charset="0"/>
                      </a:rPr>
                      <m:t> </m:t>
                    </m:r>
                  </m:oMath>
                </a14:m>
                <a:r>
                  <a:rPr lang="ja-JP" altLang="en-US" sz="1400" dirty="0">
                    <a:latin typeface="Meiryo UI" panose="020B0604030504040204" pitchFamily="50" charset="-128"/>
                    <a:ea typeface="Meiryo UI" panose="020B0604030504040204" pitchFamily="50" charset="-128"/>
                  </a:rPr>
                  <a:t>（お客様数）</a:t>
                </a:r>
              </a:p>
            </p:txBody>
          </p:sp>
        </mc:Choice>
        <mc:Fallback xmlns="">
          <p:sp>
            <p:nvSpPr>
              <p:cNvPr id="10" name="テキスト ボックス 9">
                <a:extLst>
                  <a:ext uri="{FF2B5EF4-FFF2-40B4-BE49-F238E27FC236}">
                    <a16:creationId xmlns:a16="http://schemas.microsoft.com/office/drawing/2014/main" id="{A8509DF4-24E6-62DB-65C4-4929293CBE95}"/>
                  </a:ext>
                </a:extLst>
              </p:cNvPr>
              <p:cNvSpPr txBox="1">
                <a:spLocks noRot="1" noChangeAspect="1" noMove="1" noResize="1" noEditPoints="1" noAdjustHandles="1" noChangeArrowheads="1" noChangeShapeType="1" noTextEdit="1"/>
              </p:cNvSpPr>
              <p:nvPr/>
            </p:nvSpPr>
            <p:spPr>
              <a:xfrm>
                <a:off x="3047439" y="2576667"/>
                <a:ext cx="9013451" cy="639983"/>
              </a:xfrm>
              <a:prstGeom prst="rect">
                <a:avLst/>
              </a:prstGeom>
              <a:blipFill>
                <a:blip r:embed="rId3"/>
                <a:stretch>
                  <a:fillRect l="-609" t="-6667" b="-6667"/>
                </a:stretch>
              </a:blipFill>
            </p:spPr>
            <p:txBody>
              <a:bodyPr/>
              <a:lstStyle/>
              <a:p>
                <a:r>
                  <a:rPr lang="ja-JP" altLang="en-US">
                    <a:noFill/>
                  </a:rPr>
                  <a:t> </a:t>
                </a:r>
              </a:p>
            </p:txBody>
          </p:sp>
        </mc:Fallback>
      </mc:AlternateContent>
      <p:cxnSp>
        <p:nvCxnSpPr>
          <p:cNvPr id="13" name="直線矢印コネクタ 12">
            <a:extLst>
              <a:ext uri="{FF2B5EF4-FFF2-40B4-BE49-F238E27FC236}">
                <a16:creationId xmlns:a16="http://schemas.microsoft.com/office/drawing/2014/main" id="{4B603E69-0D35-9511-4E5B-EEDF2FE0ED3E}"/>
              </a:ext>
            </a:extLst>
          </p:cNvPr>
          <p:cNvCxnSpPr>
            <a:cxnSpLocks/>
            <a:stCxn id="35" idx="0"/>
          </p:cNvCxnSpPr>
          <p:nvPr/>
        </p:nvCxnSpPr>
        <p:spPr>
          <a:xfrm flipV="1">
            <a:off x="1908992" y="3086100"/>
            <a:ext cx="1318302" cy="1754840"/>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F57BBA2B-B35F-0D3C-2800-B0A16ADD3590}"/>
              </a:ext>
            </a:extLst>
          </p:cNvPr>
          <p:cNvSpPr txBox="1"/>
          <p:nvPr/>
        </p:nvSpPr>
        <p:spPr>
          <a:xfrm>
            <a:off x="3138208" y="3285003"/>
            <a:ext cx="170945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係数を使い式化する</a:t>
            </a:r>
          </a:p>
        </p:txBody>
      </p:sp>
      <p:sp>
        <p:nvSpPr>
          <p:cNvPr id="33" name="テキスト ボックス 32">
            <a:extLst>
              <a:ext uri="{FF2B5EF4-FFF2-40B4-BE49-F238E27FC236}">
                <a16:creationId xmlns:a16="http://schemas.microsoft.com/office/drawing/2014/main" id="{EA9B3292-806F-1F9A-47CD-F4CE56ED0C6D}"/>
              </a:ext>
            </a:extLst>
          </p:cNvPr>
          <p:cNvSpPr txBox="1"/>
          <p:nvPr/>
        </p:nvSpPr>
        <p:spPr>
          <a:xfrm>
            <a:off x="442258" y="1021976"/>
            <a:ext cx="10554447"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メニュー数は売上に直接関係ない、お店の広さ（坪）は顧客回転率でカバーする、広告費は開店時のみでよいという仮説を立て、この３つの説明変数を外して再度算出してみましょう。</a:t>
            </a:r>
          </a:p>
        </p:txBody>
      </p:sp>
      <p:sp>
        <p:nvSpPr>
          <p:cNvPr id="35" name="四角形: 角を丸くする 34">
            <a:extLst>
              <a:ext uri="{FF2B5EF4-FFF2-40B4-BE49-F238E27FC236}">
                <a16:creationId xmlns:a16="http://schemas.microsoft.com/office/drawing/2014/main" id="{3ED22962-E822-5E57-9227-18F1EC2C0079}"/>
              </a:ext>
            </a:extLst>
          </p:cNvPr>
          <p:cNvSpPr/>
          <p:nvPr/>
        </p:nvSpPr>
        <p:spPr>
          <a:xfrm>
            <a:off x="1569732" y="4840940"/>
            <a:ext cx="678520" cy="1555305"/>
          </a:xfrm>
          <a:prstGeom prst="roundRect">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80CC1AC2-1AF0-58EE-9530-24D150119706}"/>
              </a:ext>
            </a:extLst>
          </p:cNvPr>
          <p:cNvSpPr>
            <a:spLocks noGrp="1"/>
          </p:cNvSpPr>
          <p:nvPr>
            <p:ph type="sldNum" sz="quarter" idx="12"/>
          </p:nvPr>
        </p:nvSpPr>
        <p:spPr/>
        <p:txBody>
          <a:bodyPr/>
          <a:lstStyle/>
          <a:p>
            <a:fld id="{2977F5E9-0479-47A0-9E51-109E0858BCF2}" type="slidenum">
              <a:rPr kumimoji="1" lang="ja-JP" altLang="en-US" smtClean="0"/>
              <a:t>58</a:t>
            </a:fld>
            <a:endParaRPr kumimoji="1" lang="ja-JP" altLang="en-US"/>
          </a:p>
        </p:txBody>
      </p:sp>
      <p:sp>
        <p:nvSpPr>
          <p:cNvPr id="6" name="四角形: 角を丸くする 5">
            <a:extLst>
              <a:ext uri="{FF2B5EF4-FFF2-40B4-BE49-F238E27FC236}">
                <a16:creationId xmlns:a16="http://schemas.microsoft.com/office/drawing/2014/main" id="{AC749948-4FCD-07F2-8460-4C7EB9BC661E}"/>
              </a:ext>
            </a:extLst>
          </p:cNvPr>
          <p:cNvSpPr/>
          <p:nvPr/>
        </p:nvSpPr>
        <p:spPr>
          <a:xfrm>
            <a:off x="771341" y="2652053"/>
            <a:ext cx="1481787" cy="198723"/>
          </a:xfrm>
          <a:prstGeom prst="roundRect">
            <a:avLst/>
          </a:prstGeom>
          <a:noFill/>
          <a:ln w="190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7037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5488DC-EE22-D847-316D-08444E33D8EE}"/>
              </a:ext>
            </a:extLst>
          </p:cNvPr>
          <p:cNvSpPr>
            <a:spLocks noGrp="1"/>
          </p:cNvSpPr>
          <p:nvPr>
            <p:ph type="title"/>
          </p:nvPr>
        </p:nvSpPr>
        <p:spPr/>
        <p:txBody>
          <a:bodyPr/>
          <a:lstStyle/>
          <a:p>
            <a:r>
              <a:rPr kumimoji="1" lang="ja-JP" altLang="en-US" b="1" dirty="0"/>
              <a:t>ビジネスケースの精査</a:t>
            </a:r>
          </a:p>
        </p:txBody>
      </p:sp>
      <p:sp>
        <p:nvSpPr>
          <p:cNvPr id="3" name="テキスト プレースホルダー 2">
            <a:extLst>
              <a:ext uri="{FF2B5EF4-FFF2-40B4-BE49-F238E27FC236}">
                <a16:creationId xmlns:a16="http://schemas.microsoft.com/office/drawing/2014/main" id="{51780A0A-3049-99E0-C9CF-7B6153EF8133}"/>
              </a:ext>
            </a:extLst>
          </p:cNvPr>
          <p:cNvSpPr>
            <a:spLocks noGrp="1"/>
          </p:cNvSpPr>
          <p:nvPr>
            <p:ph type="body" sz="quarter" idx="13"/>
          </p:nvPr>
        </p:nvSpPr>
        <p:spPr/>
        <p:txBody>
          <a:bodyPr/>
          <a:lstStyle/>
          <a:p>
            <a:r>
              <a:rPr kumimoji="1" lang="ja-JP" altLang="en-US" dirty="0"/>
              <a:t>チュートリアル　重回帰分析</a:t>
            </a:r>
          </a:p>
        </p:txBody>
      </p:sp>
      <p:sp>
        <p:nvSpPr>
          <p:cNvPr id="10" name="テキスト ボックス 9">
            <a:extLst>
              <a:ext uri="{FF2B5EF4-FFF2-40B4-BE49-F238E27FC236}">
                <a16:creationId xmlns:a16="http://schemas.microsoft.com/office/drawing/2014/main" id="{7573AC9A-1891-5D0D-5D36-40C1D71F9ED5}"/>
              </a:ext>
            </a:extLst>
          </p:cNvPr>
          <p:cNvSpPr txBox="1"/>
          <p:nvPr/>
        </p:nvSpPr>
        <p:spPr>
          <a:xfrm>
            <a:off x="301021" y="2646717"/>
            <a:ext cx="5106519" cy="461665"/>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店</a:t>
            </a:r>
            <a:r>
              <a:rPr kumimoji="1" lang="ja-JP" altLang="en-US" sz="1200" dirty="0">
                <a:latin typeface="Meiryo UI" panose="020B0604030504040204" pitchFamily="50" charset="-128"/>
                <a:ea typeface="Meiryo UI" panose="020B0604030504040204" pitchFamily="50" charset="-128"/>
              </a:rPr>
              <a:t>員数</a:t>
            </a:r>
            <a:r>
              <a:rPr kumimoji="1" lang="en-US" altLang="ja-JP" sz="1200" dirty="0">
                <a:latin typeface="Meiryo UI" panose="020B0604030504040204" pitchFamily="50" charset="-128"/>
                <a:ea typeface="Meiryo UI" panose="020B0604030504040204" pitchFamily="50" charset="-128"/>
              </a:rPr>
              <a:t>2</a:t>
            </a:r>
            <a:r>
              <a:rPr kumimoji="1" lang="ja-JP" altLang="en-US" sz="1200" dirty="0">
                <a:latin typeface="Meiryo UI" panose="020B0604030504040204" pitchFamily="50" charset="-128"/>
                <a:ea typeface="Meiryo UI" panose="020B0604030504040204" pitchFamily="50" charset="-128"/>
              </a:rPr>
              <a:t>名，</a:t>
            </a:r>
            <a:r>
              <a:rPr lang="ja-JP" altLang="en-US" sz="1200" dirty="0">
                <a:latin typeface="Meiryo UI" panose="020B0604030504040204" pitchFamily="50" charset="-128"/>
                <a:ea typeface="Meiryo UI" panose="020B0604030504040204" pitchFamily="50" charset="-128"/>
              </a:rPr>
              <a:t>通行量</a:t>
            </a:r>
            <a:r>
              <a:rPr lang="en-US" altLang="ja-JP" sz="1200" dirty="0">
                <a:latin typeface="Meiryo UI" panose="020B0604030504040204" pitchFamily="50" charset="-128"/>
                <a:ea typeface="Meiryo UI" panose="020B0604030504040204" pitchFamily="50" charset="-128"/>
              </a:rPr>
              <a:t>53,982</a:t>
            </a:r>
            <a:r>
              <a:rPr lang="ja-JP" altLang="en-US" sz="1200" dirty="0">
                <a:latin typeface="Meiryo UI" panose="020B0604030504040204" pitchFamily="50" charset="-128"/>
                <a:ea typeface="Meiryo UI" panose="020B0604030504040204" pitchFamily="50" charset="-128"/>
              </a:rPr>
              <a:t>人</a:t>
            </a:r>
            <a:r>
              <a:rPr lang="en-US" altLang="ja-JP" sz="1200" dirty="0">
                <a:latin typeface="Meiryo UI" panose="020B0604030504040204" pitchFamily="50" charset="-128"/>
                <a:ea typeface="Meiryo UI" panose="020B0604030504040204" pitchFamily="50" charset="-128"/>
              </a:rPr>
              <a:t>(18</a:t>
            </a:r>
            <a:r>
              <a:rPr lang="ja-JP" altLang="en-US" sz="1200" dirty="0">
                <a:latin typeface="Meiryo UI" panose="020B0604030504040204" pitchFamily="50" charset="-128"/>
                <a:ea typeface="Meiryo UI" panose="020B0604030504040204" pitchFamily="50" charset="-128"/>
              </a:rPr>
              <a:t>時～</a:t>
            </a:r>
            <a:r>
              <a:rPr lang="en-US" altLang="ja-JP" sz="1200" dirty="0">
                <a:latin typeface="Meiryo UI" panose="020B0604030504040204" pitchFamily="50" charset="-128"/>
                <a:ea typeface="Meiryo UI" panose="020B0604030504040204" pitchFamily="50" charset="-128"/>
              </a:rPr>
              <a:t>20</a:t>
            </a:r>
            <a:r>
              <a:rPr lang="ja-JP" altLang="en-US" sz="1200" dirty="0">
                <a:latin typeface="Meiryo UI" panose="020B0604030504040204" pitchFamily="50" charset="-128"/>
                <a:ea typeface="Meiryo UI" panose="020B0604030504040204" pitchFamily="50" charset="-128"/>
              </a:rPr>
              <a:t>時</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、お客様</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人とおいて、シミュレーションすると客単価毎の売上は下記の表のようにシミュレーションできる。</a:t>
            </a:r>
            <a:endParaRPr kumimoji="1" lang="ja-JP" altLang="en-US" sz="12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13127DEF-ED84-08DC-9337-B2FD8AB9E2F5}"/>
              </a:ext>
            </a:extLst>
          </p:cNvPr>
          <p:cNvSpPr txBox="1"/>
          <p:nvPr/>
        </p:nvSpPr>
        <p:spPr>
          <a:xfrm>
            <a:off x="5945465" y="2078887"/>
            <a:ext cx="5791200" cy="95410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スタート時点は登記せず、個人事業主として対応</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居抜き物件を使用し、内装工事費をミニマイズする（工事業者の見積が坪単価</a:t>
            </a:r>
            <a:r>
              <a:rPr kumimoji="1" lang="en-US" altLang="ja-JP" sz="1400" dirty="0">
                <a:latin typeface="Meiryo UI" panose="020B0604030504040204" pitchFamily="50" charset="-128"/>
                <a:ea typeface="Meiryo UI" panose="020B0604030504040204" pitchFamily="50" charset="-128"/>
              </a:rPr>
              <a:t>25</a:t>
            </a:r>
            <a:r>
              <a:rPr kumimoji="1" lang="ja-JP" altLang="en-US" sz="1400" dirty="0">
                <a:latin typeface="Meiryo UI" panose="020B0604030504040204" pitchFamily="50" charset="-128"/>
                <a:ea typeface="Meiryo UI" panose="020B0604030504040204" pitchFamily="50" charset="-128"/>
              </a:rPr>
              <a:t>万円のため、</a:t>
            </a:r>
            <a:r>
              <a:rPr kumimoji="1" lang="en-US" altLang="ja-JP" sz="1400" dirty="0">
                <a:latin typeface="Meiryo UI" panose="020B0604030504040204" pitchFamily="50" charset="-128"/>
                <a:ea typeface="Meiryo UI" panose="020B0604030504040204" pitchFamily="50" charset="-128"/>
              </a:rPr>
              <a:t>15</a:t>
            </a:r>
            <a:r>
              <a:rPr kumimoji="1" lang="ja-JP" altLang="en-US" sz="1400" dirty="0">
                <a:latin typeface="Meiryo UI" panose="020B0604030504040204" pitchFamily="50" charset="-128"/>
                <a:ea typeface="Meiryo UI" panose="020B0604030504040204" pitchFamily="50" charset="-128"/>
              </a:rPr>
              <a:t>坪で</a:t>
            </a:r>
            <a:r>
              <a:rPr kumimoji="1" lang="en-US" altLang="ja-JP" sz="1400" dirty="0">
                <a:latin typeface="Meiryo UI" panose="020B0604030504040204" pitchFamily="50" charset="-128"/>
                <a:ea typeface="Meiryo UI" panose="020B0604030504040204" pitchFamily="50" charset="-128"/>
              </a:rPr>
              <a:t>375</a:t>
            </a:r>
            <a:r>
              <a:rPr kumimoji="1" lang="ja-JP" altLang="en-US" sz="1400" dirty="0">
                <a:latin typeface="Meiryo UI" panose="020B0604030504040204" pitchFamily="50" charset="-128"/>
                <a:ea typeface="Meiryo UI" panose="020B0604030504040204" pitchFamily="50" charset="-128"/>
              </a:rPr>
              <a:t>万円になることが分かったため）</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出店エリアで広告費は売上との相関関係が少ないため、広告費を</a:t>
            </a:r>
            <a:r>
              <a:rPr kumimoji="1" lang="en-US" altLang="ja-JP" sz="1400" dirty="0">
                <a:latin typeface="Meiryo UI" panose="020B0604030504040204" pitchFamily="50" charset="-128"/>
                <a:ea typeface="Meiryo UI" panose="020B0604030504040204" pitchFamily="50" charset="-128"/>
              </a:rPr>
              <a:t>0</a:t>
            </a:r>
            <a:r>
              <a:rPr kumimoji="1" lang="ja-JP" altLang="en-US" sz="1400" dirty="0">
                <a:latin typeface="Meiryo UI" panose="020B0604030504040204" pitchFamily="50" charset="-128"/>
                <a:ea typeface="Meiryo UI" panose="020B0604030504040204" pitchFamily="50" charset="-128"/>
              </a:rPr>
              <a:t>円とする</a:t>
            </a:r>
            <a:endParaRPr kumimoji="1" lang="en-US" altLang="ja-JP" sz="1400" dirty="0">
              <a:latin typeface="Meiryo UI" panose="020B0604030504040204" pitchFamily="50" charset="-128"/>
              <a:ea typeface="Meiryo UI" panose="020B0604030504040204" pitchFamily="50" charset="-128"/>
            </a:endParaRPr>
          </a:p>
        </p:txBody>
      </p:sp>
      <p:graphicFrame>
        <p:nvGraphicFramePr>
          <p:cNvPr id="23" name="表 22">
            <a:extLst>
              <a:ext uri="{FF2B5EF4-FFF2-40B4-BE49-F238E27FC236}">
                <a16:creationId xmlns:a16="http://schemas.microsoft.com/office/drawing/2014/main" id="{7C752F16-3754-0EC3-468E-A1F4E6C29B67}"/>
              </a:ext>
            </a:extLst>
          </p:cNvPr>
          <p:cNvGraphicFramePr>
            <a:graphicFrameLocks noGrp="1"/>
          </p:cNvGraphicFramePr>
          <p:nvPr>
            <p:extLst>
              <p:ext uri="{D42A27DB-BD31-4B8C-83A1-F6EECF244321}">
                <p14:modId xmlns:p14="http://schemas.microsoft.com/office/powerpoint/2010/main" val="4026721910"/>
              </p:ext>
            </p:extLst>
          </p:nvPr>
        </p:nvGraphicFramePr>
        <p:xfrm>
          <a:off x="7128808" y="3187635"/>
          <a:ext cx="3263900" cy="2465705"/>
        </p:xfrm>
        <a:graphic>
          <a:graphicData uri="http://schemas.openxmlformats.org/drawingml/2006/table">
            <a:tbl>
              <a:tblPr>
                <a:tableStyleId>{073A0DAA-6AF3-43AB-8588-CEC1D06C72B9}</a:tableStyleId>
              </a:tblPr>
              <a:tblGrid>
                <a:gridCol w="685800">
                  <a:extLst>
                    <a:ext uri="{9D8B030D-6E8A-4147-A177-3AD203B41FA5}">
                      <a16:colId xmlns:a16="http://schemas.microsoft.com/office/drawing/2014/main" val="2457150096"/>
                    </a:ext>
                  </a:extLst>
                </a:gridCol>
                <a:gridCol w="1790700">
                  <a:extLst>
                    <a:ext uri="{9D8B030D-6E8A-4147-A177-3AD203B41FA5}">
                      <a16:colId xmlns:a16="http://schemas.microsoft.com/office/drawing/2014/main" val="1616014928"/>
                    </a:ext>
                  </a:extLst>
                </a:gridCol>
                <a:gridCol w="787400">
                  <a:extLst>
                    <a:ext uri="{9D8B030D-6E8A-4147-A177-3AD203B41FA5}">
                      <a16:colId xmlns:a16="http://schemas.microsoft.com/office/drawing/2014/main" val="2437038467"/>
                    </a:ext>
                  </a:extLst>
                </a:gridCol>
              </a:tblGrid>
              <a:tr h="224155">
                <a:tc rowSpan="3">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設立時</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登記</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857825540"/>
                  </a:ext>
                </a:extLst>
              </a:tr>
              <a:tr h="224155">
                <a:tc vMerge="1">
                  <a:txBody>
                    <a:bodyPr/>
                    <a:lstStyle/>
                    <a:p>
                      <a:endParaRPr kumimoji="1" lang="ja-JP" altLang="en-US"/>
                    </a:p>
                  </a:txBody>
                  <a:tcP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ロゴ作成・商標登録</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013250042"/>
                  </a:ext>
                </a:extLst>
              </a:tr>
              <a:tr h="224155">
                <a:tc vMerge="1">
                  <a:txBody>
                    <a:bodyPr/>
                    <a:lstStyle/>
                    <a:p>
                      <a:endParaRPr kumimoji="1" lang="ja-JP" altLang="en-US"/>
                    </a:p>
                  </a:txBody>
                  <a:tcPr/>
                </a:tc>
                <a:tc>
                  <a:txBody>
                    <a:bodyPr/>
                    <a:lstStyle/>
                    <a:p>
                      <a:pPr algn="l" fontAlgn="ctr"/>
                      <a:r>
                        <a:rPr lang="zh-CN" altLang="en-US" sz="1100" u="none" strike="noStrike">
                          <a:effectLst/>
                          <a:latin typeface="Meiryo UI" panose="020B0604030504040204" pitchFamily="50" charset="-128"/>
                          <a:ea typeface="Meiryo UI" panose="020B0604030504040204" pitchFamily="50" charset="-128"/>
                        </a:rPr>
                        <a:t>内装工事（</a:t>
                      </a:r>
                      <a:r>
                        <a:rPr lang="en-US" altLang="zh-CN" sz="1100" u="none" strike="noStrike">
                          <a:effectLst/>
                          <a:latin typeface="Meiryo UI" panose="020B0604030504040204" pitchFamily="50" charset="-128"/>
                          <a:ea typeface="Meiryo UI" panose="020B0604030504040204" pitchFamily="50" charset="-128"/>
                        </a:rPr>
                        <a:t>50m</a:t>
                      </a:r>
                      <a:r>
                        <a:rPr lang="en-US" altLang="zh-CN" sz="1100" u="none" strike="noStrike" baseline="30000">
                          <a:effectLst/>
                          <a:latin typeface="Meiryo UI" panose="020B0604030504040204" pitchFamily="50" charset="-128"/>
                          <a:ea typeface="Meiryo UI" panose="020B0604030504040204" pitchFamily="50" charset="-128"/>
                        </a:rPr>
                        <a:t>2</a:t>
                      </a:r>
                      <a:r>
                        <a:rPr lang="zh-CN" altLang="en-US" sz="1100" u="none" strike="noStrike">
                          <a:effectLst/>
                          <a:latin typeface="Meiryo UI" panose="020B0604030504040204" pitchFamily="50" charset="-128"/>
                          <a:ea typeface="Meiryo UI" panose="020B0604030504040204" pitchFamily="50" charset="-128"/>
                        </a:rPr>
                        <a:t>）</a:t>
                      </a:r>
                      <a:endParaRPr lang="zh-CN"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1,000,000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1108389833"/>
                  </a:ext>
                </a:extLst>
              </a:tr>
              <a:tr h="224155">
                <a:tc rowSpan="5">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コスト</a:t>
                      </a:r>
                      <a:br>
                        <a:rPr lang="ja-JP" altLang="en-US" sz="1100" u="none" strike="noStrike">
                          <a:effectLst/>
                          <a:latin typeface="Meiryo UI" panose="020B0604030504040204" pitchFamily="50" charset="-128"/>
                          <a:ea typeface="Meiryo UI" panose="020B0604030504040204" pitchFamily="50" charset="-128"/>
                        </a:rPr>
                      </a:br>
                      <a:r>
                        <a:rPr lang="ja-JP" altLang="en-US" sz="1100" u="none" strike="noStrike">
                          <a:effectLst/>
                          <a:latin typeface="Meiryo UI" panose="020B0604030504040204" pitchFamily="50" charset="-128"/>
                          <a:ea typeface="Meiryo UI" panose="020B0604030504040204" pitchFamily="50" charset="-128"/>
                        </a:rPr>
                        <a:t>経費</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家賃・水道・光熱費</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300,000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395525077"/>
                  </a:ext>
                </a:extLst>
              </a:tr>
              <a:tr h="224155">
                <a:tc vMerge="1">
                  <a:txBody>
                    <a:bodyPr/>
                    <a:lstStyle/>
                    <a:p>
                      <a:endParaRPr kumimoji="1" lang="ja-JP" altLang="en-US"/>
                    </a:p>
                  </a:txBody>
                  <a:tcPr/>
                </a:tc>
                <a:tc>
                  <a:txBody>
                    <a:bodyPr/>
                    <a:lstStyle/>
                    <a:p>
                      <a:pPr algn="l" fontAlgn="ctr"/>
                      <a:r>
                        <a:rPr lang="zh-TW" altLang="en-US" sz="1100" u="none" strike="noStrike">
                          <a:effectLst/>
                          <a:latin typeface="Meiryo UI" panose="020B0604030504040204" pitchFamily="50" charset="-128"/>
                          <a:ea typeface="Meiryo UI" panose="020B0604030504040204" pitchFamily="50" charset="-128"/>
                        </a:rPr>
                        <a:t>広告費等雑費</a:t>
                      </a:r>
                      <a:endParaRPr lang="zh-TW"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054049187"/>
                  </a:ext>
                </a:extLst>
              </a:tr>
              <a:tr h="224155">
                <a:tc vMerge="1">
                  <a:txBody>
                    <a:bodyPr/>
                    <a:lstStyle/>
                    <a:p>
                      <a:endParaRPr kumimoji="1" lang="ja-JP" altLang="en-US"/>
                    </a:p>
                  </a:txBody>
                  <a:tcPr/>
                </a:tc>
                <a:tc>
                  <a:txBody>
                    <a:bodyPr/>
                    <a:lstStyle/>
                    <a:p>
                      <a:pPr algn="l" fontAlgn="ctr"/>
                      <a:r>
                        <a:rPr lang="zh-TW" altLang="en-US" sz="1100" u="none" strike="noStrike">
                          <a:effectLst/>
                          <a:latin typeface="Meiryo UI" panose="020B0604030504040204" pitchFamily="50" charset="-128"/>
                          <a:ea typeface="Meiryo UI" panose="020B0604030504040204" pitchFamily="50" charset="-128"/>
                        </a:rPr>
                        <a:t>人件費（</a:t>
                      </a:r>
                      <a:r>
                        <a:rPr lang="en-US" altLang="zh-TW" sz="1100" u="none" strike="noStrike">
                          <a:effectLst/>
                          <a:latin typeface="Meiryo UI" panose="020B0604030504040204" pitchFamily="50" charset="-128"/>
                          <a:ea typeface="Meiryo UI" panose="020B0604030504040204" pitchFamily="50" charset="-128"/>
                        </a:rPr>
                        <a:t>2</a:t>
                      </a:r>
                      <a:r>
                        <a:rPr lang="zh-TW" altLang="en-US" sz="1100" u="none" strike="noStrike">
                          <a:effectLst/>
                          <a:latin typeface="Meiryo UI" panose="020B0604030504040204" pitchFamily="50" charset="-128"/>
                          <a:ea typeface="Meiryo UI" panose="020B0604030504040204" pitchFamily="50" charset="-128"/>
                        </a:rPr>
                        <a:t>名）</a:t>
                      </a:r>
                      <a:endParaRPr lang="zh-TW"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400,000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960860917"/>
                  </a:ext>
                </a:extLst>
              </a:tr>
              <a:tr h="224155">
                <a:tc vMerge="1">
                  <a:txBody>
                    <a:bodyPr/>
                    <a:lstStyle/>
                    <a:p>
                      <a:endParaRPr kumimoji="1" lang="ja-JP" altLang="en-US"/>
                    </a:p>
                  </a:txBody>
                  <a:tcP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原価</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300,000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292023999"/>
                  </a:ext>
                </a:extLst>
              </a:tr>
              <a:tr h="224155">
                <a:tc vMerge="1">
                  <a:txBody>
                    <a:bodyPr/>
                    <a:lstStyle/>
                    <a:p>
                      <a:endParaRPr kumimoji="1" lang="ja-JP" altLang="en-US"/>
                    </a:p>
                  </a:txBody>
                  <a:tcP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コスト計</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1,000,000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026914528"/>
                  </a:ext>
                </a:extLst>
              </a:tr>
              <a:tr h="224155">
                <a:tc rowSpan="3">
                  <a:txBody>
                    <a:bodyPr/>
                    <a:lstStyle/>
                    <a:p>
                      <a:pPr algn="ctr" fontAlgn="ctr"/>
                      <a:r>
                        <a:rPr lang="ja-JP" altLang="en-US" sz="1100" u="none" strike="noStrike">
                          <a:effectLst/>
                          <a:latin typeface="Meiryo UI" panose="020B0604030504040204" pitchFamily="50" charset="-128"/>
                          <a:ea typeface="Meiryo UI" panose="020B0604030504040204" pitchFamily="50" charset="-128"/>
                        </a:rPr>
                        <a:t>売上</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顧客単価</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5,000</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595418037"/>
                  </a:ext>
                </a:extLst>
              </a:tr>
              <a:tr h="224155">
                <a:tc vMerge="1">
                  <a:txBody>
                    <a:bodyPr/>
                    <a:lstStyle/>
                    <a:p>
                      <a:endParaRPr kumimoji="1" lang="ja-JP" altLang="en-US"/>
                    </a:p>
                  </a:txBody>
                  <a:tcP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顧客数</a:t>
                      </a:r>
                      <a:r>
                        <a:rPr lang="en-US" altLang="ja-JP" sz="1100" u="none" strike="noStrike">
                          <a:effectLst/>
                          <a:latin typeface="Meiryo UI" panose="020B0604030504040204" pitchFamily="50" charset="-128"/>
                          <a:ea typeface="Meiryo UI" panose="020B0604030504040204" pitchFamily="50" charset="-128"/>
                        </a:rPr>
                        <a:t>/</a:t>
                      </a:r>
                      <a:r>
                        <a:rPr lang="ja-JP" altLang="en-US" sz="1100" u="none" strike="noStrike">
                          <a:effectLst/>
                          <a:latin typeface="Meiryo UI" panose="020B0604030504040204" pitchFamily="50" charset="-128"/>
                          <a:ea typeface="Meiryo UI" panose="020B0604030504040204" pitchFamily="50" charset="-128"/>
                        </a:rPr>
                        <a:t>日</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a:effectLst/>
                          <a:latin typeface="Meiryo UI" panose="020B0604030504040204" pitchFamily="50" charset="-128"/>
                          <a:ea typeface="Meiryo UI" panose="020B0604030504040204" pitchFamily="50" charset="-128"/>
                        </a:rPr>
                        <a:t>15</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3651445346"/>
                  </a:ext>
                </a:extLst>
              </a:tr>
              <a:tr h="224155">
                <a:tc vMerge="1">
                  <a:txBody>
                    <a:bodyPr/>
                    <a:lstStyle/>
                    <a:p>
                      <a:endParaRPr kumimoji="1" lang="ja-JP" altLang="en-US"/>
                    </a:p>
                  </a:txBody>
                  <a:tcPr/>
                </a:tc>
                <a:tc>
                  <a:txBody>
                    <a:bodyPr/>
                    <a:lstStyle/>
                    <a:p>
                      <a:pPr algn="l" fontAlgn="ctr"/>
                      <a:r>
                        <a:rPr lang="ja-JP" altLang="en-US" sz="1100" u="none" strike="noStrike">
                          <a:effectLst/>
                          <a:latin typeface="Meiryo UI" panose="020B0604030504040204" pitchFamily="50" charset="-128"/>
                          <a:ea typeface="Meiryo UI" panose="020B0604030504040204" pitchFamily="50" charset="-128"/>
                        </a:rPr>
                        <a:t>売上</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tc>
                  <a:txBody>
                    <a:bodyPr/>
                    <a:lstStyle/>
                    <a:p>
                      <a:pPr algn="r" fontAlgn="ctr"/>
                      <a:r>
                        <a:rPr lang="en-US" altLang="ja-JP" sz="1100" u="none" strike="noStrike" dirty="0">
                          <a:effectLst/>
                          <a:latin typeface="Meiryo UI" panose="020B0604030504040204" pitchFamily="50" charset="-128"/>
                          <a:ea typeface="Meiryo UI" panose="020B0604030504040204" pitchFamily="50" charset="-128"/>
                        </a:rPr>
                        <a:t>1,500,000</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tc>
                <a:extLst>
                  <a:ext uri="{0D108BD9-81ED-4DB2-BD59-A6C34878D82A}">
                    <a16:rowId xmlns:a16="http://schemas.microsoft.com/office/drawing/2014/main" val="2666959225"/>
                  </a:ext>
                </a:extLst>
              </a:tr>
            </a:tbl>
          </a:graphicData>
        </a:graphic>
      </p:graphicFrame>
      <p:sp>
        <p:nvSpPr>
          <p:cNvPr id="24" name="テキスト ボックス 23">
            <a:extLst>
              <a:ext uri="{FF2B5EF4-FFF2-40B4-BE49-F238E27FC236}">
                <a16:creationId xmlns:a16="http://schemas.microsoft.com/office/drawing/2014/main" id="{22BE9830-968F-5776-7E61-4F1BD0BF9EF2}"/>
              </a:ext>
            </a:extLst>
          </p:cNvPr>
          <p:cNvSpPr txBox="1"/>
          <p:nvPr/>
        </p:nvSpPr>
        <p:spPr>
          <a:xfrm>
            <a:off x="5945465" y="1676767"/>
            <a:ext cx="2790267"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ビジネス・ケース（改訂版）</a:t>
            </a:r>
          </a:p>
        </p:txBody>
      </p:sp>
      <p:sp>
        <p:nvSpPr>
          <p:cNvPr id="25" name="テキスト ボックス 24">
            <a:extLst>
              <a:ext uri="{FF2B5EF4-FFF2-40B4-BE49-F238E27FC236}">
                <a16:creationId xmlns:a16="http://schemas.microsoft.com/office/drawing/2014/main" id="{194BC735-252D-E309-AE22-86F5347961DB}"/>
              </a:ext>
            </a:extLst>
          </p:cNvPr>
          <p:cNvSpPr txBox="1"/>
          <p:nvPr/>
        </p:nvSpPr>
        <p:spPr>
          <a:xfrm>
            <a:off x="273423" y="1699869"/>
            <a:ext cx="207607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回帰モデル</a:t>
            </a:r>
          </a:p>
        </p:txBody>
      </p:sp>
      <p:sp>
        <p:nvSpPr>
          <p:cNvPr id="4" name="スライド番号プレースホルダー 3">
            <a:extLst>
              <a:ext uri="{FF2B5EF4-FFF2-40B4-BE49-F238E27FC236}">
                <a16:creationId xmlns:a16="http://schemas.microsoft.com/office/drawing/2014/main" id="{637322AD-8AF9-A833-7005-D828D172BE68}"/>
              </a:ext>
            </a:extLst>
          </p:cNvPr>
          <p:cNvSpPr>
            <a:spLocks noGrp="1"/>
          </p:cNvSpPr>
          <p:nvPr>
            <p:ph type="sldNum" sz="quarter" idx="12"/>
          </p:nvPr>
        </p:nvSpPr>
        <p:spPr/>
        <p:txBody>
          <a:bodyPr/>
          <a:lstStyle/>
          <a:p>
            <a:fld id="{2977F5E9-0479-47A0-9E51-109E0858BCF2}" type="slidenum">
              <a:rPr kumimoji="1" lang="ja-JP" altLang="en-US" smtClean="0"/>
              <a:t>59</a:t>
            </a:fld>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4BC476F-9FCC-FB64-5389-EB5A54A18379}"/>
                  </a:ext>
                </a:extLst>
              </p:cNvPr>
              <p:cNvSpPr txBox="1"/>
              <p:nvPr/>
            </p:nvSpPr>
            <p:spPr>
              <a:xfrm>
                <a:off x="301021" y="2094529"/>
                <a:ext cx="5737830" cy="461665"/>
              </a:xfrm>
              <a:prstGeom prst="rect">
                <a:avLst/>
              </a:prstGeom>
              <a:noFill/>
            </p:spPr>
            <p:txBody>
              <a:bodyPr wrap="square">
                <a:spAutoFit/>
              </a:bodyPr>
              <a:lstStyle/>
              <a:p>
                <a:r>
                  <a:rPr lang="ja-JP" altLang="en-US" sz="1200" b="1" dirty="0">
                    <a:latin typeface="Meiryo UI" panose="020B0604030504040204" pitchFamily="50" charset="-128"/>
                    <a:ea typeface="Meiryo UI" panose="020B0604030504040204" pitchFamily="50" charset="-128"/>
                  </a:rPr>
                  <a:t>𝑦</a:t>
                </a:r>
                <a:r>
                  <a:rPr lang="ja-JP" altLang="en-US" sz="1200" dirty="0">
                    <a:latin typeface="Meiryo UI" panose="020B0604030504040204" pitchFamily="50" charset="-128"/>
                    <a:ea typeface="Meiryo UI" panose="020B0604030504040204" pitchFamily="50" charset="-128"/>
                  </a:rPr>
                  <a:t>（売上）＝ ｰ</a:t>
                </a:r>
                <a:r>
                  <a:rPr lang="en-US" altLang="ja-JP" sz="1200" dirty="0">
                    <a:latin typeface="Meiryo UI" panose="020B0604030504040204" pitchFamily="50" charset="-128"/>
                    <a:ea typeface="Meiryo UI" panose="020B0604030504040204" pitchFamily="50" charset="-128"/>
                  </a:rPr>
                  <a:t>49736.9</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3541.92</a:t>
                </a:r>
                <a:r>
                  <a:rPr lang="ja-JP" altLang="en-US" sz="1200" dirty="0">
                    <a:solidFill>
                      <a:srgbClr val="836967"/>
                    </a:solidFill>
                  </a:rPr>
                  <a:t> </a:t>
                </a:r>
                <a14:m>
                  <m:oMath xmlns:m="http://schemas.openxmlformats.org/officeDocument/2006/math">
                    <m:sSub>
                      <m:sSubPr>
                        <m:ctrlPr>
                          <a:rPr lang="ja-JP" altLang="en-US" sz="1200" b="1" i="1">
                            <a:solidFill>
                              <a:srgbClr val="836967"/>
                            </a:solidFill>
                            <a:latin typeface="Cambria Math" panose="02040503050406030204" pitchFamily="18" charset="0"/>
                          </a:rPr>
                        </m:ctrlPr>
                      </m:sSubPr>
                      <m:e>
                        <m:r>
                          <a:rPr lang="ja-JP" altLang="en-US" sz="1200" b="1" i="1">
                            <a:latin typeface="Cambria Math" panose="02040503050406030204" pitchFamily="18" charset="0"/>
                          </a:rPr>
                          <m:t>𝒙</m:t>
                        </m:r>
                      </m:e>
                      <m:sub>
                        <m:r>
                          <a:rPr lang="en-US" altLang="ja-JP" sz="1200" b="1" i="1">
                            <a:latin typeface="Cambria Math" panose="02040503050406030204" pitchFamily="18" charset="0"/>
                          </a:rPr>
                          <m:t>𝟏</m:t>
                        </m:r>
                      </m:sub>
                    </m:sSub>
                    <m:r>
                      <a:rPr lang="ja-JP" altLang="en-US" sz="1200" b="1" i="1">
                        <a:latin typeface="Cambria Math" panose="02040503050406030204" pitchFamily="18" charset="0"/>
                      </a:rPr>
                      <m:t> </m:t>
                    </m:r>
                  </m:oMath>
                </a14:m>
                <a:r>
                  <a:rPr lang="ja-JP" altLang="en-US" sz="1200" dirty="0">
                    <a:latin typeface="Meiryo UI" panose="020B0604030504040204" pitchFamily="50" charset="-128"/>
                    <a:ea typeface="Meiryo UI" panose="020B0604030504040204" pitchFamily="50" charset="-128"/>
                  </a:rPr>
                  <a:t>（店員数）</a:t>
                </a:r>
                <a:r>
                  <a:rPr lang="en-US" altLang="ja-JP" sz="1200" dirty="0">
                    <a:latin typeface="Meiryo UI" panose="020B0604030504040204" pitchFamily="50" charset="-128"/>
                    <a:ea typeface="Meiryo UI" panose="020B0604030504040204" pitchFamily="50" charset="-128"/>
                  </a:rPr>
                  <a:t>+ 1.07</a:t>
                </a:r>
                <a:r>
                  <a:rPr lang="ja-JP" altLang="en-US" sz="1200" dirty="0">
                    <a:solidFill>
                      <a:srgbClr val="836967"/>
                    </a:solidFill>
                  </a:rPr>
                  <a:t> </a:t>
                </a:r>
                <a14:m>
                  <m:oMath xmlns:m="http://schemas.openxmlformats.org/officeDocument/2006/math">
                    <m:sSub>
                      <m:sSubPr>
                        <m:ctrlPr>
                          <a:rPr lang="ja-JP" altLang="en-US" sz="1200" b="1" i="1">
                            <a:solidFill>
                              <a:srgbClr val="836967"/>
                            </a:solidFill>
                            <a:latin typeface="Cambria Math" panose="02040503050406030204" pitchFamily="18" charset="0"/>
                          </a:rPr>
                        </m:ctrlPr>
                      </m:sSubPr>
                      <m:e>
                        <m:r>
                          <a:rPr lang="ja-JP" altLang="en-US" sz="1200" b="1" i="1">
                            <a:latin typeface="Cambria Math" panose="02040503050406030204" pitchFamily="18" charset="0"/>
                          </a:rPr>
                          <m:t>𝒙</m:t>
                        </m:r>
                      </m:e>
                      <m:sub>
                        <m:r>
                          <a:rPr lang="en-US" altLang="ja-JP" sz="1200" b="1" i="1">
                            <a:latin typeface="Cambria Math" panose="02040503050406030204" pitchFamily="18" charset="0"/>
                          </a:rPr>
                          <m:t>𝟐</m:t>
                        </m:r>
                      </m:sub>
                    </m:sSub>
                    <m:r>
                      <a:rPr lang="ja-JP" altLang="en-US" sz="1200" b="1" i="1">
                        <a:latin typeface="Cambria Math" panose="02040503050406030204" pitchFamily="18" charset="0"/>
                      </a:rPr>
                      <m:t> </m:t>
                    </m:r>
                  </m:oMath>
                </a14:m>
                <a:r>
                  <a:rPr lang="ja-JP" altLang="en-US" sz="1200" dirty="0">
                    <a:latin typeface="Meiryo UI" panose="020B0604030504040204" pitchFamily="50" charset="-128"/>
                    <a:ea typeface="Meiryo UI" panose="020B0604030504040204" pitchFamily="50" charset="-128"/>
                  </a:rPr>
                  <a:t>（通行量） </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11.13</a:t>
                </a:r>
                <a:r>
                  <a:rPr lang="ja-JP" altLang="en-US" sz="1200" dirty="0">
                    <a:solidFill>
                      <a:srgbClr val="836967"/>
                    </a:solidFill>
                  </a:rPr>
                  <a:t> </a:t>
                </a:r>
                <a14:m>
                  <m:oMath xmlns:m="http://schemas.openxmlformats.org/officeDocument/2006/math">
                    <m:sSub>
                      <m:sSubPr>
                        <m:ctrlPr>
                          <a:rPr lang="ja-JP" altLang="en-US" sz="1200" b="1" i="1">
                            <a:solidFill>
                              <a:srgbClr val="836967"/>
                            </a:solidFill>
                            <a:latin typeface="Cambria Math" panose="02040503050406030204" pitchFamily="18" charset="0"/>
                          </a:rPr>
                        </m:ctrlPr>
                      </m:sSubPr>
                      <m:e>
                        <m:r>
                          <a:rPr lang="ja-JP" altLang="en-US" sz="1200" b="1" i="1">
                            <a:latin typeface="Cambria Math" panose="02040503050406030204" pitchFamily="18" charset="0"/>
                          </a:rPr>
                          <m:t>𝒙</m:t>
                        </m:r>
                      </m:e>
                      <m:sub>
                        <m:r>
                          <a:rPr lang="en-US" altLang="ja-JP" sz="1200" b="1" i="1">
                            <a:latin typeface="Cambria Math" panose="02040503050406030204" pitchFamily="18" charset="0"/>
                          </a:rPr>
                          <m:t>𝟑</m:t>
                        </m:r>
                      </m:sub>
                    </m:sSub>
                    <m:r>
                      <a:rPr lang="ja-JP" altLang="en-US" sz="1200" b="1" i="1">
                        <a:latin typeface="Cambria Math" panose="02040503050406030204" pitchFamily="18" charset="0"/>
                      </a:rPr>
                      <m:t> </m:t>
                    </m:r>
                  </m:oMath>
                </a14:m>
                <a:r>
                  <a:rPr lang="ja-JP" altLang="en-US" sz="1200" dirty="0">
                    <a:latin typeface="Meiryo UI" panose="020B0604030504040204" pitchFamily="50" charset="-128"/>
                    <a:ea typeface="Meiryo UI" panose="020B0604030504040204" pitchFamily="50" charset="-128"/>
                  </a:rPr>
                  <a:t>（客単価）＋</a:t>
                </a:r>
                <a:r>
                  <a:rPr lang="en-US" altLang="ja-JP" sz="1200" dirty="0">
                    <a:latin typeface="Meiryo UI" panose="020B0604030504040204" pitchFamily="50" charset="-128"/>
                    <a:ea typeface="Meiryo UI" panose="020B0604030504040204" pitchFamily="50" charset="-128"/>
                  </a:rPr>
                  <a:t>5021.796</a:t>
                </a:r>
                <a:r>
                  <a:rPr lang="ja-JP" altLang="en-US" sz="1200" dirty="0">
                    <a:solidFill>
                      <a:srgbClr val="836967"/>
                    </a:solidFill>
                  </a:rPr>
                  <a:t> </a:t>
                </a:r>
                <a14:m>
                  <m:oMath xmlns:m="http://schemas.openxmlformats.org/officeDocument/2006/math">
                    <m:sSub>
                      <m:sSubPr>
                        <m:ctrlPr>
                          <a:rPr lang="ja-JP" altLang="en-US" sz="1200" b="1" i="1">
                            <a:solidFill>
                              <a:srgbClr val="836967"/>
                            </a:solidFill>
                            <a:latin typeface="Cambria Math" panose="02040503050406030204" pitchFamily="18" charset="0"/>
                          </a:rPr>
                        </m:ctrlPr>
                      </m:sSubPr>
                      <m:e>
                        <m:r>
                          <a:rPr lang="ja-JP" altLang="en-US" sz="1200" b="1" i="1">
                            <a:latin typeface="Cambria Math" panose="02040503050406030204" pitchFamily="18" charset="0"/>
                          </a:rPr>
                          <m:t>𝒙</m:t>
                        </m:r>
                      </m:e>
                      <m:sub>
                        <m:r>
                          <a:rPr lang="en-US" altLang="ja-JP" sz="1200" b="1" i="1">
                            <a:latin typeface="Cambria Math" panose="02040503050406030204" pitchFamily="18" charset="0"/>
                          </a:rPr>
                          <m:t>𝟒</m:t>
                        </m:r>
                      </m:sub>
                    </m:sSub>
                    <m:r>
                      <a:rPr lang="ja-JP" altLang="en-US" sz="1200" b="1" i="1">
                        <a:latin typeface="Cambria Math" panose="02040503050406030204" pitchFamily="18" charset="0"/>
                      </a:rPr>
                      <m:t> </m:t>
                    </m:r>
                  </m:oMath>
                </a14:m>
                <a:r>
                  <a:rPr lang="ja-JP" altLang="en-US" sz="1200" dirty="0">
                    <a:latin typeface="Meiryo UI" panose="020B0604030504040204" pitchFamily="50" charset="-128"/>
                    <a:ea typeface="Meiryo UI" panose="020B0604030504040204" pitchFamily="50" charset="-128"/>
                  </a:rPr>
                  <a:t>（お客様数）</a:t>
                </a:r>
              </a:p>
            </p:txBody>
          </p:sp>
        </mc:Choice>
        <mc:Fallback xmlns="">
          <p:sp>
            <p:nvSpPr>
              <p:cNvPr id="7" name="テキスト ボックス 6">
                <a:extLst>
                  <a:ext uri="{FF2B5EF4-FFF2-40B4-BE49-F238E27FC236}">
                    <a16:creationId xmlns:a16="http://schemas.microsoft.com/office/drawing/2014/main" id="{04BC476F-9FCC-FB64-5389-EB5A54A18379}"/>
                  </a:ext>
                </a:extLst>
              </p:cNvPr>
              <p:cNvSpPr txBox="1">
                <a:spLocks noRot="1" noChangeAspect="1" noMove="1" noResize="1" noEditPoints="1" noAdjustHandles="1" noChangeArrowheads="1" noChangeShapeType="1" noTextEdit="1"/>
              </p:cNvSpPr>
              <p:nvPr/>
            </p:nvSpPr>
            <p:spPr>
              <a:xfrm>
                <a:off x="301021" y="2094529"/>
                <a:ext cx="5737830" cy="461665"/>
              </a:xfrm>
              <a:prstGeom prst="rect">
                <a:avLst/>
              </a:prstGeom>
              <a:blipFill>
                <a:blip r:embed="rId2"/>
                <a:stretch>
                  <a:fillRect t="-4000" b="-8000"/>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89C3199B-ACA1-409C-5559-F1F2CC129684}"/>
              </a:ext>
            </a:extLst>
          </p:cNvPr>
          <p:cNvGraphicFramePr>
            <a:graphicFrameLocks noGrp="1"/>
          </p:cNvGraphicFramePr>
          <p:nvPr>
            <p:extLst>
              <p:ext uri="{D42A27DB-BD31-4B8C-83A1-F6EECF244321}">
                <p14:modId xmlns:p14="http://schemas.microsoft.com/office/powerpoint/2010/main" val="3220142127"/>
              </p:ext>
            </p:extLst>
          </p:nvPr>
        </p:nvGraphicFramePr>
        <p:xfrm>
          <a:off x="356251" y="3373786"/>
          <a:ext cx="4940862" cy="448310"/>
        </p:xfrm>
        <a:graphic>
          <a:graphicData uri="http://schemas.openxmlformats.org/drawingml/2006/table">
            <a:tbl>
              <a:tblPr>
                <a:tableStyleId>{616DA210-FB5B-4158-B5E0-FEB733F419BA}</a:tableStyleId>
              </a:tblPr>
              <a:tblGrid>
                <a:gridCol w="680629">
                  <a:extLst>
                    <a:ext uri="{9D8B030D-6E8A-4147-A177-3AD203B41FA5}">
                      <a16:colId xmlns:a16="http://schemas.microsoft.com/office/drawing/2014/main" val="3333585235"/>
                    </a:ext>
                  </a:extLst>
                </a:gridCol>
                <a:gridCol w="927039">
                  <a:extLst>
                    <a:ext uri="{9D8B030D-6E8A-4147-A177-3AD203B41FA5}">
                      <a16:colId xmlns:a16="http://schemas.microsoft.com/office/drawing/2014/main" val="3492106676"/>
                    </a:ext>
                  </a:extLst>
                </a:gridCol>
                <a:gridCol w="950259">
                  <a:extLst>
                    <a:ext uri="{9D8B030D-6E8A-4147-A177-3AD203B41FA5}">
                      <a16:colId xmlns:a16="http://schemas.microsoft.com/office/drawing/2014/main" val="1839236824"/>
                    </a:ext>
                  </a:extLst>
                </a:gridCol>
                <a:gridCol w="705224">
                  <a:extLst>
                    <a:ext uri="{9D8B030D-6E8A-4147-A177-3AD203B41FA5}">
                      <a16:colId xmlns:a16="http://schemas.microsoft.com/office/drawing/2014/main" val="1598401510"/>
                    </a:ext>
                  </a:extLst>
                </a:gridCol>
                <a:gridCol w="824753">
                  <a:extLst>
                    <a:ext uri="{9D8B030D-6E8A-4147-A177-3AD203B41FA5}">
                      <a16:colId xmlns:a16="http://schemas.microsoft.com/office/drawing/2014/main" val="713861880"/>
                    </a:ext>
                  </a:extLst>
                </a:gridCol>
                <a:gridCol w="852958">
                  <a:extLst>
                    <a:ext uri="{9D8B030D-6E8A-4147-A177-3AD203B41FA5}">
                      <a16:colId xmlns:a16="http://schemas.microsoft.com/office/drawing/2014/main" val="860711878"/>
                    </a:ext>
                  </a:extLst>
                </a:gridCol>
              </a:tblGrid>
              <a:tr h="224155">
                <a:tc>
                  <a:txBody>
                    <a:bodyPr/>
                    <a:lstStyle/>
                    <a:p>
                      <a:pPr algn="r" fontAlgn="ctr"/>
                      <a:r>
                        <a:rPr lang="ja-JP" altLang="en-US" sz="1100" b="0" u="none" strike="noStrike" dirty="0">
                          <a:solidFill>
                            <a:srgbClr val="000000"/>
                          </a:solidFill>
                          <a:effectLst/>
                        </a:rPr>
                        <a:t>客単価</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dirty="0">
                          <a:effectLst/>
                        </a:rPr>
                        <a:t>2000</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a:effectLst/>
                        </a:rPr>
                        <a:t>3000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a:effectLst/>
                        </a:rPr>
                        <a:t>4000</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a:effectLst/>
                        </a:rPr>
                        <a:t>5000 </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a:effectLst/>
                        </a:rPr>
                        <a:t>6000 </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extLst>
                  <a:ext uri="{0D108BD9-81ED-4DB2-BD59-A6C34878D82A}">
                    <a16:rowId xmlns:a16="http://schemas.microsoft.com/office/drawing/2014/main" val="1116587591"/>
                  </a:ext>
                </a:extLst>
              </a:tr>
              <a:tr h="224155">
                <a:tc>
                  <a:txBody>
                    <a:bodyPr/>
                    <a:lstStyle/>
                    <a:p>
                      <a:pPr algn="r" fontAlgn="ctr"/>
                      <a:r>
                        <a:rPr lang="ja-JP" altLang="en-US" sz="1100" b="0" u="none" strike="noStrike" dirty="0">
                          <a:solidFill>
                            <a:srgbClr val="000000"/>
                          </a:solidFill>
                          <a:effectLst/>
                        </a:rPr>
                        <a:t>売上</a:t>
                      </a:r>
                      <a:r>
                        <a:rPr lang="en-US" altLang="ja-JP" sz="1100" b="0" u="none" strike="noStrike" dirty="0">
                          <a:solidFill>
                            <a:srgbClr val="000000"/>
                          </a:solidFill>
                          <a:effectLst/>
                        </a:rPr>
                        <a:t>/</a:t>
                      </a:r>
                      <a:r>
                        <a:rPr lang="ja-JP" altLang="en-US" sz="1100" b="0" u="none" strike="noStrike" dirty="0">
                          <a:solidFill>
                            <a:srgbClr val="000000"/>
                          </a:solidFill>
                          <a:effectLst/>
                        </a:rPr>
                        <a:t>日</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dirty="0">
                          <a:effectLst/>
                        </a:rPr>
                        <a:t>87450.93</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a:effectLst/>
                        </a:rPr>
                        <a:t>98598.61</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a:effectLst/>
                        </a:rPr>
                        <a:t>109746.3</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dirty="0">
                          <a:effectLst/>
                        </a:rPr>
                        <a:t>120893.97</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tc>
                  <a:txBody>
                    <a:bodyPr/>
                    <a:lstStyle/>
                    <a:p>
                      <a:pPr algn="r" fontAlgn="ctr"/>
                      <a:r>
                        <a:rPr lang="en-US" altLang="ja-JP" sz="1100" u="none" strike="noStrike" dirty="0">
                          <a:effectLst/>
                        </a:rPr>
                        <a:t>132041.65</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tc>
                <a:extLst>
                  <a:ext uri="{0D108BD9-81ED-4DB2-BD59-A6C34878D82A}">
                    <a16:rowId xmlns:a16="http://schemas.microsoft.com/office/drawing/2014/main" val="2657218697"/>
                  </a:ext>
                </a:extLst>
              </a:tr>
            </a:tbl>
          </a:graphicData>
        </a:graphic>
      </p:graphicFrame>
      <p:sp>
        <p:nvSpPr>
          <p:cNvPr id="6" name="テキスト ボックス 5">
            <a:extLst>
              <a:ext uri="{FF2B5EF4-FFF2-40B4-BE49-F238E27FC236}">
                <a16:creationId xmlns:a16="http://schemas.microsoft.com/office/drawing/2014/main" id="{F21B50F5-C381-DBBD-1A31-C4C5D2A4F4A9}"/>
              </a:ext>
            </a:extLst>
          </p:cNvPr>
          <p:cNvSpPr txBox="1"/>
          <p:nvPr/>
        </p:nvSpPr>
        <p:spPr>
          <a:xfrm>
            <a:off x="539402" y="4567140"/>
            <a:ext cx="5249148" cy="738664"/>
          </a:xfrm>
          <a:prstGeom prst="rect">
            <a:avLst/>
          </a:prstGeom>
          <a:solidFill>
            <a:schemeClr val="bg1"/>
          </a:solidFill>
          <a:ln>
            <a:noFill/>
          </a:ln>
        </p:spPr>
        <p:txBody>
          <a:bodyPr wrap="square" rtlCol="0">
            <a:spAutoFit/>
          </a:bodyPr>
          <a:lstStyle/>
          <a:p>
            <a:pPr marL="285750" indent="-285750">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分析結果では、</a:t>
            </a:r>
            <a:r>
              <a:rPr lang="en-US" altLang="ja-JP" sz="1400" dirty="0">
                <a:latin typeface="Meiryo UI" panose="020B0604030504040204" pitchFamily="50" charset="-128"/>
                <a:ea typeface="Meiryo UI" panose="020B0604030504040204" pitchFamily="50" charset="-128"/>
              </a:rPr>
              <a:t>18:00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20:00</a:t>
            </a:r>
            <a:r>
              <a:rPr lang="ja-JP" altLang="en-US" sz="1400" dirty="0">
                <a:latin typeface="Meiryo UI" panose="020B0604030504040204" pitchFamily="50" charset="-128"/>
                <a:ea typeface="Meiryo UI" panose="020B0604030504040204" pitchFamily="50" charset="-128"/>
              </a:rPr>
              <a:t>で</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名のお客様が見込めれば、客単価</a:t>
            </a:r>
            <a:r>
              <a:rPr lang="en-US" altLang="ja-JP" sz="1400" dirty="0">
                <a:latin typeface="Meiryo UI" panose="020B0604030504040204" pitchFamily="50" charset="-128"/>
                <a:ea typeface="Meiryo UI" panose="020B0604030504040204" pitchFamily="50" charset="-128"/>
              </a:rPr>
              <a:t>5,000</a:t>
            </a:r>
            <a:r>
              <a:rPr lang="ja-JP" altLang="en-US" sz="1400" dirty="0">
                <a:latin typeface="Meiryo UI" panose="020B0604030504040204" pitchFamily="50" charset="-128"/>
                <a:ea typeface="Meiryo UI" panose="020B0604030504040204" pitchFamily="50" charset="-128"/>
              </a:rPr>
              <a:t>円でも売上は</a:t>
            </a:r>
            <a:r>
              <a:rPr lang="en-US" altLang="ja-JP" sz="1400" dirty="0">
                <a:latin typeface="Meiryo UI" panose="020B0604030504040204" pitchFamily="50" charset="-128"/>
                <a:ea typeface="Meiryo UI" panose="020B0604030504040204" pitchFamily="50" charset="-128"/>
              </a:rPr>
              <a:t>120,894</a:t>
            </a:r>
            <a:r>
              <a:rPr lang="ja-JP" altLang="en-US" sz="1400" dirty="0">
                <a:latin typeface="Meiryo UI" panose="020B0604030504040204" pitchFamily="50" charset="-128"/>
                <a:ea typeface="Meiryo UI" panose="020B0604030504040204" pitchFamily="50" charset="-128"/>
              </a:rPr>
              <a:t>円</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日とシミュレーションされ、</a:t>
            </a:r>
            <a:r>
              <a:rPr lang="ja-JP" altLang="en-US" sz="1400" b="1" dirty="0">
                <a:latin typeface="Meiryo UI" panose="020B0604030504040204" pitchFamily="50" charset="-128"/>
                <a:ea typeface="Meiryo UI" panose="020B0604030504040204" pitchFamily="50" charset="-128"/>
              </a:rPr>
              <a:t>このビジネスケースで進めても大丈夫であると判断しました。</a:t>
            </a:r>
          </a:p>
        </p:txBody>
      </p:sp>
      <p:sp>
        <p:nvSpPr>
          <p:cNvPr id="5" name="テキスト ボックス 4">
            <a:extLst>
              <a:ext uri="{FF2B5EF4-FFF2-40B4-BE49-F238E27FC236}">
                <a16:creationId xmlns:a16="http://schemas.microsoft.com/office/drawing/2014/main" id="{31BD9553-3097-4720-42D8-6A0A1199E750}"/>
              </a:ext>
            </a:extLst>
          </p:cNvPr>
          <p:cNvSpPr txBox="1"/>
          <p:nvPr/>
        </p:nvSpPr>
        <p:spPr>
          <a:xfrm>
            <a:off x="316710" y="1111472"/>
            <a:ext cx="10711749"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導出された回帰モデルを使い、</a:t>
            </a:r>
            <a:r>
              <a:rPr lang="en-US" altLang="ja-JP" sz="1600" dirty="0">
                <a:latin typeface="Meiryo UI" panose="020B0604030504040204" pitchFamily="50" charset="-128"/>
                <a:ea typeface="Meiryo UI" panose="020B0604030504040204" pitchFamily="50" charset="-128"/>
              </a:rPr>
              <a:t>18:00</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20:00</a:t>
            </a:r>
            <a:r>
              <a:rPr lang="ja-JP" altLang="en-US" sz="1600" dirty="0">
                <a:latin typeface="Meiryo UI" panose="020B0604030504040204" pitchFamily="50" charset="-128"/>
                <a:ea typeface="Meiryo UI" panose="020B0604030504040204" pitchFamily="50" charset="-128"/>
              </a:rPr>
              <a:t>の通行量、お客数、および店員数を固定し、客単価をシミュレーションしてみる。</a:t>
            </a:r>
            <a:endParaRPr lang="en-US" altLang="ja-JP" sz="16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AC532BA-88D2-6D24-43A9-9B771466BCAF}"/>
              </a:ext>
            </a:extLst>
          </p:cNvPr>
          <p:cNvSpPr txBox="1"/>
          <p:nvPr/>
        </p:nvSpPr>
        <p:spPr>
          <a:xfrm>
            <a:off x="356251" y="4096041"/>
            <a:ext cx="207607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判断</a:t>
            </a:r>
          </a:p>
        </p:txBody>
      </p:sp>
      <p:sp>
        <p:nvSpPr>
          <p:cNvPr id="18" name="テキスト ボックス 17">
            <a:extLst>
              <a:ext uri="{FF2B5EF4-FFF2-40B4-BE49-F238E27FC236}">
                <a16:creationId xmlns:a16="http://schemas.microsoft.com/office/drawing/2014/main" id="{1788C9B1-39D2-B5E4-EB9A-C4869662DEF9}"/>
              </a:ext>
            </a:extLst>
          </p:cNvPr>
          <p:cNvSpPr txBox="1"/>
          <p:nvPr/>
        </p:nvSpPr>
        <p:spPr>
          <a:xfrm>
            <a:off x="602750" y="5524021"/>
            <a:ext cx="4928473" cy="738664"/>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（参考）</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ビジネスケースでの売上目標は、</a:t>
            </a:r>
            <a:r>
              <a:rPr lang="en-US" altLang="ja-JP" sz="1400" dirty="0">
                <a:latin typeface="Meiryo UI" panose="020B0604030504040204" pitchFamily="50" charset="-128"/>
                <a:ea typeface="Meiryo UI" panose="020B0604030504040204" pitchFamily="50" charset="-128"/>
              </a:rPr>
              <a:t>5000</a:t>
            </a:r>
            <a:r>
              <a:rPr lang="ja-JP" altLang="en-US" sz="1400" dirty="0">
                <a:latin typeface="Meiryo UI" panose="020B0604030504040204" pitchFamily="50" charset="-128"/>
                <a:ea typeface="Meiryo UI" panose="020B0604030504040204" pitchFamily="50" charset="-128"/>
              </a:rPr>
              <a:t>円</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人</a:t>
            </a:r>
            <a:r>
              <a:rPr lang="en-US" altLang="ja-JP" sz="1400" dirty="0">
                <a:latin typeface="Meiryo UI" panose="020B0604030504040204" pitchFamily="50" charset="-128"/>
                <a:ea typeface="Meiryo UI" panose="020B0604030504040204" pitchFamily="50" charset="-128"/>
              </a:rPr>
              <a:t>×15</a:t>
            </a:r>
            <a:r>
              <a:rPr lang="ja-JP" altLang="en-US" sz="1400" dirty="0">
                <a:latin typeface="Meiryo UI" panose="020B0604030504040204" pitchFamily="50" charset="-128"/>
                <a:ea typeface="Meiryo UI" panose="020B0604030504040204" pitchFamily="50" charset="-128"/>
              </a:rPr>
              <a:t>人</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日＝</a:t>
            </a:r>
            <a:r>
              <a:rPr lang="en-US" altLang="ja-JP" sz="1400" dirty="0">
                <a:latin typeface="Meiryo UI" panose="020B0604030504040204" pitchFamily="50" charset="-128"/>
                <a:ea typeface="Meiryo UI" panose="020B0604030504040204" pitchFamily="50" charset="-128"/>
              </a:rPr>
              <a:t>75,000</a:t>
            </a:r>
            <a:r>
              <a:rPr lang="ja-JP" altLang="en-US" sz="1400" dirty="0">
                <a:latin typeface="Meiryo UI" panose="020B0604030504040204" pitchFamily="50" charset="-128"/>
                <a:ea typeface="Meiryo UI" panose="020B0604030504040204" pitchFamily="50" charset="-128"/>
              </a:rPr>
              <a:t>円</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日として考えています。</a:t>
            </a:r>
          </a:p>
        </p:txBody>
      </p:sp>
    </p:spTree>
    <p:extLst>
      <p:ext uri="{BB962C8B-B14F-4D97-AF65-F5344CB8AC3E}">
        <p14:creationId xmlns:p14="http://schemas.microsoft.com/office/powerpoint/2010/main" val="210607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F639D-1963-626B-809A-97B47DA8CED5}"/>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30809F9-823B-E385-9AD9-48467F3AA875}"/>
              </a:ext>
            </a:extLst>
          </p:cNvPr>
          <p:cNvSpPr txBox="1"/>
          <p:nvPr/>
        </p:nvSpPr>
        <p:spPr>
          <a:xfrm>
            <a:off x="2096995" y="3013502"/>
            <a:ext cx="7998011" cy="830997"/>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２ｰ２．教師あり学習</a:t>
            </a:r>
            <a:endParaRPr lang="en-US" altLang="ja-JP" sz="4800" b="1"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590BF37B-FBEF-5888-CC49-46CB6BC417FD}"/>
              </a:ext>
            </a:extLst>
          </p:cNvPr>
          <p:cNvSpPr>
            <a:spLocks noGrp="1"/>
          </p:cNvSpPr>
          <p:nvPr>
            <p:ph type="sldNum" sz="quarter" idx="12"/>
          </p:nvPr>
        </p:nvSpPr>
        <p:spPr/>
        <p:txBody>
          <a:bodyPr/>
          <a:lstStyle/>
          <a:p>
            <a:fld id="{2977F5E9-0479-47A0-9E51-109E0858BCF2}" type="slidenum">
              <a:rPr kumimoji="1" lang="ja-JP" altLang="en-US" smtClean="0"/>
              <a:t>6</a:t>
            </a:fld>
            <a:endParaRPr kumimoji="1" lang="ja-JP" altLang="en-US"/>
          </a:p>
        </p:txBody>
      </p:sp>
    </p:spTree>
    <p:extLst>
      <p:ext uri="{BB962C8B-B14F-4D97-AF65-F5344CB8AC3E}">
        <p14:creationId xmlns:p14="http://schemas.microsoft.com/office/powerpoint/2010/main" val="4206786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9B0495-C500-29E5-06C3-F54EEDB2BBB9}"/>
              </a:ext>
            </a:extLst>
          </p:cNvPr>
          <p:cNvSpPr>
            <a:spLocks noGrp="1"/>
          </p:cNvSpPr>
          <p:nvPr>
            <p:ph type="sldNum" sz="quarter" idx="12"/>
          </p:nvPr>
        </p:nvSpPr>
        <p:spPr/>
        <p:txBody>
          <a:bodyPr/>
          <a:lstStyle/>
          <a:p>
            <a:fld id="{2977F5E9-0479-47A0-9E51-109E0858BCF2}" type="slidenum">
              <a:rPr kumimoji="1" lang="ja-JP" altLang="en-US" smtClean="0"/>
              <a:t>60</a:t>
            </a:fld>
            <a:endParaRPr kumimoji="1" lang="ja-JP" altLang="en-US"/>
          </a:p>
        </p:txBody>
      </p:sp>
      <p:sp>
        <p:nvSpPr>
          <p:cNvPr id="4" name="テキスト プレースホルダー 3">
            <a:extLst>
              <a:ext uri="{FF2B5EF4-FFF2-40B4-BE49-F238E27FC236}">
                <a16:creationId xmlns:a16="http://schemas.microsoft.com/office/drawing/2014/main" id="{D16EC9CC-43B8-767F-CB6B-8B3E86792A85}"/>
              </a:ext>
            </a:extLst>
          </p:cNvPr>
          <p:cNvSpPr>
            <a:spLocks noGrp="1"/>
          </p:cNvSpPr>
          <p:nvPr>
            <p:ph type="body" sz="quarter" idx="13"/>
          </p:nvPr>
        </p:nvSpPr>
        <p:spPr/>
        <p:txBody>
          <a:bodyPr/>
          <a:lstStyle/>
          <a:p>
            <a:r>
              <a:rPr kumimoji="1" lang="ja-JP" altLang="en-US" dirty="0"/>
              <a:t>チュートリアル　重回帰分析</a:t>
            </a:r>
          </a:p>
        </p:txBody>
      </p:sp>
      <p:sp>
        <p:nvSpPr>
          <p:cNvPr id="5" name="タイトル 1">
            <a:extLst>
              <a:ext uri="{FF2B5EF4-FFF2-40B4-BE49-F238E27FC236}">
                <a16:creationId xmlns:a16="http://schemas.microsoft.com/office/drawing/2014/main" id="{4E66C190-C113-5464-91CF-BD08C79D54F8}"/>
              </a:ext>
            </a:extLst>
          </p:cNvPr>
          <p:cNvSpPr>
            <a:spLocks noGrp="1"/>
          </p:cNvSpPr>
          <p:nvPr>
            <p:ph type="title"/>
          </p:nvPr>
        </p:nvSpPr>
        <p:spPr>
          <a:xfrm>
            <a:off x="273050" y="571500"/>
            <a:ext cx="10515600" cy="601663"/>
          </a:xfrm>
        </p:spPr>
        <p:txBody>
          <a:bodyPr/>
          <a:lstStyle/>
          <a:p>
            <a:r>
              <a:rPr kumimoji="1" lang="ja-JP" altLang="en-US" b="1" dirty="0"/>
              <a:t>ビジネスケースのアップデート，金融機関への報告</a:t>
            </a:r>
          </a:p>
        </p:txBody>
      </p:sp>
      <p:sp>
        <p:nvSpPr>
          <p:cNvPr id="6" name="テキスト ボックス 5">
            <a:extLst>
              <a:ext uri="{FF2B5EF4-FFF2-40B4-BE49-F238E27FC236}">
                <a16:creationId xmlns:a16="http://schemas.microsoft.com/office/drawing/2014/main" id="{05CDD13A-0959-226F-E3BD-BB4E5930524B}"/>
              </a:ext>
            </a:extLst>
          </p:cNvPr>
          <p:cNvSpPr txBox="1"/>
          <p:nvPr/>
        </p:nvSpPr>
        <p:spPr>
          <a:xfrm>
            <a:off x="699247" y="1432112"/>
            <a:ext cx="6555441"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けんしん</a:t>
            </a:r>
            <a:r>
              <a:rPr kumimoji="1" lang="en-US" altLang="ja-JP" b="1" dirty="0">
                <a:latin typeface="Meiryo UI" panose="020B0604030504040204" pitchFamily="50" charset="-128"/>
                <a:ea typeface="Meiryo UI" panose="020B0604030504040204" pitchFamily="50" charset="-128"/>
              </a:rPr>
              <a:t>BANK</a:t>
            </a:r>
            <a:r>
              <a:rPr kumimoji="1" lang="ja-JP" altLang="en-US" dirty="0">
                <a:latin typeface="Meiryo UI" panose="020B0604030504040204" pitchFamily="50" charset="-128"/>
                <a:ea typeface="Meiryo UI" panose="020B0604030504040204" pitchFamily="50" charset="-128"/>
              </a:rPr>
              <a:t>より、</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b="1" dirty="0">
                <a:latin typeface="Meiryo UI" panose="020B0604030504040204" pitchFamily="50" charset="-128"/>
                <a:ea typeface="Meiryo UI" panose="020B0604030504040204" pitchFamily="50" charset="-128"/>
              </a:rPr>
              <a:t>小規模事業者持続化補助金</a:t>
            </a:r>
            <a:r>
              <a:rPr lang="ja-JP" altLang="en-US" dirty="0">
                <a:latin typeface="Meiryo UI" panose="020B0604030504040204" pitchFamily="50" charset="-128"/>
                <a:ea typeface="Meiryo UI" panose="020B0604030504040204" pitchFamily="50" charset="-128"/>
              </a:rPr>
              <a:t>の提案を受けた（補助金は</a:t>
            </a:r>
            <a:r>
              <a:rPr kumimoji="1" lang="ja-JP" altLang="en-US" dirty="0">
                <a:latin typeface="Meiryo UI" panose="020B0604030504040204" pitchFamily="50" charset="-128"/>
                <a:ea typeface="Meiryo UI" panose="020B0604030504040204" pitchFamily="50" charset="-128"/>
              </a:rPr>
              <a:t>看板やチラシや</a:t>
            </a:r>
            <a:r>
              <a:rPr kumimoji="1" lang="en-US" altLang="ja-JP" dirty="0">
                <a:latin typeface="Meiryo UI" panose="020B0604030504040204" pitchFamily="50" charset="-128"/>
                <a:ea typeface="Meiryo UI" panose="020B0604030504040204" pitchFamily="50" charset="-128"/>
              </a:rPr>
              <a:t>HP</a:t>
            </a:r>
            <a:r>
              <a:rPr kumimoji="1" lang="ja-JP" altLang="en-US" dirty="0">
                <a:latin typeface="Meiryo UI" panose="020B0604030504040204" pitchFamily="50" charset="-128"/>
                <a:ea typeface="Meiryo UI" panose="020B0604030504040204" pitchFamily="50" charset="-128"/>
              </a:rPr>
              <a:t>など広告などに使用できる）。</a:t>
            </a:r>
            <a:endParaRPr kumimoji="1" lang="en-US" altLang="ja-JP"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dirty="0">
                <a:latin typeface="Meiryo UI" panose="020B0604030504040204" pitchFamily="50" charset="-128"/>
                <a:ea typeface="Meiryo UI" panose="020B0604030504040204" pitchFamily="50" charset="-128"/>
              </a:rPr>
              <a:t>その他、内装工事業者，登記する際の行政書士，追加費用を捻出ためのクラウドファンディングの提案も受けることができた。</a:t>
            </a:r>
            <a:endParaRPr kumimoji="1" lang="ja-JP" altLang="en-US" dirty="0">
              <a:latin typeface="Meiryo UI" panose="020B0604030504040204" pitchFamily="50" charset="-128"/>
              <a:ea typeface="Meiryo UI" panose="020B0604030504040204" pitchFamily="50" charset="-128"/>
            </a:endParaRPr>
          </a:p>
        </p:txBody>
      </p:sp>
      <p:pic>
        <p:nvPicPr>
          <p:cNvPr id="8" name="図 7" descr="ロゴ&#10;&#10;AI によって生成されたコンテンツは間違っている可能性があります。">
            <a:extLst>
              <a:ext uri="{FF2B5EF4-FFF2-40B4-BE49-F238E27FC236}">
                <a16:creationId xmlns:a16="http://schemas.microsoft.com/office/drawing/2014/main" id="{01381638-7A60-E1F8-FEB1-A4E3200A1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052" y="2118775"/>
            <a:ext cx="2600598" cy="2620450"/>
          </a:xfrm>
          <a:prstGeom prst="rect">
            <a:avLst/>
          </a:prstGeom>
        </p:spPr>
      </p:pic>
    </p:spTree>
    <p:extLst>
      <p:ext uri="{BB962C8B-B14F-4D97-AF65-F5344CB8AC3E}">
        <p14:creationId xmlns:p14="http://schemas.microsoft.com/office/powerpoint/2010/main" val="146982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0F2EC-4402-C85E-0FB8-2F7E45C8D32A}"/>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92DAF99-B379-6A24-68FC-EBA6035B2BAD}"/>
              </a:ext>
            </a:extLst>
          </p:cNvPr>
          <p:cNvSpPr>
            <a:spLocks noGrp="1"/>
          </p:cNvSpPr>
          <p:nvPr>
            <p:ph type="sldNum" sz="quarter" idx="12"/>
          </p:nvPr>
        </p:nvSpPr>
        <p:spPr/>
        <p:txBody>
          <a:bodyPr/>
          <a:lstStyle/>
          <a:p>
            <a:fld id="{2977F5E9-0479-47A0-9E51-109E0858BCF2}" type="slidenum">
              <a:rPr kumimoji="1" lang="ja-JP" altLang="en-US" smtClean="0"/>
              <a:t>7</a:t>
            </a:fld>
            <a:endParaRPr kumimoji="1" lang="ja-JP" altLang="en-US"/>
          </a:p>
        </p:txBody>
      </p:sp>
      <p:sp>
        <p:nvSpPr>
          <p:cNvPr id="2" name="タイトル 1">
            <a:extLst>
              <a:ext uri="{FF2B5EF4-FFF2-40B4-BE49-F238E27FC236}">
                <a16:creationId xmlns:a16="http://schemas.microsoft.com/office/drawing/2014/main" id="{06EE99CD-3617-FF86-C644-37AF4329D8FE}"/>
              </a:ext>
            </a:extLst>
          </p:cNvPr>
          <p:cNvSpPr>
            <a:spLocks noGrp="1"/>
          </p:cNvSpPr>
          <p:nvPr>
            <p:ph type="title"/>
          </p:nvPr>
        </p:nvSpPr>
        <p:spPr>
          <a:prstGeom prst="rect">
            <a:avLst/>
          </a:prstGeom>
        </p:spPr>
        <p:txBody>
          <a:bodyPr/>
          <a:lstStyle/>
          <a:p>
            <a:r>
              <a:rPr lang="ja-JP" altLang="en-US" b="1" dirty="0"/>
              <a:t>単回帰分析と重回帰分析</a:t>
            </a:r>
            <a:endParaRPr kumimoji="1" lang="ja-JP" altLang="en-US" b="1" dirty="0"/>
          </a:p>
        </p:txBody>
      </p:sp>
      <p:sp>
        <p:nvSpPr>
          <p:cNvPr id="3" name="テキスト プレースホルダー 2">
            <a:extLst>
              <a:ext uri="{FF2B5EF4-FFF2-40B4-BE49-F238E27FC236}">
                <a16:creationId xmlns:a16="http://schemas.microsoft.com/office/drawing/2014/main" id="{1F8A058A-0F47-2E8E-6F18-7109665A8400}"/>
              </a:ext>
            </a:extLst>
          </p:cNvPr>
          <p:cNvSpPr>
            <a:spLocks noGrp="1"/>
          </p:cNvSpPr>
          <p:nvPr>
            <p:ph type="body" sz="quarter" idx="13"/>
          </p:nvPr>
        </p:nvSpPr>
        <p:spPr>
          <a:prstGeom prst="rect">
            <a:avLst/>
          </a:prstGeom>
        </p:spPr>
        <p:txBody>
          <a:bodyPr/>
          <a:lstStyle/>
          <a:p>
            <a:r>
              <a:rPr lang="ja-JP" altLang="en-US" dirty="0"/>
              <a:t>２ｰ２．教師あり学習</a:t>
            </a:r>
            <a:endParaRPr lang="en-US" altLang="ja-JP" dirty="0"/>
          </a:p>
        </p:txBody>
      </p:sp>
      <p:sp>
        <p:nvSpPr>
          <p:cNvPr id="13" name="テキスト ボックス 12">
            <a:extLst>
              <a:ext uri="{FF2B5EF4-FFF2-40B4-BE49-F238E27FC236}">
                <a16:creationId xmlns:a16="http://schemas.microsoft.com/office/drawing/2014/main" id="{3D2398A8-A97C-B71C-81DC-ECDFFA1FEE1E}"/>
              </a:ext>
            </a:extLst>
          </p:cNvPr>
          <p:cNvSpPr txBox="1"/>
          <p:nvPr/>
        </p:nvSpPr>
        <p:spPr>
          <a:xfrm>
            <a:off x="250451" y="1147664"/>
            <a:ext cx="10910607"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latin typeface="Meiryo UI" panose="020B0604030504040204" pitchFamily="50" charset="-128"/>
                <a:ea typeface="Meiryo UI" panose="020B0604030504040204" pitchFamily="50" charset="-128"/>
              </a:rPr>
              <a:t>単回帰分析</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Simple Linear Regression</a:t>
            </a:r>
            <a:r>
              <a:rPr lang="ja-JP" altLang="en-US" sz="1600" dirty="0">
                <a:latin typeface="Meiryo UI" panose="020B0604030504040204" pitchFamily="50" charset="-128"/>
                <a:ea typeface="Meiryo UI" panose="020B0604030504040204" pitchFamily="50" charset="-128"/>
              </a:rPr>
              <a:t>）は、</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つの説明変数（独立変数）を使って、目的変数（従属変数）を予測する統計的手法です。データの関係を直線で表し、予測や分析に活用されます。</a:t>
            </a:r>
            <a:endParaRPr lang="en-US" altLang="ja-JP" sz="16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A5E4BCAD-060C-F54A-57F0-C46F3533D630}"/>
              </a:ext>
            </a:extLst>
          </p:cNvPr>
          <p:cNvSpPr txBox="1"/>
          <p:nvPr/>
        </p:nvSpPr>
        <p:spPr>
          <a:xfrm>
            <a:off x="633693" y="1799210"/>
            <a:ext cx="4012266" cy="738664"/>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マーケティング → 広告費と売上の関係を分析</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経済分析 → </a:t>
            </a:r>
            <a:r>
              <a:rPr lang="en-US" altLang="ja-JP" sz="1400" dirty="0">
                <a:latin typeface="Meiryo UI" panose="020B0604030504040204" pitchFamily="50" charset="-128"/>
                <a:ea typeface="Meiryo UI" panose="020B0604030504040204" pitchFamily="50" charset="-128"/>
              </a:rPr>
              <a:t>GDP</a:t>
            </a:r>
            <a:r>
              <a:rPr lang="ja-JP" altLang="en-US" sz="1400" dirty="0">
                <a:latin typeface="Meiryo UI" panose="020B0604030504040204" pitchFamily="50" charset="-128"/>
                <a:ea typeface="Meiryo UI" panose="020B0604030504040204" pitchFamily="50" charset="-128"/>
              </a:rPr>
              <a:t>と消費支出の関係を調査</a:t>
            </a:r>
            <a:endParaRPr lang="en-US" altLang="ja-JP" sz="14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A825E77F-869C-EE69-09BE-F77AEA0A3D35}"/>
              </a:ext>
            </a:extLst>
          </p:cNvPr>
          <p:cNvSpPr txBox="1"/>
          <p:nvPr/>
        </p:nvSpPr>
        <p:spPr>
          <a:xfrm>
            <a:off x="250451" y="3157107"/>
            <a:ext cx="7017684" cy="1077218"/>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latin typeface="Meiryo UI" panose="020B0604030504040204" pitchFamily="50" charset="-128"/>
                <a:ea typeface="Meiryo UI" panose="020B0604030504040204" pitchFamily="50" charset="-128"/>
              </a:rPr>
              <a:t>重回帰分析</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Multiple Regression Analysis</a:t>
            </a:r>
            <a:r>
              <a:rPr lang="ja-JP" altLang="en-US" sz="1600" dirty="0">
                <a:latin typeface="Meiryo UI" panose="020B0604030504040204" pitchFamily="50" charset="-128"/>
                <a:ea typeface="Meiryo UI" panose="020B0604030504040204" pitchFamily="50" charset="-128"/>
              </a:rPr>
              <a:t>）は、複数の説明変数（独立変数）を用いて、目的変数（従属変数）を予測する統計的手法です。単回帰分析が</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つの説明変数を使うのに対し、重回帰分析では</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つ以上の説明変数を考慮することで、より精度の高い予測が可能になります。</a:t>
            </a:r>
          </a:p>
        </p:txBody>
      </p:sp>
      <p:sp>
        <p:nvSpPr>
          <p:cNvPr id="19" name="テキスト ボックス 18">
            <a:extLst>
              <a:ext uri="{FF2B5EF4-FFF2-40B4-BE49-F238E27FC236}">
                <a16:creationId xmlns:a16="http://schemas.microsoft.com/office/drawing/2014/main" id="{455D3897-488E-9FEF-8752-22A98DBFF69B}"/>
              </a:ext>
            </a:extLst>
          </p:cNvPr>
          <p:cNvSpPr txBox="1"/>
          <p:nvPr/>
        </p:nvSpPr>
        <p:spPr>
          <a:xfrm>
            <a:off x="633693" y="4376504"/>
            <a:ext cx="6094878" cy="954107"/>
          </a:xfrm>
          <a:prstGeom prst="rect">
            <a:avLst/>
          </a:prstGeom>
          <a:noFill/>
        </p:spPr>
        <p:txBody>
          <a:bodyPr wrap="square">
            <a:spAutoFit/>
          </a:bodyPr>
          <a:lstStyle/>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マーケティング → 広告費・価格・ブランド認知度と売上の関係を分析</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経済分析 → </a:t>
            </a:r>
            <a:r>
              <a:rPr lang="en-US" altLang="ja-JP" sz="1400" dirty="0">
                <a:latin typeface="Meiryo UI" panose="020B0604030504040204" pitchFamily="50" charset="-128"/>
                <a:ea typeface="Meiryo UI" panose="020B0604030504040204" pitchFamily="50" charset="-128"/>
              </a:rPr>
              <a:t>GDP</a:t>
            </a:r>
            <a:r>
              <a:rPr lang="ja-JP" altLang="en-US" sz="1400" dirty="0">
                <a:latin typeface="Meiryo UI" panose="020B0604030504040204" pitchFamily="50" charset="-128"/>
                <a:ea typeface="Meiryo UI" panose="020B0604030504040204" pitchFamily="50" charset="-128"/>
              </a:rPr>
              <a:t>・失業率・金利と消費支出の関係を調査</a:t>
            </a:r>
          </a:p>
        </p:txBody>
      </p:sp>
      <p:grpSp>
        <p:nvGrpSpPr>
          <p:cNvPr id="37" name="グループ化 36">
            <a:extLst>
              <a:ext uri="{FF2B5EF4-FFF2-40B4-BE49-F238E27FC236}">
                <a16:creationId xmlns:a16="http://schemas.microsoft.com/office/drawing/2014/main" id="{C06A387E-BCF0-F17C-E992-3FAA65497BF3}"/>
              </a:ext>
            </a:extLst>
          </p:cNvPr>
          <p:cNvGrpSpPr/>
          <p:nvPr/>
        </p:nvGrpSpPr>
        <p:grpSpPr>
          <a:xfrm>
            <a:off x="8148916" y="2676439"/>
            <a:ext cx="3395943" cy="3679591"/>
            <a:chOff x="7684993" y="2615453"/>
            <a:chExt cx="3395943" cy="3679591"/>
          </a:xfrm>
        </p:grpSpPr>
        <p:sp>
          <p:nvSpPr>
            <p:cNvPr id="20" name="楕円 19">
              <a:extLst>
                <a:ext uri="{FF2B5EF4-FFF2-40B4-BE49-F238E27FC236}">
                  <a16:creationId xmlns:a16="http://schemas.microsoft.com/office/drawing/2014/main" id="{A319C6D7-E6DD-2472-9F16-E27741D36EC0}"/>
                </a:ext>
              </a:extLst>
            </p:cNvPr>
            <p:cNvSpPr/>
            <p:nvPr/>
          </p:nvSpPr>
          <p:spPr>
            <a:xfrm>
              <a:off x="7806018" y="2615453"/>
              <a:ext cx="1143000" cy="1082488"/>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800" dirty="0"/>
            </a:p>
          </p:txBody>
        </p:sp>
        <p:sp>
          <p:nvSpPr>
            <p:cNvPr id="21" name="楕円 20">
              <a:extLst>
                <a:ext uri="{FF2B5EF4-FFF2-40B4-BE49-F238E27FC236}">
                  <a16:creationId xmlns:a16="http://schemas.microsoft.com/office/drawing/2014/main" id="{118FA1E6-46B4-E701-37FB-31EF0DD12C48}"/>
                </a:ext>
              </a:extLst>
            </p:cNvPr>
            <p:cNvSpPr/>
            <p:nvPr/>
          </p:nvSpPr>
          <p:spPr>
            <a:xfrm>
              <a:off x="7806018" y="3896286"/>
              <a:ext cx="1143000" cy="1082488"/>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800" dirty="0"/>
            </a:p>
          </p:txBody>
        </p:sp>
        <p:sp>
          <p:nvSpPr>
            <p:cNvPr id="22" name="楕円 21">
              <a:extLst>
                <a:ext uri="{FF2B5EF4-FFF2-40B4-BE49-F238E27FC236}">
                  <a16:creationId xmlns:a16="http://schemas.microsoft.com/office/drawing/2014/main" id="{523CC695-CB64-95DA-98BD-EE1483655A94}"/>
                </a:ext>
              </a:extLst>
            </p:cNvPr>
            <p:cNvSpPr/>
            <p:nvPr/>
          </p:nvSpPr>
          <p:spPr>
            <a:xfrm>
              <a:off x="7806018" y="5212556"/>
              <a:ext cx="1143000" cy="1082488"/>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800" dirty="0"/>
            </a:p>
          </p:txBody>
        </p:sp>
        <p:sp>
          <p:nvSpPr>
            <p:cNvPr id="23" name="楕円 22">
              <a:extLst>
                <a:ext uri="{FF2B5EF4-FFF2-40B4-BE49-F238E27FC236}">
                  <a16:creationId xmlns:a16="http://schemas.microsoft.com/office/drawing/2014/main" id="{50A517C3-8F6E-E437-06A2-CA8881431EB5}"/>
                </a:ext>
              </a:extLst>
            </p:cNvPr>
            <p:cNvSpPr/>
            <p:nvPr/>
          </p:nvSpPr>
          <p:spPr>
            <a:xfrm>
              <a:off x="9816913" y="3786271"/>
              <a:ext cx="1143000" cy="1082488"/>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800" dirty="0"/>
            </a:p>
          </p:txBody>
        </p:sp>
        <p:sp>
          <p:nvSpPr>
            <p:cNvPr id="24" name="テキスト ボックス 23">
              <a:extLst>
                <a:ext uri="{FF2B5EF4-FFF2-40B4-BE49-F238E27FC236}">
                  <a16:creationId xmlns:a16="http://schemas.microsoft.com/office/drawing/2014/main" id="{51B44614-9B3C-8F36-0498-E8ECC13B2C60}"/>
                </a:ext>
              </a:extLst>
            </p:cNvPr>
            <p:cNvSpPr txBox="1"/>
            <p:nvPr/>
          </p:nvSpPr>
          <p:spPr>
            <a:xfrm>
              <a:off x="7684993" y="2846963"/>
              <a:ext cx="1385047"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原因</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（説明変数</a:t>
              </a:r>
              <a:r>
                <a:rPr lang="en-US" altLang="ja-JP" sz="1200" dirty="0">
                  <a:latin typeface="Meiryo UI" panose="020B0604030504040204" pitchFamily="50" charset="-128"/>
                  <a:ea typeface="Meiryo UI" panose="020B0604030504040204" pitchFamily="50" charset="-128"/>
                </a:rPr>
                <a:t>X</a:t>
              </a:r>
              <a:r>
                <a:rPr lang="ja-JP" altLang="en-US" sz="1200" baseline="-25000" dirty="0">
                  <a:latin typeface="Meiryo UI" panose="020B0604030504040204" pitchFamily="50" charset="-128"/>
                  <a:ea typeface="Meiryo UI" panose="020B0604030504040204" pitchFamily="50" charset="-128"/>
                </a:rPr>
                <a:t>１</a:t>
              </a:r>
              <a:r>
                <a:rPr lang="ja-JP" altLang="en-US"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68CD16DF-409D-D9D0-5733-AEEF3C8FEB3A}"/>
                </a:ext>
              </a:extLst>
            </p:cNvPr>
            <p:cNvSpPr txBox="1"/>
            <p:nvPr/>
          </p:nvSpPr>
          <p:spPr>
            <a:xfrm>
              <a:off x="7684994" y="4163233"/>
              <a:ext cx="1385047"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原因</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（説明変数</a:t>
              </a:r>
              <a:r>
                <a:rPr lang="en-US" altLang="ja-JP" sz="1200" dirty="0">
                  <a:latin typeface="Meiryo UI" panose="020B0604030504040204" pitchFamily="50" charset="-128"/>
                  <a:ea typeface="Meiryo UI" panose="020B0604030504040204" pitchFamily="50" charset="-128"/>
                </a:rPr>
                <a:t>X</a:t>
              </a:r>
              <a:r>
                <a:rPr lang="en-US" altLang="ja-JP" sz="1200" baseline="-250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80DB78F6-C740-C2F4-5872-778384774770}"/>
                </a:ext>
              </a:extLst>
            </p:cNvPr>
            <p:cNvSpPr txBox="1"/>
            <p:nvPr/>
          </p:nvSpPr>
          <p:spPr>
            <a:xfrm>
              <a:off x="7718612" y="5501256"/>
              <a:ext cx="1385047"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原因</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（説明変数</a:t>
              </a:r>
              <a:r>
                <a:rPr lang="en-US" altLang="ja-JP" sz="1200" dirty="0">
                  <a:latin typeface="Meiryo UI" panose="020B0604030504040204" pitchFamily="50" charset="-128"/>
                  <a:ea typeface="Meiryo UI" panose="020B0604030504040204" pitchFamily="50" charset="-128"/>
                </a:rPr>
                <a:t>X</a:t>
              </a:r>
              <a:r>
                <a:rPr lang="en-US" altLang="ja-JP" sz="1200" baseline="-250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6059583B-2760-A867-58E8-490C05E32E61}"/>
                </a:ext>
              </a:extLst>
            </p:cNvPr>
            <p:cNvSpPr txBox="1"/>
            <p:nvPr/>
          </p:nvSpPr>
          <p:spPr>
            <a:xfrm>
              <a:off x="9695889" y="4096682"/>
              <a:ext cx="1385047" cy="461665"/>
            </a:xfrm>
            <a:prstGeom prst="rect">
              <a:avLst/>
            </a:prstGeom>
            <a:noFill/>
          </p:spPr>
          <p:txBody>
            <a:bodyPr wrap="square" rtlCol="0">
              <a:spAutoFit/>
            </a:bodyPr>
            <a:lstStyle/>
            <a:p>
              <a:pPr algn="ctr"/>
              <a:r>
                <a:rPr kumimoji="1" lang="ja-JP" altLang="en-US" sz="1200" dirty="0">
                  <a:solidFill>
                    <a:schemeClr val="bg1"/>
                  </a:solidFill>
                  <a:latin typeface="Meiryo UI" panose="020B0604030504040204" pitchFamily="50" charset="-128"/>
                  <a:ea typeface="Meiryo UI" panose="020B0604030504040204" pitchFamily="50" charset="-128"/>
                </a:rPr>
                <a:t>結果</a:t>
              </a:r>
              <a:endParaRPr kumimoji="1" lang="en-US" altLang="ja-JP" sz="1200" dirty="0">
                <a:solidFill>
                  <a:schemeClr val="bg1"/>
                </a:solidFill>
                <a:latin typeface="Meiryo UI" panose="020B0604030504040204" pitchFamily="50" charset="-128"/>
                <a:ea typeface="Meiryo UI" panose="020B0604030504040204" pitchFamily="50" charset="-128"/>
              </a:endParaRPr>
            </a:p>
            <a:p>
              <a:pPr algn="ctr"/>
              <a:r>
                <a:rPr lang="ja-JP" altLang="en-US" sz="1200" dirty="0">
                  <a:solidFill>
                    <a:schemeClr val="bg1"/>
                  </a:solidFill>
                  <a:latin typeface="Meiryo UI" panose="020B0604030504040204" pitchFamily="50" charset="-128"/>
                  <a:ea typeface="Meiryo UI" panose="020B0604030504040204" pitchFamily="50" charset="-128"/>
                </a:rPr>
                <a:t>（目的変数</a:t>
              </a:r>
              <a:r>
                <a:rPr lang="en-US" altLang="ja-JP" sz="1200" dirty="0">
                  <a:solidFill>
                    <a:schemeClr val="bg1"/>
                  </a:solidFill>
                  <a:latin typeface="Meiryo UI" panose="020B0604030504040204" pitchFamily="50" charset="-128"/>
                  <a:ea typeface="Meiryo UI" panose="020B0604030504040204" pitchFamily="50" charset="-128"/>
                </a:rPr>
                <a:t>Y</a:t>
              </a:r>
              <a:r>
                <a:rPr lang="ja-JP" altLang="en-US" sz="1200" dirty="0">
                  <a:solidFill>
                    <a:schemeClr val="bg1"/>
                  </a:solidFill>
                  <a:latin typeface="Meiryo UI" panose="020B0604030504040204" pitchFamily="50" charset="-128"/>
                  <a:ea typeface="Meiryo UI" panose="020B0604030504040204" pitchFamily="50" charset="-128"/>
                </a:rPr>
                <a:t>）</a:t>
              </a:r>
              <a:endParaRPr kumimoji="1" lang="ja-JP" altLang="en-US" sz="1200" dirty="0">
                <a:solidFill>
                  <a:schemeClr val="bg1"/>
                </a:solidFill>
                <a:latin typeface="Meiryo UI" panose="020B0604030504040204" pitchFamily="50" charset="-128"/>
                <a:ea typeface="Meiryo UI" panose="020B0604030504040204" pitchFamily="50" charset="-128"/>
              </a:endParaRPr>
            </a:p>
          </p:txBody>
        </p:sp>
        <p:cxnSp>
          <p:nvCxnSpPr>
            <p:cNvPr id="29" name="直線矢印コネクタ 28">
              <a:extLst>
                <a:ext uri="{FF2B5EF4-FFF2-40B4-BE49-F238E27FC236}">
                  <a16:creationId xmlns:a16="http://schemas.microsoft.com/office/drawing/2014/main" id="{F45FC03A-5DDE-CFFD-A270-2749E75EA6C8}"/>
                </a:ext>
              </a:extLst>
            </p:cNvPr>
            <p:cNvCxnSpPr>
              <a:cxnSpLocks/>
              <a:endCxn id="23" idx="1"/>
            </p:cNvCxnSpPr>
            <p:nvPr/>
          </p:nvCxnSpPr>
          <p:spPr>
            <a:xfrm>
              <a:off x="8925834" y="3324663"/>
              <a:ext cx="1058467" cy="6201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269CFB56-D0D6-A71E-879E-F1514FFF99AD}"/>
                </a:ext>
              </a:extLst>
            </p:cNvPr>
            <p:cNvCxnSpPr/>
            <p:nvPr/>
          </p:nvCxnSpPr>
          <p:spPr>
            <a:xfrm flipV="1">
              <a:off x="8949018" y="4327514"/>
              <a:ext cx="867895" cy="1100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833F3C22-CC37-9F8A-81BA-0B216F159AE4}"/>
                </a:ext>
              </a:extLst>
            </p:cNvPr>
            <p:cNvCxnSpPr>
              <a:endCxn id="23" idx="3"/>
            </p:cNvCxnSpPr>
            <p:nvPr/>
          </p:nvCxnSpPr>
          <p:spPr>
            <a:xfrm flipV="1">
              <a:off x="8949018" y="4710232"/>
              <a:ext cx="1035283" cy="9509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BF22B97F-4E5A-8C7E-B717-CCA330026255}"/>
                  </a:ext>
                </a:extLst>
              </p:cNvPr>
              <p:cNvSpPr txBox="1"/>
              <p:nvPr/>
            </p:nvSpPr>
            <p:spPr>
              <a:xfrm>
                <a:off x="3440393" y="5485297"/>
                <a:ext cx="343036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𝑦</m:t>
                      </m:r>
                      <m:r>
                        <a:rPr kumimoji="1" lang="ja-JP" altLang="en-US" sz="2000" i="0">
                          <a:latin typeface="Cambria Math" panose="02040503050406030204" pitchFamily="18" charset="0"/>
                        </a:rPr>
                        <m:t>=</m:t>
                      </m:r>
                      <m:r>
                        <a:rPr kumimoji="1" lang="ja-JP" altLang="en-US" sz="2000" i="1">
                          <a:latin typeface="Cambria Math" panose="02040503050406030204" pitchFamily="18" charset="0"/>
                        </a:rPr>
                        <m:t>𝑎</m:t>
                      </m:r>
                      <m:r>
                        <a:rPr kumimoji="1" lang="ja-JP" altLang="en-US" sz="2000" i="0">
                          <a:latin typeface="Cambria Math" panose="02040503050406030204" pitchFamily="18" charset="0"/>
                        </a:rPr>
                        <m:t>+</m:t>
                      </m:r>
                      <m:r>
                        <a:rPr kumimoji="1" lang="ja-JP" altLang="en-US" sz="2000" i="1">
                          <a:latin typeface="Cambria Math" panose="02040503050406030204" pitchFamily="18" charset="0"/>
                        </a:rPr>
                        <m:t>𝑏</m:t>
                      </m:r>
                      <m:sSub>
                        <m:sSubPr>
                          <m:ctrlPr>
                            <a:rPr kumimoji="1" lang="ja-JP" altLang="en-US" sz="2000" i="1">
                              <a:solidFill>
                                <a:srgbClr val="836967"/>
                              </a:solidFill>
                              <a:latin typeface="Cambria Math" panose="02040503050406030204" pitchFamily="18" charset="0"/>
                            </a:rPr>
                          </m:ctrlPr>
                        </m:sSubPr>
                        <m:e>
                          <m:r>
                            <a:rPr kumimoji="1" lang="ja-JP" altLang="en-US" sz="2000" i="1">
                              <a:latin typeface="Cambria Math" panose="02040503050406030204" pitchFamily="18" charset="0"/>
                            </a:rPr>
                            <m:t>𝑥</m:t>
                          </m:r>
                        </m:e>
                        <m:sub>
                          <m:r>
                            <a:rPr kumimoji="1" lang="ja-JP" altLang="en-US" sz="2000" i="0">
                              <a:latin typeface="Cambria Math" panose="02040503050406030204" pitchFamily="18" charset="0"/>
                            </a:rPr>
                            <m:t>1</m:t>
                          </m:r>
                        </m:sub>
                      </m:sSub>
                      <m:r>
                        <a:rPr kumimoji="1" lang="ja-JP" altLang="en-US" sz="2000" i="0">
                          <a:latin typeface="Cambria Math" panose="02040503050406030204" pitchFamily="18" charset="0"/>
                        </a:rPr>
                        <m:t>+</m:t>
                      </m:r>
                      <m:r>
                        <a:rPr kumimoji="1" lang="ja-JP" altLang="en-US" sz="2000" i="1">
                          <a:latin typeface="Cambria Math" panose="02040503050406030204" pitchFamily="18" charset="0"/>
                        </a:rPr>
                        <m:t>𝑐</m:t>
                      </m:r>
                      <m:sSub>
                        <m:sSubPr>
                          <m:ctrlPr>
                            <a:rPr kumimoji="1" lang="ja-JP" altLang="en-US" sz="2000" i="1">
                              <a:solidFill>
                                <a:srgbClr val="836967"/>
                              </a:solidFill>
                              <a:latin typeface="Cambria Math" panose="02040503050406030204" pitchFamily="18" charset="0"/>
                            </a:rPr>
                          </m:ctrlPr>
                        </m:sSubPr>
                        <m:e>
                          <m:r>
                            <a:rPr kumimoji="1" lang="ja-JP" altLang="en-US" sz="2000" i="1">
                              <a:latin typeface="Cambria Math" panose="02040503050406030204" pitchFamily="18" charset="0"/>
                            </a:rPr>
                            <m:t>𝑥</m:t>
                          </m:r>
                        </m:e>
                        <m:sub>
                          <m:r>
                            <a:rPr kumimoji="1" lang="ja-JP" altLang="en-US" sz="2000" i="0">
                              <a:latin typeface="Cambria Math" panose="02040503050406030204" pitchFamily="18" charset="0"/>
                            </a:rPr>
                            <m:t>2</m:t>
                          </m:r>
                        </m:sub>
                      </m:sSub>
                      <m:r>
                        <a:rPr lang="ja-JP" altLang="en-US" sz="2000">
                          <a:latin typeface="Cambria Math" panose="02040503050406030204" pitchFamily="18" charset="0"/>
                        </a:rPr>
                        <m:t>+</m:t>
                      </m:r>
                      <m:r>
                        <a:rPr lang="en-US" altLang="ja-JP" sz="2000" i="1" smtClean="0">
                          <a:latin typeface="Cambria Math" panose="02040503050406030204" pitchFamily="18" charset="0"/>
                        </a:rPr>
                        <m:t>…</m:t>
                      </m:r>
                      <m:r>
                        <a:rPr lang="ja-JP" altLang="en-US" sz="2000">
                          <a:latin typeface="Cambria Math" panose="02040503050406030204" pitchFamily="18" charset="0"/>
                        </a:rPr>
                        <m:t>+</m:t>
                      </m:r>
                      <m:r>
                        <a:rPr lang="en-US" altLang="ja-JP" sz="2000" b="0" i="1" smtClean="0">
                          <a:latin typeface="Cambria Math" panose="02040503050406030204" pitchFamily="18" charset="0"/>
                        </a:rPr>
                        <m:t>𝑛</m:t>
                      </m:r>
                      <m:sSub>
                        <m:sSubPr>
                          <m:ctrlPr>
                            <a:rPr lang="ja-JP" altLang="en-US" sz="2000" i="1">
                              <a:solidFill>
                                <a:srgbClr val="836967"/>
                              </a:solidFill>
                              <a:latin typeface="Cambria Math" panose="02040503050406030204" pitchFamily="18" charset="0"/>
                            </a:rPr>
                          </m:ctrlPr>
                        </m:sSubPr>
                        <m:e>
                          <m:r>
                            <a:rPr lang="ja-JP" altLang="en-US" sz="2000" i="1">
                              <a:latin typeface="Cambria Math" panose="02040503050406030204" pitchFamily="18" charset="0"/>
                            </a:rPr>
                            <m:t>𝑥</m:t>
                          </m:r>
                        </m:e>
                        <m:sub>
                          <m:r>
                            <m:rPr>
                              <m:sty m:val="p"/>
                            </m:rPr>
                            <a:rPr lang="en-US" altLang="ja-JP" sz="2000" b="0" i="0" smtClean="0">
                              <a:latin typeface="Cambria Math" panose="02040503050406030204" pitchFamily="18" charset="0"/>
                            </a:rPr>
                            <m:t>n</m:t>
                          </m:r>
                        </m:sub>
                      </m:sSub>
                    </m:oMath>
                  </m:oMathPara>
                </a14:m>
                <a:endParaRPr kumimoji="1" lang="ja-JP" altLang="en-US" sz="2000" dirty="0"/>
              </a:p>
            </p:txBody>
          </p:sp>
        </mc:Choice>
        <mc:Fallback xmlns="">
          <p:sp>
            <p:nvSpPr>
              <p:cNvPr id="38" name="テキスト ボックス 37">
                <a:extLst>
                  <a:ext uri="{FF2B5EF4-FFF2-40B4-BE49-F238E27FC236}">
                    <a16:creationId xmlns:a16="http://schemas.microsoft.com/office/drawing/2014/main" id="{0C6B9AC7-07EC-3B2C-7A3D-EF3C160AB738}"/>
                  </a:ext>
                </a:extLst>
              </p:cNvPr>
              <p:cNvSpPr txBox="1">
                <a:spLocks noRot="1" noChangeAspect="1" noMove="1" noResize="1" noEditPoints="1" noAdjustHandles="1" noChangeArrowheads="1" noChangeShapeType="1" noTextEdit="1"/>
              </p:cNvSpPr>
              <p:nvPr/>
            </p:nvSpPr>
            <p:spPr>
              <a:xfrm>
                <a:off x="3440393" y="5485297"/>
                <a:ext cx="3430363" cy="307777"/>
              </a:xfrm>
              <a:prstGeom prst="rect">
                <a:avLst/>
              </a:prstGeom>
              <a:blipFill>
                <a:blip r:embed="rId3"/>
                <a:stretch>
                  <a:fillRect b="-26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6D55BD8-A448-CD16-3805-AD12C63DE265}"/>
              </a:ext>
            </a:extLst>
          </p:cNvPr>
          <p:cNvSpPr txBox="1"/>
          <p:nvPr/>
        </p:nvSpPr>
        <p:spPr>
          <a:xfrm>
            <a:off x="4546228" y="2004384"/>
            <a:ext cx="1549772" cy="400110"/>
          </a:xfrm>
          <a:prstGeom prst="rect">
            <a:avLst/>
          </a:prstGeom>
          <a:noFill/>
        </p:spPr>
        <p:txBody>
          <a:bodyPr wrap="square">
            <a:spAutoFit/>
          </a:bodyPr>
          <a:lstStyle/>
          <a:p>
            <a:r>
              <a:rPr lang="ja-JP" altLang="en-US" sz="2000" dirty="0"/>
              <a:t>𝑦</a:t>
            </a:r>
            <a:r>
              <a:rPr lang="en-US" altLang="ja-JP" sz="2000" dirty="0"/>
              <a:t>=</a:t>
            </a:r>
            <a:r>
              <a:rPr lang="ja-JP" altLang="en-US" sz="2000" dirty="0"/>
              <a:t>𝑎</a:t>
            </a:r>
            <a:r>
              <a:rPr lang="en-US" altLang="ja-JP" sz="2000" dirty="0"/>
              <a:t>+</a:t>
            </a:r>
            <a:r>
              <a:rPr lang="ja-JP" altLang="en-US" sz="2000" dirty="0"/>
              <a:t>𝑏𝑥</a:t>
            </a:r>
          </a:p>
        </p:txBody>
      </p:sp>
    </p:spTree>
    <p:extLst>
      <p:ext uri="{BB962C8B-B14F-4D97-AF65-F5344CB8AC3E}">
        <p14:creationId xmlns:p14="http://schemas.microsoft.com/office/powerpoint/2010/main" val="639889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1CC00-891E-3A80-D6BB-391DA186F0F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59702C-575E-4E45-8E27-70E14AA33706}"/>
              </a:ext>
            </a:extLst>
          </p:cNvPr>
          <p:cNvSpPr>
            <a:spLocks noGrp="1"/>
          </p:cNvSpPr>
          <p:nvPr>
            <p:ph type="title"/>
          </p:nvPr>
        </p:nvSpPr>
        <p:spPr/>
        <p:txBody>
          <a:bodyPr/>
          <a:lstStyle/>
          <a:p>
            <a:r>
              <a:rPr kumimoji="1" lang="en-US" altLang="ja-JP" sz="2000" b="1" dirty="0"/>
              <a:t>Additional Note;</a:t>
            </a:r>
            <a:r>
              <a:rPr kumimoji="1" lang="ja-JP" altLang="en-US" sz="2000" b="1" dirty="0"/>
              <a:t>　</a:t>
            </a:r>
            <a:r>
              <a:rPr kumimoji="1" lang="ja-JP" altLang="en-US" b="1" dirty="0"/>
              <a:t>最小二乗法</a:t>
            </a:r>
          </a:p>
        </p:txBody>
      </p:sp>
      <p:sp>
        <p:nvSpPr>
          <p:cNvPr id="3" name="テキスト プレースホルダー 2">
            <a:extLst>
              <a:ext uri="{FF2B5EF4-FFF2-40B4-BE49-F238E27FC236}">
                <a16:creationId xmlns:a16="http://schemas.microsoft.com/office/drawing/2014/main" id="{AFD9B49E-2542-50E7-D3EC-D8670D38E843}"/>
              </a:ext>
            </a:extLst>
          </p:cNvPr>
          <p:cNvSpPr>
            <a:spLocks noGrp="1"/>
          </p:cNvSpPr>
          <p:nvPr>
            <p:ph type="body" sz="quarter" idx="13"/>
          </p:nvPr>
        </p:nvSpPr>
        <p:spPr/>
        <p:txBody>
          <a:bodyPr/>
          <a:lstStyle/>
          <a:p>
            <a:r>
              <a:rPr lang="ja-JP" altLang="en-US" dirty="0"/>
              <a:t>２ｰ２．教師あり学習</a:t>
            </a:r>
          </a:p>
        </p:txBody>
      </p:sp>
      <p:sp>
        <p:nvSpPr>
          <p:cNvPr id="8" name="テキスト ボックス 7">
            <a:extLst>
              <a:ext uri="{FF2B5EF4-FFF2-40B4-BE49-F238E27FC236}">
                <a16:creationId xmlns:a16="http://schemas.microsoft.com/office/drawing/2014/main" id="{E841F0EB-242C-4205-7A70-571E255A3D72}"/>
              </a:ext>
            </a:extLst>
          </p:cNvPr>
          <p:cNvSpPr txBox="1"/>
          <p:nvPr/>
        </p:nvSpPr>
        <p:spPr>
          <a:xfrm>
            <a:off x="745348" y="3802003"/>
            <a:ext cx="1510574" cy="523220"/>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①</a:t>
            </a:r>
            <a:r>
              <a:rPr lang="en-US" altLang="ja-JP" sz="1400" b="1" dirty="0">
                <a:latin typeface="Meiryo UI" panose="020B0604030504040204" pitchFamily="50" charset="-128"/>
                <a:ea typeface="Meiryo UI" panose="020B0604030504040204" pitchFamily="50" charset="-128"/>
              </a:rPr>
              <a:t>5</a:t>
            </a:r>
            <a:r>
              <a:rPr lang="ja-JP" altLang="en-US" sz="1400" b="1" dirty="0">
                <a:latin typeface="Meiryo UI" panose="020B0604030504040204" pitchFamily="50" charset="-128"/>
                <a:ea typeface="Meiryo UI" panose="020B0604030504040204" pitchFamily="50" charset="-128"/>
              </a:rPr>
              <a:t>名の英語と数学のテストの点数</a:t>
            </a:r>
            <a:endParaRPr kumimoji="1" lang="en-US" altLang="ja-JP" sz="1400" b="1" dirty="0">
              <a:latin typeface="Meiryo UI" panose="020B0604030504040204" pitchFamily="50" charset="-128"/>
              <a:ea typeface="Meiryo UI" panose="020B0604030504040204" pitchFamily="50" charset="-128"/>
            </a:endParaRPr>
          </a:p>
        </p:txBody>
      </p:sp>
      <p:graphicFrame>
        <p:nvGraphicFramePr>
          <p:cNvPr id="12" name="表 11">
            <a:extLst>
              <a:ext uri="{FF2B5EF4-FFF2-40B4-BE49-F238E27FC236}">
                <a16:creationId xmlns:a16="http://schemas.microsoft.com/office/drawing/2014/main" id="{2DA1F8EB-27B5-6374-F3DB-391FEA403925}"/>
              </a:ext>
            </a:extLst>
          </p:cNvPr>
          <p:cNvGraphicFramePr>
            <a:graphicFrameLocks noGrp="1"/>
          </p:cNvGraphicFramePr>
          <p:nvPr/>
        </p:nvGraphicFramePr>
        <p:xfrm>
          <a:off x="875720" y="4427966"/>
          <a:ext cx="1249830" cy="1428750"/>
        </p:xfrm>
        <a:graphic>
          <a:graphicData uri="http://schemas.openxmlformats.org/drawingml/2006/table">
            <a:tbl>
              <a:tblPr/>
              <a:tblGrid>
                <a:gridCol w="416610">
                  <a:extLst>
                    <a:ext uri="{9D8B030D-6E8A-4147-A177-3AD203B41FA5}">
                      <a16:colId xmlns:a16="http://schemas.microsoft.com/office/drawing/2014/main" val="4202327066"/>
                    </a:ext>
                  </a:extLst>
                </a:gridCol>
                <a:gridCol w="416610">
                  <a:extLst>
                    <a:ext uri="{9D8B030D-6E8A-4147-A177-3AD203B41FA5}">
                      <a16:colId xmlns:a16="http://schemas.microsoft.com/office/drawing/2014/main" val="2637707704"/>
                    </a:ext>
                  </a:extLst>
                </a:gridCol>
                <a:gridCol w="416610">
                  <a:extLst>
                    <a:ext uri="{9D8B030D-6E8A-4147-A177-3AD203B41FA5}">
                      <a16:colId xmlns:a16="http://schemas.microsoft.com/office/drawing/2014/main" val="3346165642"/>
                    </a:ext>
                  </a:extLst>
                </a:gridCol>
              </a:tblGrid>
              <a:tr h="238125">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　</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英語</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数学</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1663904"/>
                  </a:ext>
                </a:extLst>
              </a:tr>
              <a:tr h="238125">
                <a:tc>
                  <a:txBody>
                    <a:bodyPr/>
                    <a:lstStyle/>
                    <a:p>
                      <a:pPr algn="ctr"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A</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70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90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3372658"/>
                  </a:ext>
                </a:extLst>
              </a:tr>
              <a:tr h="238125">
                <a:tc>
                  <a:txBody>
                    <a:bodyPr/>
                    <a:lstStyle/>
                    <a:p>
                      <a:pPr algn="ctr"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B</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60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70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99386875"/>
                  </a:ext>
                </a:extLst>
              </a:tr>
              <a:tr h="238125">
                <a:tc>
                  <a:txBody>
                    <a:bodyPr/>
                    <a:lstStyle/>
                    <a:p>
                      <a:pPr algn="ctr"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C</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50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40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4441529"/>
                  </a:ext>
                </a:extLst>
              </a:tr>
              <a:tr h="238125">
                <a:tc>
                  <a:txBody>
                    <a:bodyPr/>
                    <a:lstStyle/>
                    <a:p>
                      <a:pPr algn="ctr"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D</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90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6190965"/>
                  </a:ext>
                </a:extLst>
              </a:tr>
              <a:tr h="238125">
                <a:tc>
                  <a:txBody>
                    <a:bodyPr/>
                    <a:lstStyle/>
                    <a:p>
                      <a:pPr algn="ctr"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E</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80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60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3707118"/>
                  </a:ext>
                </a:extLst>
              </a:tr>
            </a:tbl>
          </a:graphicData>
        </a:graphic>
      </p:graphicFrame>
      <p:graphicFrame>
        <p:nvGraphicFramePr>
          <p:cNvPr id="19" name="グラフ 18">
            <a:extLst>
              <a:ext uri="{FF2B5EF4-FFF2-40B4-BE49-F238E27FC236}">
                <a16:creationId xmlns:a16="http://schemas.microsoft.com/office/drawing/2014/main" id="{F0091E85-B69D-8F04-A824-6CF9B8F48A99}"/>
              </a:ext>
            </a:extLst>
          </p:cNvPr>
          <p:cNvGraphicFramePr>
            <a:graphicFrameLocks/>
          </p:cNvGraphicFramePr>
          <p:nvPr/>
        </p:nvGraphicFramePr>
        <p:xfrm>
          <a:off x="3099243" y="4364842"/>
          <a:ext cx="2406275" cy="1600200"/>
        </p:xfrm>
        <a:graphic>
          <a:graphicData uri="http://schemas.openxmlformats.org/drawingml/2006/chart">
            <c:chart xmlns:c="http://schemas.openxmlformats.org/drawingml/2006/chart" xmlns:r="http://schemas.openxmlformats.org/officeDocument/2006/relationships" r:id="rId3"/>
          </a:graphicData>
        </a:graphic>
      </p:graphicFrame>
      <p:sp>
        <p:nvSpPr>
          <p:cNvPr id="20" name="テキスト ボックス 19">
            <a:extLst>
              <a:ext uri="{FF2B5EF4-FFF2-40B4-BE49-F238E27FC236}">
                <a16:creationId xmlns:a16="http://schemas.microsoft.com/office/drawing/2014/main" id="{A3AF833F-C6F3-651F-684E-E1301D36837D}"/>
              </a:ext>
            </a:extLst>
          </p:cNvPr>
          <p:cNvSpPr txBox="1"/>
          <p:nvPr/>
        </p:nvSpPr>
        <p:spPr>
          <a:xfrm>
            <a:off x="3068119" y="3770892"/>
            <a:ext cx="2701835" cy="523220"/>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②英語を</a:t>
            </a:r>
            <a:r>
              <a:rPr kumimoji="1" lang="en-US" altLang="ja-JP" sz="1400" b="1" dirty="0">
                <a:latin typeface="Meiryo UI" panose="020B0604030504040204" pitchFamily="50" charset="-128"/>
                <a:ea typeface="Meiryo UI" panose="020B0604030504040204" pitchFamily="50" charset="-128"/>
              </a:rPr>
              <a:t>X</a:t>
            </a:r>
            <a:r>
              <a:rPr kumimoji="1" lang="ja-JP" altLang="en-US" sz="1400" b="1" dirty="0">
                <a:latin typeface="Meiryo UI" panose="020B0604030504040204" pitchFamily="50" charset="-128"/>
                <a:ea typeface="Meiryo UI" panose="020B0604030504040204" pitchFamily="50" charset="-128"/>
              </a:rPr>
              <a:t>，数学を</a:t>
            </a:r>
            <a:r>
              <a:rPr kumimoji="1" lang="en-US" altLang="ja-JP" sz="1400" b="1" dirty="0">
                <a:latin typeface="Meiryo UI" panose="020B0604030504040204" pitchFamily="50" charset="-128"/>
                <a:ea typeface="Meiryo UI" panose="020B0604030504040204" pitchFamily="50" charset="-128"/>
              </a:rPr>
              <a:t>Y</a:t>
            </a:r>
            <a:r>
              <a:rPr kumimoji="1" lang="ja-JP" altLang="en-US" sz="1400" b="1" dirty="0">
                <a:latin typeface="Meiryo UI" panose="020B0604030504040204" pitchFamily="50" charset="-128"/>
                <a:ea typeface="Meiryo UI" panose="020B0604030504040204" pitchFamily="50" charset="-128"/>
              </a:rPr>
              <a:t>としてグラフにプロットする（散布図を作る）</a:t>
            </a:r>
            <a:endParaRPr kumimoji="1" lang="en-US" altLang="ja-JP" sz="1400" b="1" dirty="0">
              <a:latin typeface="Meiryo UI" panose="020B0604030504040204" pitchFamily="50" charset="-128"/>
              <a:ea typeface="Meiryo UI" panose="020B0604030504040204" pitchFamily="50" charset="-128"/>
            </a:endParaRPr>
          </a:p>
        </p:txBody>
      </p:sp>
      <p:graphicFrame>
        <p:nvGraphicFramePr>
          <p:cNvPr id="23" name="グラフ 22">
            <a:extLst>
              <a:ext uri="{FF2B5EF4-FFF2-40B4-BE49-F238E27FC236}">
                <a16:creationId xmlns:a16="http://schemas.microsoft.com/office/drawing/2014/main" id="{3F9F4375-9E19-DC51-DDB3-64843A8E29B9}"/>
              </a:ext>
            </a:extLst>
          </p:cNvPr>
          <p:cNvGraphicFramePr>
            <a:graphicFrameLocks/>
          </p:cNvGraphicFramePr>
          <p:nvPr/>
        </p:nvGraphicFramePr>
        <p:xfrm>
          <a:off x="6582151" y="4437731"/>
          <a:ext cx="2406275" cy="1600200"/>
        </p:xfrm>
        <a:graphic>
          <a:graphicData uri="http://schemas.openxmlformats.org/drawingml/2006/chart">
            <c:chart xmlns:c="http://schemas.openxmlformats.org/drawingml/2006/chart" xmlns:r="http://schemas.openxmlformats.org/officeDocument/2006/relationships" r:id="rId4"/>
          </a:graphicData>
        </a:graphic>
      </p:graphicFrame>
      <p:sp>
        <p:nvSpPr>
          <p:cNvPr id="24" name="テキスト ボックス 23">
            <a:extLst>
              <a:ext uri="{FF2B5EF4-FFF2-40B4-BE49-F238E27FC236}">
                <a16:creationId xmlns:a16="http://schemas.microsoft.com/office/drawing/2014/main" id="{F8D7A479-BB04-CC17-DA84-5AD67B1EE79B}"/>
              </a:ext>
            </a:extLst>
          </p:cNvPr>
          <p:cNvSpPr txBox="1"/>
          <p:nvPr/>
        </p:nvSpPr>
        <p:spPr>
          <a:xfrm>
            <a:off x="6786990" y="3770892"/>
            <a:ext cx="2201435" cy="523220"/>
          </a:xfrm>
          <a:prstGeom prst="rect">
            <a:avLst/>
          </a:prstGeom>
          <a:noFill/>
        </p:spPr>
        <p:txBody>
          <a:bodyPr wrap="square" rtlCol="0">
            <a:spAutoFit/>
          </a:bodyPr>
          <a:lstStyle/>
          <a:p>
            <a:r>
              <a:rPr lang="ja-JP" altLang="en-US" sz="1400" b="1" dirty="0">
                <a:latin typeface="Meiryo UI" panose="020B0604030504040204" pitchFamily="50" charset="-128"/>
                <a:ea typeface="Meiryo UI" panose="020B0604030504040204" pitchFamily="50" charset="-128"/>
              </a:rPr>
              <a:t>③プロットされた点の傾向を</a:t>
            </a:r>
            <a:endParaRPr lang="en-US" altLang="ja-JP" sz="1400" b="1" dirty="0">
              <a:latin typeface="Meiryo UI" panose="020B0604030504040204" pitchFamily="50" charset="-128"/>
              <a:ea typeface="Meiryo UI" panose="020B0604030504040204" pitchFamily="50" charset="-128"/>
            </a:endParaRPr>
          </a:p>
          <a:p>
            <a:r>
              <a:rPr kumimoji="1" lang="en-US" altLang="ja-JP" sz="1400" b="1" dirty="0">
                <a:latin typeface="Meiryo UI" panose="020B0604030504040204" pitchFamily="50" charset="-128"/>
                <a:ea typeface="Meiryo UI" panose="020B0604030504040204" pitchFamily="50" charset="-128"/>
              </a:rPr>
              <a:t>Y</a:t>
            </a:r>
            <a:r>
              <a:rPr kumimoji="1" lang="ja-JP" altLang="en-US" sz="1400" b="1" dirty="0">
                <a:latin typeface="Meiryo UI" panose="020B0604030504040204" pitchFamily="50" charset="-128"/>
                <a:ea typeface="Meiryo UI" panose="020B0604030504040204" pitchFamily="50" charset="-128"/>
              </a:rPr>
              <a:t>＝</a:t>
            </a:r>
            <a:r>
              <a:rPr kumimoji="1" lang="en-US" altLang="ja-JP" sz="1400" b="1" dirty="0" err="1">
                <a:latin typeface="Meiryo UI" panose="020B0604030504040204" pitchFamily="50" charset="-128"/>
                <a:ea typeface="Meiryo UI" panose="020B0604030504040204" pitchFamily="50" charset="-128"/>
              </a:rPr>
              <a:t>a+bX</a:t>
            </a:r>
            <a:r>
              <a:rPr kumimoji="1" lang="ja-JP" altLang="en-US" sz="1400" b="1" dirty="0">
                <a:latin typeface="Meiryo UI" panose="020B0604030504040204" pitchFamily="50" charset="-128"/>
                <a:ea typeface="Meiryo UI" panose="020B0604030504040204" pitchFamily="50" charset="-128"/>
              </a:rPr>
              <a:t>と置く</a:t>
            </a:r>
            <a:endParaRPr kumimoji="1" lang="en-US" altLang="ja-JP" sz="1400" b="1" dirty="0">
              <a:latin typeface="Meiryo UI" panose="020B0604030504040204" pitchFamily="50" charset="-128"/>
              <a:ea typeface="Meiryo UI" panose="020B0604030504040204" pitchFamily="50" charset="-128"/>
            </a:endParaRPr>
          </a:p>
        </p:txBody>
      </p:sp>
      <p:grpSp>
        <p:nvGrpSpPr>
          <p:cNvPr id="44" name="グループ化 43">
            <a:extLst>
              <a:ext uri="{FF2B5EF4-FFF2-40B4-BE49-F238E27FC236}">
                <a16:creationId xmlns:a16="http://schemas.microsoft.com/office/drawing/2014/main" id="{4FF234DB-D4FD-082D-934C-98161DD5198B}"/>
              </a:ext>
            </a:extLst>
          </p:cNvPr>
          <p:cNvGrpSpPr/>
          <p:nvPr/>
        </p:nvGrpSpPr>
        <p:grpSpPr>
          <a:xfrm>
            <a:off x="1837013" y="6147526"/>
            <a:ext cx="8914929" cy="338554"/>
            <a:chOff x="776193" y="3407224"/>
            <a:chExt cx="8914929" cy="338554"/>
          </a:xfrm>
        </p:grpSpPr>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CD474E6D-7ADC-D70B-2C97-62D8AD3D0965}"/>
                    </a:ext>
                  </a:extLst>
                </p:cNvPr>
                <p:cNvSpPr txBox="1"/>
                <p:nvPr/>
              </p:nvSpPr>
              <p:spPr>
                <a:xfrm>
                  <a:off x="776193" y="3429000"/>
                  <a:ext cx="1231106"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rPr>
                          <m:t>𝒀</m:t>
                        </m:r>
                        <m:r>
                          <a:rPr kumimoji="1" lang="ja-JP" altLang="en-US" b="1" i="0">
                            <a:latin typeface="Cambria Math" panose="02040503050406030204" pitchFamily="18" charset="0"/>
                          </a:rPr>
                          <m:t>=</m:t>
                        </m:r>
                        <m:r>
                          <a:rPr kumimoji="1" lang="ja-JP" altLang="en-US" b="1" i="1">
                            <a:latin typeface="Cambria Math" panose="02040503050406030204" pitchFamily="18" charset="0"/>
                          </a:rPr>
                          <m:t>𝒂</m:t>
                        </m:r>
                        <m:r>
                          <a:rPr kumimoji="1" lang="ja-JP" altLang="en-US" b="1" i="0">
                            <a:latin typeface="Cambria Math" panose="02040503050406030204" pitchFamily="18" charset="0"/>
                          </a:rPr>
                          <m:t>+</m:t>
                        </m:r>
                        <m:r>
                          <a:rPr kumimoji="1" lang="ja-JP" altLang="en-US" b="1" i="1">
                            <a:latin typeface="Cambria Math" panose="02040503050406030204" pitchFamily="18" charset="0"/>
                          </a:rPr>
                          <m:t>𝒃𝑿</m:t>
                        </m:r>
                      </m:oMath>
                    </m:oMathPara>
                  </a14:m>
                  <a:endParaRPr kumimoji="1" lang="ja-JP" altLang="en-US" b="1" dirty="0"/>
                </a:p>
              </p:txBody>
            </p:sp>
          </mc:Choice>
          <mc:Fallback xmlns="">
            <p:sp>
              <p:nvSpPr>
                <p:cNvPr id="5" name="テキスト ボックス 4">
                  <a:extLst>
                    <a:ext uri="{FF2B5EF4-FFF2-40B4-BE49-F238E27FC236}">
                      <a16:creationId xmlns:a16="http://schemas.microsoft.com/office/drawing/2014/main" id="{C7A3C3D8-522D-E256-5028-D6C4E4E7F292}"/>
                    </a:ext>
                  </a:extLst>
                </p:cNvPr>
                <p:cNvSpPr txBox="1">
                  <a:spLocks noRot="1" noChangeAspect="1" noMove="1" noResize="1" noEditPoints="1" noAdjustHandles="1" noChangeArrowheads="1" noChangeShapeType="1" noTextEdit="1"/>
                </p:cNvSpPr>
                <p:nvPr/>
              </p:nvSpPr>
              <p:spPr>
                <a:xfrm>
                  <a:off x="776193" y="3429000"/>
                  <a:ext cx="1231106" cy="276999"/>
                </a:xfrm>
                <a:prstGeom prst="rect">
                  <a:avLst/>
                </a:prstGeom>
                <a:blipFill>
                  <a:blip r:embed="rId5"/>
                  <a:stretch>
                    <a:fillRect l="-3465" r="-4455" b="-11111"/>
                  </a:stretch>
                </a:blipFill>
              </p:spPr>
              <p:txBody>
                <a:bodyPr/>
                <a:lstStyle/>
                <a:p>
                  <a:r>
                    <a:rPr lang="ja-JP" altLang="en-US">
                      <a:noFill/>
                    </a:rPr>
                    <a:t> </a:t>
                  </a:r>
                </a:p>
              </p:txBody>
            </p:sp>
          </mc:Fallback>
        </mc:AlternateContent>
        <p:sp>
          <p:nvSpPr>
            <p:cNvPr id="25" name="テキスト ボックス 24">
              <a:extLst>
                <a:ext uri="{FF2B5EF4-FFF2-40B4-BE49-F238E27FC236}">
                  <a16:creationId xmlns:a16="http://schemas.microsoft.com/office/drawing/2014/main" id="{D4E04081-D745-E5ED-54AE-280BA5067753}"/>
                </a:ext>
              </a:extLst>
            </p:cNvPr>
            <p:cNvSpPr txBox="1"/>
            <p:nvPr/>
          </p:nvSpPr>
          <p:spPr>
            <a:xfrm>
              <a:off x="1974005" y="3407224"/>
              <a:ext cx="7717117"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を線形回帰モデルと呼ぶ　　切片（パラメータ）　　と傾き（パラメータ）　　を持つ</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B72DBABF-CD33-B94D-ED2A-4803F3541DE4}"/>
                    </a:ext>
                  </a:extLst>
                </p:cNvPr>
                <p:cNvSpPr txBox="1"/>
                <p:nvPr/>
              </p:nvSpPr>
              <p:spPr>
                <a:xfrm>
                  <a:off x="5866892" y="3434010"/>
                  <a:ext cx="208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b="1" i="1">
                            <a:latin typeface="Cambria Math" panose="02040503050406030204" pitchFamily="18" charset="0"/>
                          </a:rPr>
                          <m:t>𝒂</m:t>
                        </m:r>
                      </m:oMath>
                    </m:oMathPara>
                  </a14:m>
                  <a:endParaRPr kumimoji="1" lang="ja-JP" altLang="en-US" b="1" dirty="0"/>
                </a:p>
              </p:txBody>
            </p:sp>
          </mc:Choice>
          <mc:Fallback xmlns="">
            <p:sp>
              <p:nvSpPr>
                <p:cNvPr id="26" name="テキスト ボックス 25">
                  <a:extLst>
                    <a:ext uri="{FF2B5EF4-FFF2-40B4-BE49-F238E27FC236}">
                      <a16:creationId xmlns:a16="http://schemas.microsoft.com/office/drawing/2014/main" id="{D19B593E-EC54-9CA7-74D4-C75A1CCFF61C}"/>
                    </a:ext>
                  </a:extLst>
                </p:cNvPr>
                <p:cNvSpPr txBox="1">
                  <a:spLocks noRot="1" noChangeAspect="1" noMove="1" noResize="1" noEditPoints="1" noAdjustHandles="1" noChangeArrowheads="1" noChangeShapeType="1" noTextEdit="1"/>
                </p:cNvSpPr>
                <p:nvPr/>
              </p:nvSpPr>
              <p:spPr>
                <a:xfrm>
                  <a:off x="5866892" y="3434010"/>
                  <a:ext cx="208390" cy="276999"/>
                </a:xfrm>
                <a:prstGeom prst="rect">
                  <a:avLst/>
                </a:prstGeom>
                <a:blipFill>
                  <a:blip r:embed="rId6"/>
                  <a:stretch>
                    <a:fillRect l="-14286" r="-1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4C686CFB-930F-906A-E951-EDDA2CD74F25}"/>
                    </a:ext>
                  </a:extLst>
                </p:cNvPr>
                <p:cNvSpPr txBox="1"/>
                <p:nvPr/>
              </p:nvSpPr>
              <p:spPr>
                <a:xfrm>
                  <a:off x="7960471" y="3428999"/>
                  <a:ext cx="205184"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b="1" i="1">
                            <a:latin typeface="Cambria Math" panose="02040503050406030204" pitchFamily="18" charset="0"/>
                          </a:rPr>
                          <m:t>𝒃</m:t>
                        </m:r>
                      </m:oMath>
                    </m:oMathPara>
                  </a14:m>
                  <a:endParaRPr kumimoji="1" lang="ja-JP" altLang="en-US" b="1" dirty="0"/>
                </a:p>
              </p:txBody>
            </p:sp>
          </mc:Choice>
          <mc:Fallback xmlns="">
            <p:sp>
              <p:nvSpPr>
                <p:cNvPr id="27" name="テキスト ボックス 26">
                  <a:extLst>
                    <a:ext uri="{FF2B5EF4-FFF2-40B4-BE49-F238E27FC236}">
                      <a16:creationId xmlns:a16="http://schemas.microsoft.com/office/drawing/2014/main" id="{CBC660B9-FE91-D6E0-3CB4-576A4F3733FF}"/>
                    </a:ext>
                  </a:extLst>
                </p:cNvPr>
                <p:cNvSpPr txBox="1">
                  <a:spLocks noRot="1" noChangeAspect="1" noMove="1" noResize="1" noEditPoints="1" noAdjustHandles="1" noChangeArrowheads="1" noChangeShapeType="1" noTextEdit="1"/>
                </p:cNvSpPr>
                <p:nvPr/>
              </p:nvSpPr>
              <p:spPr>
                <a:xfrm>
                  <a:off x="7960471" y="3428999"/>
                  <a:ext cx="205184" cy="276999"/>
                </a:xfrm>
                <a:prstGeom prst="rect">
                  <a:avLst/>
                </a:prstGeom>
                <a:blipFill>
                  <a:blip r:embed="rId7"/>
                  <a:stretch>
                    <a:fillRect l="-29412" r="-23529" b="-11111"/>
                  </a:stretch>
                </a:blipFill>
              </p:spPr>
              <p:txBody>
                <a:bodyPr/>
                <a:lstStyle/>
                <a:p>
                  <a:r>
                    <a:rPr lang="ja-JP" altLang="en-US">
                      <a:noFill/>
                    </a:rPr>
                    <a:t> </a:t>
                  </a:r>
                </a:p>
              </p:txBody>
            </p:sp>
          </mc:Fallback>
        </mc:AlternateContent>
      </p:grpSp>
      <p:sp>
        <p:nvSpPr>
          <p:cNvPr id="4" name="テキスト ボックス 3">
            <a:extLst>
              <a:ext uri="{FF2B5EF4-FFF2-40B4-BE49-F238E27FC236}">
                <a16:creationId xmlns:a16="http://schemas.microsoft.com/office/drawing/2014/main" id="{D42B8B7A-87F9-54AB-9A57-8A502002C8B4}"/>
              </a:ext>
            </a:extLst>
          </p:cNvPr>
          <p:cNvSpPr txBox="1"/>
          <p:nvPr/>
        </p:nvSpPr>
        <p:spPr>
          <a:xfrm>
            <a:off x="659363" y="1200539"/>
            <a:ext cx="3982281" cy="646331"/>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誤差の２乗の和を最小にすることで、尤もらしい関数式を求める方法</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4623ED0-8946-2175-0A47-F651D93A6C30}"/>
                  </a:ext>
                </a:extLst>
              </p:cNvPr>
              <p:cNvSpPr txBox="1"/>
              <p:nvPr/>
            </p:nvSpPr>
            <p:spPr>
              <a:xfrm>
                <a:off x="836543" y="1905260"/>
                <a:ext cx="197791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i="1" smtClean="0">
                          <a:latin typeface="Cambria Math" panose="02040503050406030204" pitchFamily="18" charset="0"/>
                        </a:rPr>
                        <m:t>J</m:t>
                      </m:r>
                      <m:r>
                        <a:rPr lang="ja-JP" altLang="en-US" i="1">
                          <a:latin typeface="Cambria Math" panose="02040503050406030204" pitchFamily="18" charset="0"/>
                        </a:rPr>
                        <m:t>＝</m:t>
                      </m:r>
                      <m:nary>
                        <m:naryPr>
                          <m:chr m:val="∑"/>
                          <m:limLoc m:val="undOvr"/>
                          <m:grow m:val="on"/>
                          <m:ctrlPr>
                            <a:rPr kumimoji="1" lang="ja-JP" altLang="en-US" i="1" smtClean="0">
                              <a:latin typeface="Cambria Math" panose="02040503050406030204" pitchFamily="18" charset="0"/>
                            </a:rPr>
                          </m:ctrlPr>
                        </m:naryPr>
                        <m:sub>
                          <m:r>
                            <a:rPr kumimoji="1" lang="ja-JP" altLang="en-US" i="1">
                              <a:latin typeface="Cambria Math" panose="02040503050406030204" pitchFamily="18" charset="0"/>
                            </a:rPr>
                            <m:t>𝑖</m:t>
                          </m:r>
                          <m:r>
                            <a:rPr kumimoji="1" lang="ja-JP" altLang="en-US" i="0">
                              <a:latin typeface="Cambria Math" panose="02040503050406030204" pitchFamily="18" charset="0"/>
                            </a:rPr>
                            <m:t>=1</m:t>
                          </m:r>
                        </m:sub>
                        <m:sup>
                          <m:r>
                            <a:rPr kumimoji="1" lang="ja-JP" altLang="en-US" i="1">
                              <a:latin typeface="Cambria Math" panose="02040503050406030204" pitchFamily="18" charset="0"/>
                            </a:rPr>
                            <m:t>𝑛</m:t>
                          </m:r>
                        </m:sup>
                        <m:e>
                          <m:d>
                            <m:dPr>
                              <m:begChr m:val="{"/>
                              <m:endChr m:val="}"/>
                              <m:ctrlPr>
                                <a:rPr kumimoji="1" lang="ja-JP" altLang="en-US" i="1">
                                  <a:solidFill>
                                    <a:srgbClr val="836967"/>
                                  </a:solidFill>
                                  <a:latin typeface="Cambria Math" panose="02040503050406030204" pitchFamily="18" charset="0"/>
                                </a:rPr>
                              </m:ctrlPr>
                            </m:dPr>
                            <m:e>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𝑦</m:t>
                                  </m:r>
                                </m:e>
                                <m:sub>
                                  <m:r>
                                    <a:rPr kumimoji="1" lang="ja-JP" altLang="en-US" i="1">
                                      <a:latin typeface="Cambria Math" panose="02040503050406030204" pitchFamily="18" charset="0"/>
                                    </a:rPr>
                                    <m:t>𝑖</m:t>
                                  </m:r>
                                </m:sub>
                              </m:sSub>
                              <m:r>
                                <a:rPr kumimoji="1" lang="ja-JP" altLang="en-US" i="0">
                                  <a:latin typeface="Cambria Math" panose="02040503050406030204" pitchFamily="18" charset="0"/>
                                </a:rPr>
                                <m:t>−</m:t>
                              </m:r>
                              <m:r>
                                <a:rPr kumimoji="1" lang="ja-JP" altLang="en-US" i="1">
                                  <a:latin typeface="Cambria Math" panose="02040503050406030204" pitchFamily="18" charset="0"/>
                                </a:rPr>
                                <m:t>𝑓</m:t>
                              </m:r>
                              <m:d>
                                <m:dPr>
                                  <m:ctrlPr>
                                    <a:rPr kumimoji="1" lang="ja-JP" altLang="en-US" i="1">
                                      <a:solidFill>
                                        <a:srgbClr val="836967"/>
                                      </a:solidFill>
                                      <a:latin typeface="Cambria Math" panose="02040503050406030204" pitchFamily="18" charset="0"/>
                                    </a:rPr>
                                  </m:ctrlPr>
                                </m:dPr>
                                <m:e>
                                  <m:r>
                                    <a:rPr kumimoji="1" lang="ja-JP" altLang="en-US" i="1">
                                      <a:latin typeface="Cambria Math" panose="02040503050406030204" pitchFamily="18" charset="0"/>
                                    </a:rPr>
                                    <m:t>𝑥</m:t>
                                  </m:r>
                                  <m:r>
                                    <a:rPr kumimoji="1" lang="en-US" altLang="ja-JP" b="0" i="1" baseline="-25000" smtClean="0">
                                      <a:latin typeface="Cambria Math" panose="02040503050406030204" pitchFamily="18" charset="0"/>
                                    </a:rPr>
                                    <m:t>𝑖</m:t>
                                  </m:r>
                                </m:e>
                              </m:d>
                            </m:e>
                          </m:d>
                          <m:r>
                            <a:rPr lang="en-US" altLang="ja-JP" i="1" baseline="30000" smtClean="0">
                              <a:latin typeface="Cambria Math" panose="02040503050406030204" pitchFamily="18" charset="0"/>
                            </a:rPr>
                            <m:t>2</m:t>
                          </m:r>
                        </m:e>
                      </m:nary>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0BD13723-FAF8-B5F1-8DA9-2CD60C9DE73E}"/>
                  </a:ext>
                </a:extLst>
              </p:cNvPr>
              <p:cNvSpPr txBox="1">
                <a:spLocks noRot="1" noChangeAspect="1" noMove="1" noResize="1" noEditPoints="1" noAdjustHandles="1" noChangeArrowheads="1" noChangeShapeType="1" noTextEdit="1"/>
              </p:cNvSpPr>
              <p:nvPr/>
            </p:nvSpPr>
            <p:spPr>
              <a:xfrm>
                <a:off x="836543" y="1905260"/>
                <a:ext cx="1977914" cy="75623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FB77298-B919-8F21-7971-F2D6BCA6B212}"/>
                  </a:ext>
                </a:extLst>
              </p:cNvPr>
              <p:cNvSpPr txBox="1"/>
              <p:nvPr/>
            </p:nvSpPr>
            <p:spPr>
              <a:xfrm>
                <a:off x="2049326" y="2594586"/>
                <a:ext cx="4240615"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J</a:t>
                </a:r>
                <a:r>
                  <a:rPr kumimoji="1" lang="ja-JP" altLang="en-US" dirty="0">
                    <a:latin typeface="Meiryo UI" panose="020B0604030504040204" pitchFamily="50" charset="-128"/>
                    <a:ea typeface="Meiryo UI" panose="020B0604030504040204" pitchFamily="50" charset="-128"/>
                  </a:rPr>
                  <a:t>が最小となるモデル関数</a:t>
                </a:r>
                <a14:m>
                  <m:oMath xmlns:m="http://schemas.openxmlformats.org/officeDocument/2006/math">
                    <m:r>
                      <a:rPr kumimoji="1" lang="ja-JP" altLang="en-US" i="1" smtClean="0">
                        <a:latin typeface="Cambria Math" panose="02040503050406030204" pitchFamily="18" charset="0"/>
                      </a:rPr>
                      <m:t>𝑓</m:t>
                    </m:r>
                    <m:d>
                      <m:dPr>
                        <m:ctrlPr>
                          <a:rPr kumimoji="1" lang="ja-JP" altLang="en-US" i="1">
                            <a:solidFill>
                              <a:srgbClr val="836967"/>
                            </a:solidFill>
                            <a:latin typeface="Cambria Math" panose="02040503050406030204" pitchFamily="18" charset="0"/>
                          </a:rPr>
                        </m:ctrlPr>
                      </m:dPr>
                      <m:e>
                        <m:r>
                          <a:rPr kumimoji="1" lang="ja-JP" altLang="en-US" i="1">
                            <a:latin typeface="Cambria Math" panose="02040503050406030204" pitchFamily="18" charset="0"/>
                          </a:rPr>
                          <m:t>𝑥</m:t>
                        </m:r>
                      </m:e>
                    </m:d>
                  </m:oMath>
                </a14:m>
                <a:r>
                  <a:rPr kumimoji="1" lang="ja-JP" altLang="en-US" dirty="0">
                    <a:latin typeface="Meiryo UI" panose="020B0604030504040204" pitchFamily="50" charset="-128"/>
                    <a:ea typeface="Meiryo UI" panose="020B0604030504040204" pitchFamily="50" charset="-128"/>
                  </a:rPr>
                  <a:t>を求める</a:t>
                </a:r>
              </a:p>
            </p:txBody>
          </p:sp>
        </mc:Choice>
        <mc:Fallback xmlns="">
          <p:sp>
            <p:nvSpPr>
              <p:cNvPr id="7" name="テキスト ボックス 6">
                <a:extLst>
                  <a:ext uri="{FF2B5EF4-FFF2-40B4-BE49-F238E27FC236}">
                    <a16:creationId xmlns:a16="http://schemas.microsoft.com/office/drawing/2014/main" id="{AE15CB64-23A0-AA10-F73E-3DD22F3E934B}"/>
                  </a:ext>
                </a:extLst>
              </p:cNvPr>
              <p:cNvSpPr txBox="1">
                <a:spLocks noRot="1" noChangeAspect="1" noMove="1" noResize="1" noEditPoints="1" noAdjustHandles="1" noChangeArrowheads="1" noChangeShapeType="1" noTextEdit="1"/>
              </p:cNvSpPr>
              <p:nvPr/>
            </p:nvSpPr>
            <p:spPr>
              <a:xfrm>
                <a:off x="2049326" y="2594586"/>
                <a:ext cx="4240615" cy="369332"/>
              </a:xfrm>
              <a:prstGeom prst="rect">
                <a:avLst/>
              </a:prstGeom>
              <a:blipFill>
                <a:blip r:embed="rId9"/>
                <a:stretch>
                  <a:fillRect l="-1149" t="-10000" b="-26667"/>
                </a:stretch>
              </a:blipFill>
            </p:spPr>
            <p:txBody>
              <a:bodyPr/>
              <a:lstStyle/>
              <a:p>
                <a:r>
                  <a:rPr lang="ja-JP" altLang="en-US">
                    <a:noFill/>
                  </a:rPr>
                  <a:t> </a:t>
                </a:r>
              </a:p>
            </p:txBody>
          </p:sp>
        </mc:Fallback>
      </mc:AlternateContent>
      <p:graphicFrame>
        <p:nvGraphicFramePr>
          <p:cNvPr id="10" name="グラフ 9">
            <a:extLst>
              <a:ext uri="{FF2B5EF4-FFF2-40B4-BE49-F238E27FC236}">
                <a16:creationId xmlns:a16="http://schemas.microsoft.com/office/drawing/2014/main" id="{1DFA2A19-5D00-1814-C9A9-4CDF81F44F95}"/>
              </a:ext>
            </a:extLst>
          </p:cNvPr>
          <p:cNvGraphicFramePr>
            <a:graphicFrameLocks/>
          </p:cNvGraphicFramePr>
          <p:nvPr/>
        </p:nvGraphicFramePr>
        <p:xfrm>
          <a:off x="6693181" y="1012488"/>
          <a:ext cx="2406275" cy="2249354"/>
        </p:xfrm>
        <a:graphic>
          <a:graphicData uri="http://schemas.openxmlformats.org/drawingml/2006/chart">
            <c:chart xmlns:c="http://schemas.openxmlformats.org/drawingml/2006/chart" xmlns:r="http://schemas.openxmlformats.org/officeDocument/2006/relationships" r:id="rId10"/>
          </a:graphicData>
        </a:graphic>
      </p:graphicFrame>
      <p:cxnSp>
        <p:nvCxnSpPr>
          <p:cNvPr id="15" name="直線矢印コネクタ 14">
            <a:extLst>
              <a:ext uri="{FF2B5EF4-FFF2-40B4-BE49-F238E27FC236}">
                <a16:creationId xmlns:a16="http://schemas.microsoft.com/office/drawing/2014/main" id="{748591D7-2B92-042F-753C-0EA67DFF51B4}"/>
              </a:ext>
            </a:extLst>
          </p:cNvPr>
          <p:cNvCxnSpPr/>
          <p:nvPr/>
        </p:nvCxnSpPr>
        <p:spPr>
          <a:xfrm flipV="1">
            <a:off x="8491831" y="1366944"/>
            <a:ext cx="0" cy="471150"/>
          </a:xfrm>
          <a:prstGeom prst="straightConnector1">
            <a:avLst/>
          </a:prstGeom>
          <a:ln>
            <a:solidFill>
              <a:schemeClr val="tx1"/>
            </a:solidFill>
            <a:headEnd type="arrow"/>
            <a:tail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CABAC26-D283-63EC-0BC5-1FBD899D5ED7}"/>
                  </a:ext>
                </a:extLst>
              </p:cNvPr>
              <p:cNvSpPr txBox="1"/>
              <p:nvPr/>
            </p:nvSpPr>
            <p:spPr>
              <a:xfrm>
                <a:off x="8388597" y="1903035"/>
                <a:ext cx="263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𝑦</m:t>
                          </m:r>
                        </m:e>
                        <m:sub>
                          <m:r>
                            <a:rPr kumimoji="1" lang="ja-JP" altLang="en-US" i="1">
                              <a:latin typeface="Cambria Math" panose="02040503050406030204" pitchFamily="18" charset="0"/>
                            </a:rPr>
                            <m:t>𝑖</m:t>
                          </m:r>
                        </m:sub>
                      </m:sSub>
                    </m:oMath>
                  </m:oMathPara>
                </a14:m>
                <a:endParaRPr kumimoji="1" lang="ja-JP" altLang="en-US" dirty="0"/>
              </a:p>
            </p:txBody>
          </p:sp>
        </mc:Choice>
        <mc:Fallback xmlns="">
          <p:sp>
            <p:nvSpPr>
              <p:cNvPr id="16" name="テキスト ボックス 15">
                <a:extLst>
                  <a:ext uri="{FF2B5EF4-FFF2-40B4-BE49-F238E27FC236}">
                    <a16:creationId xmlns:a16="http://schemas.microsoft.com/office/drawing/2014/main" id="{697560E8-DE3E-9B82-18D7-A0D2889DB8D5}"/>
                  </a:ext>
                </a:extLst>
              </p:cNvPr>
              <p:cNvSpPr txBox="1">
                <a:spLocks noRot="1" noChangeAspect="1" noMove="1" noResize="1" noEditPoints="1" noAdjustHandles="1" noChangeArrowheads="1" noChangeShapeType="1" noTextEdit="1"/>
              </p:cNvSpPr>
              <p:nvPr/>
            </p:nvSpPr>
            <p:spPr>
              <a:xfrm>
                <a:off x="8388597" y="1903035"/>
                <a:ext cx="263214" cy="276999"/>
              </a:xfrm>
              <a:prstGeom prst="rect">
                <a:avLst/>
              </a:prstGeom>
              <a:blipFill>
                <a:blip r:embed="rId11"/>
                <a:stretch>
                  <a:fillRect l="-20930" r="-6977" b="-239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F9B0CCD6-639C-F048-C3BA-7D6F5049CBD7}"/>
                  </a:ext>
                </a:extLst>
              </p:cNvPr>
              <p:cNvSpPr txBox="1"/>
              <p:nvPr/>
            </p:nvSpPr>
            <p:spPr>
              <a:xfrm>
                <a:off x="8578351" y="1243320"/>
                <a:ext cx="521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𝑓</m:t>
                      </m:r>
                      <m:d>
                        <m:dPr>
                          <m:ctrlPr>
                            <a:rPr kumimoji="1" lang="ja-JP" altLang="en-US" i="1">
                              <a:solidFill>
                                <a:srgbClr val="836967"/>
                              </a:solidFill>
                              <a:latin typeface="Cambria Math" panose="02040503050406030204" pitchFamily="18" charset="0"/>
                            </a:rPr>
                          </m:ctrlPr>
                        </m:dPr>
                        <m:e>
                          <m:r>
                            <a:rPr kumimoji="1" lang="ja-JP" altLang="en-US" i="1">
                              <a:latin typeface="Cambria Math" panose="02040503050406030204" pitchFamily="18" charset="0"/>
                            </a:rPr>
                            <m:t>𝑥</m:t>
                          </m:r>
                        </m:e>
                      </m:d>
                    </m:oMath>
                  </m:oMathPara>
                </a14:m>
                <a:endParaRPr kumimoji="1" lang="ja-JP" altLang="en-US" dirty="0"/>
              </a:p>
            </p:txBody>
          </p:sp>
        </mc:Choice>
        <mc:Fallback xmlns="">
          <p:sp>
            <p:nvSpPr>
              <p:cNvPr id="17" name="テキスト ボックス 16">
                <a:extLst>
                  <a:ext uri="{FF2B5EF4-FFF2-40B4-BE49-F238E27FC236}">
                    <a16:creationId xmlns:a16="http://schemas.microsoft.com/office/drawing/2014/main" id="{FE2509CF-5778-B45F-DACA-4ED28AA6BB1D}"/>
                  </a:ext>
                </a:extLst>
              </p:cNvPr>
              <p:cNvSpPr txBox="1">
                <a:spLocks noRot="1" noChangeAspect="1" noMove="1" noResize="1" noEditPoints="1" noAdjustHandles="1" noChangeArrowheads="1" noChangeShapeType="1" noTextEdit="1"/>
              </p:cNvSpPr>
              <p:nvPr/>
            </p:nvSpPr>
            <p:spPr>
              <a:xfrm>
                <a:off x="8578351" y="1243320"/>
                <a:ext cx="521105" cy="276999"/>
              </a:xfrm>
              <a:prstGeom prst="rect">
                <a:avLst/>
              </a:prstGeom>
              <a:blipFill>
                <a:blip r:embed="rId12"/>
                <a:stretch>
                  <a:fillRect l="-13953" t="-2222" b="-35556"/>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D0227DFE-B67D-4234-CECE-E34FE034C2AC}"/>
              </a:ext>
            </a:extLst>
          </p:cNvPr>
          <p:cNvCxnSpPr/>
          <p:nvPr/>
        </p:nvCxnSpPr>
        <p:spPr>
          <a:xfrm>
            <a:off x="8153535" y="1686962"/>
            <a:ext cx="0" cy="301433"/>
          </a:xfrm>
          <a:prstGeom prst="straightConnector1">
            <a:avLst/>
          </a:prstGeom>
          <a:ln>
            <a:solidFill>
              <a:schemeClr val="tx1"/>
            </a:solidFill>
            <a:headEnd type="arrow"/>
            <a:tailEnd type="ova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6F83AF73-9679-DA78-55BC-5EC4BABCCED0}"/>
                  </a:ext>
                </a:extLst>
              </p:cNvPr>
              <p:cNvSpPr txBox="1"/>
              <p:nvPr/>
            </p:nvSpPr>
            <p:spPr>
              <a:xfrm>
                <a:off x="7398664" y="2365966"/>
                <a:ext cx="1201547"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bg1">
                              <a:lumMod val="50000"/>
                            </a:schemeClr>
                          </a:solidFill>
                          <a:latin typeface="Cambria Math" panose="02040503050406030204" pitchFamily="18" charset="0"/>
                        </a:rPr>
                        <m:t>𝑌</m:t>
                      </m:r>
                      <m:r>
                        <a:rPr kumimoji="1" lang="ja-JP" altLang="en-US" i="0">
                          <a:solidFill>
                            <a:schemeClr val="bg1">
                              <a:lumMod val="50000"/>
                            </a:schemeClr>
                          </a:solidFill>
                          <a:latin typeface="Cambria Math" panose="02040503050406030204" pitchFamily="18" charset="0"/>
                        </a:rPr>
                        <m:t>=</m:t>
                      </m:r>
                      <m:r>
                        <a:rPr kumimoji="1" lang="ja-JP" altLang="en-US" i="1">
                          <a:solidFill>
                            <a:schemeClr val="bg1">
                              <a:lumMod val="50000"/>
                            </a:schemeClr>
                          </a:solidFill>
                          <a:latin typeface="Cambria Math" panose="02040503050406030204" pitchFamily="18" charset="0"/>
                        </a:rPr>
                        <m:t>𝑎</m:t>
                      </m:r>
                      <m:r>
                        <a:rPr kumimoji="1" lang="ja-JP" altLang="en-US" i="0">
                          <a:solidFill>
                            <a:schemeClr val="bg1">
                              <a:lumMod val="50000"/>
                            </a:schemeClr>
                          </a:solidFill>
                          <a:latin typeface="Cambria Math" panose="02040503050406030204" pitchFamily="18" charset="0"/>
                        </a:rPr>
                        <m:t>+</m:t>
                      </m:r>
                      <m:r>
                        <a:rPr kumimoji="1" lang="ja-JP" altLang="en-US" i="1">
                          <a:solidFill>
                            <a:schemeClr val="bg1">
                              <a:lumMod val="50000"/>
                            </a:schemeClr>
                          </a:solidFill>
                          <a:latin typeface="Cambria Math" panose="02040503050406030204" pitchFamily="18" charset="0"/>
                        </a:rPr>
                        <m:t>𝑏𝑋</m:t>
                      </m:r>
                    </m:oMath>
                  </m:oMathPara>
                </a14:m>
                <a:endParaRPr kumimoji="1" lang="ja-JP" altLang="en-US" dirty="0">
                  <a:solidFill>
                    <a:schemeClr val="bg1">
                      <a:lumMod val="50000"/>
                    </a:schemeClr>
                  </a:solidFill>
                </a:endParaRPr>
              </a:p>
            </p:txBody>
          </p:sp>
        </mc:Choice>
        <mc:Fallback xmlns="">
          <p:sp>
            <p:nvSpPr>
              <p:cNvPr id="29" name="テキスト ボックス 28">
                <a:extLst>
                  <a:ext uri="{FF2B5EF4-FFF2-40B4-BE49-F238E27FC236}">
                    <a16:creationId xmlns:a16="http://schemas.microsoft.com/office/drawing/2014/main" id="{CB6FD7B4-C428-AB50-60E6-0A7CDF27ECA0}"/>
                  </a:ext>
                </a:extLst>
              </p:cNvPr>
              <p:cNvSpPr txBox="1">
                <a:spLocks noRot="1" noChangeAspect="1" noMove="1" noResize="1" noEditPoints="1" noAdjustHandles="1" noChangeArrowheads="1" noChangeShapeType="1" noTextEdit="1"/>
              </p:cNvSpPr>
              <p:nvPr/>
            </p:nvSpPr>
            <p:spPr>
              <a:xfrm>
                <a:off x="7398664" y="2365966"/>
                <a:ext cx="1201547" cy="276999"/>
              </a:xfrm>
              <a:prstGeom prst="rect">
                <a:avLst/>
              </a:prstGeom>
              <a:blipFill>
                <a:blip r:embed="rId13"/>
                <a:stretch>
                  <a:fillRect l="-4061" r="-3553" b="-6522"/>
                </a:stretch>
              </a:blipFill>
            </p:spPr>
            <p:txBody>
              <a:bodyPr/>
              <a:lstStyle/>
              <a:p>
                <a:r>
                  <a:rPr lang="ja-JP" altLang="en-US">
                    <a:noFill/>
                  </a:rPr>
                  <a:t> </a:t>
                </a:r>
              </a:p>
            </p:txBody>
          </p:sp>
        </mc:Fallback>
      </mc:AlternateContent>
      <p:cxnSp>
        <p:nvCxnSpPr>
          <p:cNvPr id="33" name="直線コネクタ 32">
            <a:extLst>
              <a:ext uri="{FF2B5EF4-FFF2-40B4-BE49-F238E27FC236}">
                <a16:creationId xmlns:a16="http://schemas.microsoft.com/office/drawing/2014/main" id="{082B3328-E2B7-3BFC-AC88-1FEA3400B38F}"/>
              </a:ext>
            </a:extLst>
          </p:cNvPr>
          <p:cNvCxnSpPr>
            <a:cxnSpLocks/>
          </p:cNvCxnSpPr>
          <p:nvPr/>
        </p:nvCxnSpPr>
        <p:spPr>
          <a:xfrm flipV="1">
            <a:off x="7875428" y="4294112"/>
            <a:ext cx="767029" cy="1085460"/>
          </a:xfrm>
          <a:prstGeom prst="line">
            <a:avLst/>
          </a:prstGeom>
          <a:ln w="38100">
            <a:solidFill>
              <a:schemeClr val="bg1">
                <a:lumMod val="75000"/>
              </a:schemeClr>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6" name="テキスト ボックス 35">
            <a:extLst>
              <a:ext uri="{FF2B5EF4-FFF2-40B4-BE49-F238E27FC236}">
                <a16:creationId xmlns:a16="http://schemas.microsoft.com/office/drawing/2014/main" id="{6C16D62A-48AB-C9E4-9C23-0D7481A5A9B3}"/>
              </a:ext>
            </a:extLst>
          </p:cNvPr>
          <p:cNvSpPr txBox="1"/>
          <p:nvPr/>
        </p:nvSpPr>
        <p:spPr>
          <a:xfrm>
            <a:off x="689311" y="3228535"/>
            <a:ext cx="5207636"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例）考え方（求め方）</a:t>
            </a:r>
            <a:r>
              <a:rPr lang="en-US" altLang="ja-JP" sz="1400" b="1" dirty="0">
                <a:latin typeface="Meiryo UI" panose="020B0604030504040204" pitchFamily="50" charset="-128"/>
                <a:ea typeface="Meiryo UI" panose="020B0604030504040204" pitchFamily="50" charset="-128"/>
              </a:rPr>
              <a:t>EXCEL</a:t>
            </a:r>
            <a:r>
              <a:rPr lang="ja-JP" altLang="en-US" sz="1400" b="1" dirty="0">
                <a:latin typeface="Meiryo UI" panose="020B0604030504040204" pitchFamily="50" charset="-128"/>
                <a:ea typeface="Meiryo UI" panose="020B0604030504040204" pitchFamily="50" charset="-128"/>
              </a:rPr>
              <a:t>を使って計算してみよう</a:t>
            </a:r>
            <a:endParaRPr kumimoji="1" lang="ja-JP" altLang="en-US" b="1" dirty="0">
              <a:latin typeface="Meiryo UI" panose="020B0604030504040204" pitchFamily="50" charset="-128"/>
              <a:ea typeface="Meiryo UI" panose="020B0604030504040204" pitchFamily="50" charset="-128"/>
            </a:endParaRPr>
          </a:p>
        </p:txBody>
      </p:sp>
      <p:sp>
        <p:nvSpPr>
          <p:cNvPr id="9" name="スライド番号プレースホルダー 8">
            <a:extLst>
              <a:ext uri="{FF2B5EF4-FFF2-40B4-BE49-F238E27FC236}">
                <a16:creationId xmlns:a16="http://schemas.microsoft.com/office/drawing/2014/main" id="{85F7DC08-C2FC-A416-E65E-2BE13DB1009E}"/>
              </a:ext>
            </a:extLst>
          </p:cNvPr>
          <p:cNvSpPr>
            <a:spLocks noGrp="1"/>
          </p:cNvSpPr>
          <p:nvPr>
            <p:ph type="sldNum" sz="quarter" idx="12"/>
          </p:nvPr>
        </p:nvSpPr>
        <p:spPr/>
        <p:txBody>
          <a:bodyPr/>
          <a:lstStyle/>
          <a:p>
            <a:fld id="{2977F5E9-0479-47A0-9E51-109E0858BCF2}" type="slidenum">
              <a:rPr kumimoji="1" lang="ja-JP" altLang="en-US" smtClean="0"/>
              <a:t>8</a:t>
            </a:fld>
            <a:endParaRPr kumimoji="1" lang="ja-JP" altLang="en-US"/>
          </a:p>
        </p:txBody>
      </p:sp>
    </p:spTree>
    <p:extLst>
      <p:ext uri="{BB962C8B-B14F-4D97-AF65-F5344CB8AC3E}">
        <p14:creationId xmlns:p14="http://schemas.microsoft.com/office/powerpoint/2010/main" val="146153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8C7DA-65C1-6877-B7CA-8208D920224B}"/>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CF3C4C8-E2FE-7D64-B103-E37B061357DE}"/>
              </a:ext>
            </a:extLst>
          </p:cNvPr>
          <p:cNvSpPr>
            <a:spLocks noGrp="1"/>
          </p:cNvSpPr>
          <p:nvPr>
            <p:ph type="body" sz="quarter" idx="13"/>
          </p:nvPr>
        </p:nvSpPr>
        <p:spPr/>
        <p:txBody>
          <a:bodyPr/>
          <a:lstStyle/>
          <a:p>
            <a:r>
              <a:rPr lang="ja-JP" altLang="en-US" dirty="0"/>
              <a:t>２ｰ２．教師あり学習</a:t>
            </a:r>
          </a:p>
        </p:txBody>
      </p:sp>
      <p:sp>
        <p:nvSpPr>
          <p:cNvPr id="4" name="テキスト ボックス 3">
            <a:extLst>
              <a:ext uri="{FF2B5EF4-FFF2-40B4-BE49-F238E27FC236}">
                <a16:creationId xmlns:a16="http://schemas.microsoft.com/office/drawing/2014/main" id="{B084A99C-8321-B360-9FC6-0CF41BD2C765}"/>
              </a:ext>
            </a:extLst>
          </p:cNvPr>
          <p:cNvSpPr txBox="1"/>
          <p:nvPr/>
        </p:nvSpPr>
        <p:spPr>
          <a:xfrm>
            <a:off x="273538" y="570523"/>
            <a:ext cx="1789724" cy="369332"/>
          </a:xfrm>
          <a:prstGeom prst="rect">
            <a:avLst/>
          </a:prstGeom>
          <a:noFill/>
        </p:spPr>
        <p:txBody>
          <a:bodyPr wrap="square" rtlCol="0">
            <a:spAutoFit/>
          </a:bodyPr>
          <a:lstStyle/>
          <a:p>
            <a:r>
              <a:rPr kumimoji="1" lang="ja-JP" altLang="en-US" dirty="0"/>
              <a:t>（続き）</a:t>
            </a:r>
          </a:p>
        </p:txBody>
      </p:sp>
      <p:sp>
        <p:nvSpPr>
          <p:cNvPr id="5" name="テキスト ボックス 4">
            <a:extLst>
              <a:ext uri="{FF2B5EF4-FFF2-40B4-BE49-F238E27FC236}">
                <a16:creationId xmlns:a16="http://schemas.microsoft.com/office/drawing/2014/main" id="{2540E2C1-4A45-A97B-AD33-088D7F620BBA}"/>
              </a:ext>
            </a:extLst>
          </p:cNvPr>
          <p:cNvSpPr txBox="1"/>
          <p:nvPr/>
        </p:nvSpPr>
        <p:spPr>
          <a:xfrm>
            <a:off x="371661" y="1089018"/>
            <a:ext cx="4116854"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④平均値を求める（点数の合計値を人数で割る）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C07C565-9347-36CC-11A5-29C9298220DA}"/>
                  </a:ext>
                </a:extLst>
              </p:cNvPr>
              <p:cNvSpPr txBox="1"/>
              <p:nvPr/>
            </p:nvSpPr>
            <p:spPr>
              <a:xfrm>
                <a:off x="507812" y="2310899"/>
                <a:ext cx="3615953" cy="633635"/>
              </a:xfrm>
              <a:prstGeom prst="rect">
                <a:avLst/>
              </a:prstGeom>
              <a:noFill/>
            </p:spPr>
            <p:txBody>
              <a:bodyPr wrap="square">
                <a:spAutoFit/>
              </a:bodyPr>
              <a:lstStyle/>
              <a:p>
                <a14:m>
                  <m:oMath xmlns:m="http://schemas.openxmlformats.org/officeDocument/2006/math">
                    <m:acc>
                      <m:accPr>
                        <m:chr m:val="̅"/>
                        <m:ctrlPr>
                          <a:rPr kumimoji="1" lang="ja-JP" altLang="en-US" i="1">
                            <a:solidFill>
                              <a:srgbClr val="836967"/>
                            </a:solidFill>
                            <a:latin typeface="Cambria Math" panose="02040503050406030204" pitchFamily="18" charset="0"/>
                          </a:rPr>
                        </m:ctrlPr>
                      </m:accPr>
                      <m:e>
                        <m:r>
                          <a:rPr kumimoji="1" lang="ja-JP" altLang="en-US" i="1">
                            <a:latin typeface="Cambria Math" panose="02040503050406030204" pitchFamily="18" charset="0"/>
                          </a:rPr>
                          <m:t>𝑥</m:t>
                        </m:r>
                      </m:e>
                    </m:acc>
                  </m:oMath>
                </a14:m>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(50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60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70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80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90)/5</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70</a:t>
                </a:r>
              </a:p>
              <a:p>
                <a14:m>
                  <m:oMath xmlns:m="http://schemas.openxmlformats.org/officeDocument/2006/math">
                    <m:acc>
                      <m:accPr>
                        <m:chr m:val="̅"/>
                        <m:ctrlPr>
                          <a:rPr kumimoji="1" lang="ja-JP" altLang="en-US" i="1" smtClean="0">
                            <a:solidFill>
                              <a:srgbClr val="836967"/>
                            </a:solidFill>
                            <a:latin typeface="Cambria Math" panose="02040503050406030204" pitchFamily="18" charset="0"/>
                          </a:rPr>
                        </m:ctrlPr>
                      </m:accPr>
                      <m:e>
                        <m:r>
                          <a:rPr kumimoji="1" lang="ja-JP" altLang="en-US" i="1">
                            <a:latin typeface="Cambria Math" panose="02040503050406030204" pitchFamily="18" charset="0"/>
                          </a:rPr>
                          <m:t>𝑦</m:t>
                        </m:r>
                      </m:e>
                    </m:acc>
                  </m:oMath>
                </a14:m>
                <a:r>
                  <a:rPr lang="en-US" altLang="ja-JP" sz="1400" dirty="0">
                    <a:latin typeface="Meiryo UI" panose="020B0604030504040204" pitchFamily="50" charset="-128"/>
                    <a:ea typeface="Meiryo UI" panose="020B0604030504040204" pitchFamily="50" charset="-128"/>
                  </a:rPr>
                  <a:t>=(40+70+90+60+100)/5</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72</a:t>
                </a:r>
              </a:p>
            </p:txBody>
          </p:sp>
        </mc:Choice>
        <mc:Fallback xmlns="">
          <p:sp>
            <p:nvSpPr>
              <p:cNvPr id="6" name="テキスト ボックス 5">
                <a:extLst>
                  <a:ext uri="{FF2B5EF4-FFF2-40B4-BE49-F238E27FC236}">
                    <a16:creationId xmlns:a16="http://schemas.microsoft.com/office/drawing/2014/main" id="{699C8A48-D0CB-2BC1-4C39-08442607F406}"/>
                  </a:ext>
                </a:extLst>
              </p:cNvPr>
              <p:cNvSpPr txBox="1">
                <a:spLocks noRot="1" noChangeAspect="1" noMove="1" noResize="1" noEditPoints="1" noAdjustHandles="1" noChangeArrowheads="1" noChangeShapeType="1" noTextEdit="1"/>
              </p:cNvSpPr>
              <p:nvPr/>
            </p:nvSpPr>
            <p:spPr>
              <a:xfrm>
                <a:off x="507812" y="2310899"/>
                <a:ext cx="3615953" cy="633635"/>
              </a:xfrm>
              <a:prstGeom prst="rect">
                <a:avLst/>
              </a:prstGeom>
              <a:blipFill>
                <a:blip r:embed="rId3"/>
                <a:stretch>
                  <a:fillRect b="-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D5EADD1-5BE6-7C6D-F684-C07507210E71}"/>
                  </a:ext>
                </a:extLst>
              </p:cNvPr>
              <p:cNvSpPr txBox="1"/>
              <p:nvPr/>
            </p:nvSpPr>
            <p:spPr>
              <a:xfrm>
                <a:off x="511519" y="1402660"/>
                <a:ext cx="121328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i="1" smtClean="0">
                              <a:solidFill>
                                <a:srgbClr val="836967"/>
                              </a:solidFill>
                              <a:latin typeface="Cambria Math" panose="02040503050406030204" pitchFamily="18" charset="0"/>
                            </a:rPr>
                          </m:ctrlPr>
                        </m:accPr>
                        <m:e>
                          <m:r>
                            <a:rPr kumimoji="1" lang="ja-JP" altLang="en-US" i="1">
                              <a:latin typeface="Cambria Math" panose="02040503050406030204" pitchFamily="18" charset="0"/>
                            </a:rPr>
                            <m:t>𝑥</m:t>
                          </m:r>
                        </m:e>
                      </m:acc>
                      <m:r>
                        <a:rPr kumimoji="1" lang="ja-JP" altLang="en-US" i="0">
                          <a:latin typeface="Cambria Math" panose="02040503050406030204" pitchFamily="18" charset="0"/>
                        </a:rPr>
                        <m:t>=</m:t>
                      </m:r>
                      <m:f>
                        <m:fPr>
                          <m:ctrlPr>
                            <a:rPr kumimoji="1" lang="ja-JP" altLang="en-US" i="1">
                              <a:solidFill>
                                <a:srgbClr val="836967"/>
                              </a:solidFill>
                              <a:latin typeface="Cambria Math" panose="02040503050406030204" pitchFamily="18" charset="0"/>
                            </a:rPr>
                          </m:ctrlPr>
                        </m:fPr>
                        <m:num>
                          <m:r>
                            <a:rPr kumimoji="1" lang="ja-JP" altLang="en-US" i="0">
                              <a:latin typeface="Cambria Math" panose="02040503050406030204" pitchFamily="18" charset="0"/>
                            </a:rPr>
                            <m:t>1</m:t>
                          </m:r>
                        </m:num>
                        <m:den>
                          <m:r>
                            <a:rPr kumimoji="1" lang="ja-JP" altLang="en-US" i="1">
                              <a:latin typeface="Cambria Math" panose="02040503050406030204" pitchFamily="18" charset="0"/>
                            </a:rPr>
                            <m:t>𝑛</m:t>
                          </m:r>
                        </m:den>
                      </m:f>
                      <m:nary>
                        <m:naryPr>
                          <m:chr m:val="∑"/>
                          <m:limLoc m:val="undOvr"/>
                          <m:grow m:val="on"/>
                          <m:ctrlPr>
                            <a:rPr kumimoji="1" lang="ja-JP" altLang="en-US" i="1">
                              <a:latin typeface="Cambria Math" panose="02040503050406030204" pitchFamily="18" charset="0"/>
                            </a:rPr>
                          </m:ctrlPr>
                        </m:naryPr>
                        <m:sub>
                          <m:r>
                            <a:rPr kumimoji="1" lang="ja-JP" altLang="en-US" i="1">
                              <a:latin typeface="Cambria Math" panose="02040503050406030204" pitchFamily="18" charset="0"/>
                            </a:rPr>
                            <m:t>𝑖</m:t>
                          </m:r>
                          <m:r>
                            <a:rPr kumimoji="1" lang="ja-JP" altLang="en-US" i="0">
                              <a:latin typeface="Cambria Math" panose="02040503050406030204" pitchFamily="18" charset="0"/>
                            </a:rPr>
                            <m:t>=1</m:t>
                          </m:r>
                        </m:sub>
                        <m:sup>
                          <m:r>
                            <a:rPr kumimoji="1" lang="ja-JP" altLang="en-US" i="1">
                              <a:latin typeface="Cambria Math" panose="02040503050406030204" pitchFamily="18" charset="0"/>
                            </a:rPr>
                            <m:t>𝑛</m:t>
                          </m:r>
                        </m:sup>
                        <m:e>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𝑥</m:t>
                              </m:r>
                            </m:e>
                            <m:sub>
                              <m:r>
                                <a:rPr kumimoji="1" lang="ja-JP" altLang="en-US" i="1">
                                  <a:latin typeface="Cambria Math" panose="02040503050406030204" pitchFamily="18" charset="0"/>
                                </a:rPr>
                                <m:t>𝑖</m:t>
                              </m:r>
                            </m:sub>
                          </m:sSub>
                        </m:e>
                      </m:nary>
                    </m:oMath>
                  </m:oMathPara>
                </a14:m>
                <a:endParaRPr kumimoji="1" lang="ja-JP" altLang="en-US" dirty="0"/>
              </a:p>
            </p:txBody>
          </p:sp>
        </mc:Choice>
        <mc:Fallback xmlns="">
          <p:sp>
            <p:nvSpPr>
              <p:cNvPr id="7" name="テキスト ボックス 6">
                <a:extLst>
                  <a:ext uri="{FF2B5EF4-FFF2-40B4-BE49-F238E27FC236}">
                    <a16:creationId xmlns:a16="http://schemas.microsoft.com/office/drawing/2014/main" id="{64A77551-6727-E94F-F923-7DBB826E0732}"/>
                  </a:ext>
                </a:extLst>
              </p:cNvPr>
              <p:cNvSpPr txBox="1">
                <a:spLocks noRot="1" noChangeAspect="1" noMove="1" noResize="1" noEditPoints="1" noAdjustHandles="1" noChangeArrowheads="1" noChangeShapeType="1" noTextEdit="1"/>
              </p:cNvSpPr>
              <p:nvPr/>
            </p:nvSpPr>
            <p:spPr>
              <a:xfrm>
                <a:off x="511519" y="1402660"/>
                <a:ext cx="1213281" cy="75623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033BD8B-AD14-F032-E944-B8D5CD6DEA38}"/>
                  </a:ext>
                </a:extLst>
              </p:cNvPr>
              <p:cNvSpPr txBox="1"/>
              <p:nvPr/>
            </p:nvSpPr>
            <p:spPr>
              <a:xfrm>
                <a:off x="1724800" y="1554666"/>
                <a:ext cx="1906121" cy="476669"/>
              </a:xfrm>
              <a:prstGeom prst="rect">
                <a:avLst/>
              </a:prstGeom>
              <a:noFill/>
            </p:spPr>
            <p:txBody>
              <a:bodyPr wrap="square">
                <a:spAutoFit/>
              </a:bodyPr>
              <a:lstStyle/>
              <a:p>
                <a:r>
                  <a:rPr lang="ja-JP" altLang="en-US" sz="1800" dirty="0">
                    <a:solidFill>
                      <a:srgbClr val="836967"/>
                    </a:solidFill>
                  </a:rPr>
                  <a:t>＝</a:t>
                </a:r>
                <a14:m>
                  <m:oMath xmlns:m="http://schemas.openxmlformats.org/officeDocument/2006/math">
                    <m:f>
                      <m:fPr>
                        <m:ctrlPr>
                          <a:rPr lang="ja-JP" altLang="en-US" sz="1800" i="1" smtClean="0">
                            <a:solidFill>
                              <a:srgbClr val="836967"/>
                            </a:solidFill>
                            <a:latin typeface="Cambria Math" panose="02040503050406030204" pitchFamily="18" charset="0"/>
                          </a:rPr>
                        </m:ctrlPr>
                      </m:fPr>
                      <m:num>
                        <m:sSub>
                          <m:sSubPr>
                            <m:ctrlPr>
                              <a:rPr lang="ja-JP" altLang="en-US" sz="1800" i="1" smtClean="0">
                                <a:solidFill>
                                  <a:srgbClr val="836967"/>
                                </a:solidFill>
                                <a:latin typeface="Cambria Math" panose="02040503050406030204" pitchFamily="18" charset="0"/>
                              </a:rPr>
                            </m:ctrlPr>
                          </m:sSubPr>
                          <m:e>
                            <m:r>
                              <a:rPr lang="ja-JP" altLang="en-US" sz="1800" i="1" smtClean="0">
                                <a:latin typeface="Cambria Math" panose="02040503050406030204" pitchFamily="18" charset="0"/>
                              </a:rPr>
                              <m:t>𝑥</m:t>
                            </m:r>
                          </m:e>
                          <m:sub>
                            <m:r>
                              <a:rPr lang="ja-JP" altLang="en-US" sz="1800" i="1" smtClean="0">
                                <a:latin typeface="Cambria Math" panose="02040503050406030204" pitchFamily="18" charset="0"/>
                              </a:rPr>
                              <m:t>1</m:t>
                            </m:r>
                          </m:sub>
                        </m:sSub>
                        <m:r>
                          <a:rPr lang="ja-JP" altLang="en-US" sz="1800" i="1" smtClean="0">
                            <a:latin typeface="Cambria Math" panose="02040503050406030204" pitchFamily="18" charset="0"/>
                          </a:rPr>
                          <m:t>+</m:t>
                        </m:r>
                        <m:sSub>
                          <m:sSubPr>
                            <m:ctrlPr>
                              <a:rPr lang="ja-JP" altLang="en-US" sz="1800" i="1" smtClean="0">
                                <a:solidFill>
                                  <a:srgbClr val="836967"/>
                                </a:solidFill>
                                <a:latin typeface="Cambria Math" panose="02040503050406030204" pitchFamily="18" charset="0"/>
                              </a:rPr>
                            </m:ctrlPr>
                          </m:sSubPr>
                          <m:e>
                            <m:r>
                              <a:rPr lang="ja-JP" altLang="en-US" sz="1800" i="1" smtClean="0">
                                <a:latin typeface="Cambria Math" panose="02040503050406030204" pitchFamily="18" charset="0"/>
                              </a:rPr>
                              <m:t>𝑥</m:t>
                            </m:r>
                          </m:e>
                          <m:sub>
                            <m:r>
                              <a:rPr lang="en-US" altLang="ja-JP" i="1">
                                <a:latin typeface="Cambria Math" panose="02040503050406030204" pitchFamily="18" charset="0"/>
                              </a:rPr>
                              <m:t>2</m:t>
                            </m:r>
                          </m:sub>
                        </m:sSub>
                        <m:r>
                          <a:rPr lang="ja-JP" altLang="en-US" sz="1800" i="1" smtClean="0">
                            <a:latin typeface="Cambria Math" panose="02040503050406030204" pitchFamily="18" charset="0"/>
                          </a:rPr>
                          <m:t>+</m:t>
                        </m:r>
                        <m:sSub>
                          <m:sSubPr>
                            <m:ctrlPr>
                              <a:rPr lang="ja-JP" altLang="en-US" sz="1800" i="1" smtClean="0">
                                <a:solidFill>
                                  <a:srgbClr val="836967"/>
                                </a:solidFill>
                                <a:latin typeface="Cambria Math" panose="02040503050406030204" pitchFamily="18" charset="0"/>
                              </a:rPr>
                            </m:ctrlPr>
                          </m:sSubPr>
                          <m:e>
                            <m:r>
                              <a:rPr lang="ja-JP" altLang="en-US" sz="1800" i="1" smtClean="0">
                                <a:latin typeface="Cambria Math" panose="02040503050406030204" pitchFamily="18" charset="0"/>
                              </a:rPr>
                              <m:t>𝑥</m:t>
                            </m:r>
                          </m:e>
                          <m:sub>
                            <m:r>
                              <a:rPr lang="ja-JP" altLang="en-US" sz="1800" i="1" smtClean="0">
                                <a:latin typeface="Cambria Math" panose="02040503050406030204" pitchFamily="18" charset="0"/>
                              </a:rPr>
                              <m:t>3</m:t>
                            </m:r>
                          </m:sub>
                        </m:sSub>
                        <m:r>
                          <a:rPr lang="ja-JP" altLang="en-US" sz="1800" i="1" smtClean="0">
                            <a:latin typeface="Cambria Math" panose="02040503050406030204" pitchFamily="18" charset="0"/>
                          </a:rPr>
                          <m:t>+⋯+</m:t>
                        </m:r>
                        <m:sSub>
                          <m:sSubPr>
                            <m:ctrlPr>
                              <a:rPr lang="ja-JP" altLang="en-US" sz="1800" i="1" smtClean="0">
                                <a:solidFill>
                                  <a:srgbClr val="836967"/>
                                </a:solidFill>
                                <a:latin typeface="Cambria Math" panose="02040503050406030204" pitchFamily="18" charset="0"/>
                              </a:rPr>
                            </m:ctrlPr>
                          </m:sSubPr>
                          <m:e>
                            <m:r>
                              <a:rPr lang="ja-JP" altLang="en-US" sz="1800" i="1" smtClean="0">
                                <a:latin typeface="Cambria Math" panose="02040503050406030204" pitchFamily="18" charset="0"/>
                              </a:rPr>
                              <m:t>𝑥</m:t>
                            </m:r>
                          </m:e>
                          <m:sub>
                            <m:r>
                              <a:rPr lang="ja-JP" altLang="en-US" sz="1800" i="1" smtClean="0">
                                <a:latin typeface="Cambria Math" panose="02040503050406030204" pitchFamily="18" charset="0"/>
                              </a:rPr>
                              <m:t>𝑛</m:t>
                            </m:r>
                          </m:sub>
                        </m:sSub>
                      </m:num>
                      <m:den>
                        <m:r>
                          <a:rPr lang="ja-JP" altLang="en-US" sz="1800" i="1" smtClean="0">
                            <a:latin typeface="Cambria Math" panose="02040503050406030204" pitchFamily="18" charset="0"/>
                          </a:rPr>
                          <m:t>𝑛</m:t>
                        </m:r>
                      </m:den>
                    </m:f>
                  </m:oMath>
                </a14:m>
                <a:endParaRPr lang="ja-JP" altLang="en-US" dirty="0"/>
              </a:p>
            </p:txBody>
          </p:sp>
        </mc:Choice>
        <mc:Fallback xmlns="">
          <p:sp>
            <p:nvSpPr>
              <p:cNvPr id="8" name="テキスト ボックス 7">
                <a:extLst>
                  <a:ext uri="{FF2B5EF4-FFF2-40B4-BE49-F238E27FC236}">
                    <a16:creationId xmlns:a16="http://schemas.microsoft.com/office/drawing/2014/main" id="{4BEA5687-687D-1EC7-2136-5D84A68F8EFC}"/>
                  </a:ext>
                </a:extLst>
              </p:cNvPr>
              <p:cNvSpPr txBox="1">
                <a:spLocks noRot="1" noChangeAspect="1" noMove="1" noResize="1" noEditPoints="1" noAdjustHandles="1" noChangeArrowheads="1" noChangeShapeType="1" noTextEdit="1"/>
              </p:cNvSpPr>
              <p:nvPr/>
            </p:nvSpPr>
            <p:spPr>
              <a:xfrm>
                <a:off x="1724800" y="1554666"/>
                <a:ext cx="1906121" cy="476669"/>
              </a:xfrm>
              <a:prstGeom prst="rect">
                <a:avLst/>
              </a:prstGeom>
              <a:blipFill>
                <a:blip r:embed="rId5"/>
                <a:stretch>
                  <a:fillRect l="-2875" b="-8974"/>
                </a:stretch>
              </a:blipFill>
            </p:spPr>
            <p:txBody>
              <a:bodyPr/>
              <a:lstStyle/>
              <a:p>
                <a:r>
                  <a:rPr lang="ja-JP" altLang="en-US">
                    <a:noFill/>
                  </a:rPr>
                  <a:t> </a:t>
                </a:r>
              </a:p>
            </p:txBody>
          </p:sp>
        </mc:Fallback>
      </mc:AlternateContent>
      <p:graphicFrame>
        <p:nvGraphicFramePr>
          <p:cNvPr id="9" name="表 8">
            <a:extLst>
              <a:ext uri="{FF2B5EF4-FFF2-40B4-BE49-F238E27FC236}">
                <a16:creationId xmlns:a16="http://schemas.microsoft.com/office/drawing/2014/main" id="{26A753DC-24CB-4841-8C45-51EDD93421CB}"/>
              </a:ext>
            </a:extLst>
          </p:cNvPr>
          <p:cNvGraphicFramePr>
            <a:graphicFrameLocks noGrp="1"/>
          </p:cNvGraphicFramePr>
          <p:nvPr/>
        </p:nvGraphicFramePr>
        <p:xfrm>
          <a:off x="626086" y="3905112"/>
          <a:ext cx="1109212" cy="1034418"/>
        </p:xfrm>
        <a:graphic>
          <a:graphicData uri="http://schemas.openxmlformats.org/drawingml/2006/table">
            <a:tbl>
              <a:tblPr/>
              <a:tblGrid>
                <a:gridCol w="554606">
                  <a:extLst>
                    <a:ext uri="{9D8B030D-6E8A-4147-A177-3AD203B41FA5}">
                      <a16:colId xmlns:a16="http://schemas.microsoft.com/office/drawing/2014/main" val="847557111"/>
                    </a:ext>
                  </a:extLst>
                </a:gridCol>
                <a:gridCol w="554606">
                  <a:extLst>
                    <a:ext uri="{9D8B030D-6E8A-4147-A177-3AD203B41FA5}">
                      <a16:colId xmlns:a16="http://schemas.microsoft.com/office/drawing/2014/main" val="1539273840"/>
                    </a:ext>
                  </a:extLst>
                </a:gridCol>
              </a:tblGrid>
              <a:tr h="115452">
                <a:tc>
                  <a:txBody>
                    <a:bodyPr/>
                    <a:lstStyle/>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X</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偏差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X</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2672709"/>
                  </a:ext>
                </a:extLst>
              </a:tr>
              <a:tr h="115452">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50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3865012"/>
                  </a:ext>
                </a:extLst>
              </a:tr>
              <a:tr h="115452">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60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1975619"/>
                  </a:ext>
                </a:extLst>
              </a:tr>
              <a:tr h="115452">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70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0157863"/>
                  </a:ext>
                </a:extLst>
              </a:tr>
              <a:tr h="115452">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80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9031057"/>
                  </a:ext>
                </a:extLst>
              </a:tr>
              <a:tr h="115452">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90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0036134"/>
                  </a:ext>
                </a:extLst>
              </a:tr>
            </a:tbl>
          </a:graphicData>
        </a:graphic>
      </p:graphicFrame>
      <p:graphicFrame>
        <p:nvGraphicFramePr>
          <p:cNvPr id="10" name="表 9">
            <a:extLst>
              <a:ext uri="{FF2B5EF4-FFF2-40B4-BE49-F238E27FC236}">
                <a16:creationId xmlns:a16="http://schemas.microsoft.com/office/drawing/2014/main" id="{07AFBBB9-8715-0F38-4F46-7253D894AF64}"/>
              </a:ext>
            </a:extLst>
          </p:cNvPr>
          <p:cNvGraphicFramePr>
            <a:graphicFrameLocks noGrp="1"/>
          </p:cNvGraphicFramePr>
          <p:nvPr/>
        </p:nvGraphicFramePr>
        <p:xfrm>
          <a:off x="2133291" y="3905112"/>
          <a:ext cx="990202" cy="1034418"/>
        </p:xfrm>
        <a:graphic>
          <a:graphicData uri="http://schemas.openxmlformats.org/drawingml/2006/table">
            <a:tbl>
              <a:tblPr/>
              <a:tblGrid>
                <a:gridCol w="495101">
                  <a:extLst>
                    <a:ext uri="{9D8B030D-6E8A-4147-A177-3AD203B41FA5}">
                      <a16:colId xmlns:a16="http://schemas.microsoft.com/office/drawing/2014/main" val="700355339"/>
                    </a:ext>
                  </a:extLst>
                </a:gridCol>
                <a:gridCol w="495101">
                  <a:extLst>
                    <a:ext uri="{9D8B030D-6E8A-4147-A177-3AD203B41FA5}">
                      <a16:colId xmlns:a16="http://schemas.microsoft.com/office/drawing/2014/main" val="85446576"/>
                    </a:ext>
                  </a:extLst>
                </a:gridCol>
              </a:tblGrid>
              <a:tr h="126495">
                <a:tc>
                  <a:txBody>
                    <a:bodyPr/>
                    <a:lstStyle/>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Y</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偏差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Y</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5141937"/>
                  </a:ext>
                </a:extLst>
              </a:tr>
              <a:tr h="126495">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40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-32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3502170"/>
                  </a:ext>
                </a:extLst>
              </a:tr>
              <a:tr h="126495">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70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0950707"/>
                  </a:ext>
                </a:extLst>
              </a:tr>
              <a:tr h="126495">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90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7589483"/>
                  </a:ext>
                </a:extLst>
              </a:tr>
              <a:tr h="126495">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60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0181219"/>
                  </a:ext>
                </a:extLst>
              </a:tr>
              <a:tr h="126495">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100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697577"/>
                  </a:ext>
                </a:extLst>
              </a:tr>
            </a:tbl>
          </a:graphicData>
        </a:graphic>
      </p:graphicFrame>
      <p:sp>
        <p:nvSpPr>
          <p:cNvPr id="11" name="テキスト ボックス 10">
            <a:extLst>
              <a:ext uri="{FF2B5EF4-FFF2-40B4-BE49-F238E27FC236}">
                <a16:creationId xmlns:a16="http://schemas.microsoft.com/office/drawing/2014/main" id="{5FB904A8-90C9-8857-E57E-6C5EA31527C9}"/>
              </a:ext>
            </a:extLst>
          </p:cNvPr>
          <p:cNvSpPr txBox="1"/>
          <p:nvPr/>
        </p:nvSpPr>
        <p:spPr>
          <a:xfrm>
            <a:off x="507812" y="3275111"/>
            <a:ext cx="3133607"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⑤偏差（点数ー平均点）を求める</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E0D5E268-BB76-B2DF-5E92-120FF9C7613D}"/>
                  </a:ext>
                </a:extLst>
              </p:cNvPr>
              <p:cNvSpPr txBox="1"/>
              <p:nvPr/>
            </p:nvSpPr>
            <p:spPr>
              <a:xfrm>
                <a:off x="2161732" y="3564498"/>
                <a:ext cx="6727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𝑦</m:t>
                          </m:r>
                        </m:e>
                        <m:sub>
                          <m:r>
                            <a:rPr kumimoji="1" lang="ja-JP" altLang="en-US" i="1">
                              <a:latin typeface="Cambria Math" panose="02040503050406030204" pitchFamily="18" charset="0"/>
                            </a:rPr>
                            <m:t>𝑖</m:t>
                          </m:r>
                        </m:sub>
                      </m:sSub>
                      <m:r>
                        <a:rPr kumimoji="1" lang="ja-JP" altLang="en-US" i="0">
                          <a:latin typeface="Cambria Math" panose="02040503050406030204" pitchFamily="18" charset="0"/>
                        </a:rPr>
                        <m:t>−</m:t>
                      </m:r>
                      <m:acc>
                        <m:accPr>
                          <m:chr m:val="̅"/>
                          <m:ctrlPr>
                            <a:rPr kumimoji="1" lang="ja-JP" altLang="en-US" i="1">
                              <a:solidFill>
                                <a:srgbClr val="836967"/>
                              </a:solidFill>
                              <a:latin typeface="Cambria Math" panose="02040503050406030204" pitchFamily="18" charset="0"/>
                            </a:rPr>
                          </m:ctrlPr>
                        </m:accPr>
                        <m:e>
                          <m:r>
                            <a:rPr kumimoji="1" lang="ja-JP" altLang="en-US" i="1">
                              <a:latin typeface="Cambria Math" panose="02040503050406030204" pitchFamily="18" charset="0"/>
                            </a:rPr>
                            <m:t>𝑦</m:t>
                          </m:r>
                        </m:e>
                      </m:acc>
                    </m:oMath>
                  </m:oMathPara>
                </a14:m>
                <a:endParaRPr kumimoji="1" lang="ja-JP" altLang="en-US" dirty="0"/>
              </a:p>
            </p:txBody>
          </p:sp>
        </mc:Choice>
        <mc:Fallback xmlns="">
          <p:sp>
            <p:nvSpPr>
              <p:cNvPr id="12" name="テキスト ボックス 11">
                <a:extLst>
                  <a:ext uri="{FF2B5EF4-FFF2-40B4-BE49-F238E27FC236}">
                    <a16:creationId xmlns:a16="http://schemas.microsoft.com/office/drawing/2014/main" id="{A4AE5785-C583-8EB1-89A4-4F88D55F6F7A}"/>
                  </a:ext>
                </a:extLst>
              </p:cNvPr>
              <p:cNvSpPr txBox="1">
                <a:spLocks noRot="1" noChangeAspect="1" noMove="1" noResize="1" noEditPoints="1" noAdjustHandles="1" noChangeArrowheads="1" noChangeShapeType="1" noTextEdit="1"/>
              </p:cNvSpPr>
              <p:nvPr/>
            </p:nvSpPr>
            <p:spPr>
              <a:xfrm>
                <a:off x="2161732" y="3564498"/>
                <a:ext cx="672748" cy="276999"/>
              </a:xfrm>
              <a:prstGeom prst="rect">
                <a:avLst/>
              </a:prstGeom>
              <a:blipFill>
                <a:blip r:embed="rId6"/>
                <a:stretch>
                  <a:fillRect l="-7273" r="-45455"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DD6CDA9-2470-9B21-9A05-9A48C6BFD4AB}"/>
                  </a:ext>
                </a:extLst>
              </p:cNvPr>
              <p:cNvSpPr txBox="1"/>
              <p:nvPr/>
            </p:nvSpPr>
            <p:spPr>
              <a:xfrm>
                <a:off x="682956" y="3582888"/>
                <a:ext cx="6676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𝑥</m:t>
                          </m:r>
                        </m:e>
                        <m:sub>
                          <m:r>
                            <a:rPr kumimoji="1" lang="ja-JP" altLang="en-US" i="1">
                              <a:latin typeface="Cambria Math" panose="02040503050406030204" pitchFamily="18" charset="0"/>
                            </a:rPr>
                            <m:t>𝑖</m:t>
                          </m:r>
                        </m:sub>
                      </m:sSub>
                      <m:r>
                        <a:rPr kumimoji="1" lang="ja-JP" altLang="en-US" i="0">
                          <a:latin typeface="Cambria Math" panose="02040503050406030204" pitchFamily="18" charset="0"/>
                        </a:rPr>
                        <m:t>−</m:t>
                      </m:r>
                      <m:acc>
                        <m:accPr>
                          <m:chr m:val="̅"/>
                          <m:ctrlPr>
                            <a:rPr kumimoji="1" lang="ja-JP" altLang="en-US" i="1">
                              <a:solidFill>
                                <a:srgbClr val="836967"/>
                              </a:solidFill>
                              <a:latin typeface="Cambria Math" panose="02040503050406030204" pitchFamily="18" charset="0"/>
                            </a:rPr>
                          </m:ctrlPr>
                        </m:accPr>
                        <m:e>
                          <m:r>
                            <a:rPr kumimoji="1" lang="ja-JP" altLang="en-US" i="1">
                              <a:latin typeface="Cambria Math" panose="02040503050406030204" pitchFamily="18" charset="0"/>
                            </a:rPr>
                            <m:t>𝑥</m:t>
                          </m:r>
                        </m:e>
                      </m:acc>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ED7E6031-D5DB-CDEB-B041-8F5C64B89068}"/>
                  </a:ext>
                </a:extLst>
              </p:cNvPr>
              <p:cNvSpPr txBox="1">
                <a:spLocks noRot="1" noChangeAspect="1" noMove="1" noResize="1" noEditPoints="1" noAdjustHandles="1" noChangeArrowheads="1" noChangeShapeType="1" noTextEdit="1"/>
              </p:cNvSpPr>
              <p:nvPr/>
            </p:nvSpPr>
            <p:spPr>
              <a:xfrm>
                <a:off x="682956" y="3582888"/>
                <a:ext cx="667683" cy="276999"/>
              </a:xfrm>
              <a:prstGeom prst="rect">
                <a:avLst/>
              </a:prstGeom>
              <a:blipFill>
                <a:blip r:embed="rId7"/>
                <a:stretch>
                  <a:fillRect l="-3636" r="-47273" b="-17778"/>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62A3689E-E1C0-94E5-D051-07F71A0BD978}"/>
              </a:ext>
            </a:extLst>
          </p:cNvPr>
          <p:cNvSpPr txBox="1"/>
          <p:nvPr/>
        </p:nvSpPr>
        <p:spPr>
          <a:xfrm>
            <a:off x="4452498" y="1044592"/>
            <a:ext cx="2798500" cy="523220"/>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⑥変数 </a:t>
            </a:r>
            <a:r>
              <a:rPr lang="en-US" altLang="ja-JP" sz="1400" b="1" dirty="0">
                <a:latin typeface="Meiryo UI" panose="020B0604030504040204" pitchFamily="50" charset="-128"/>
                <a:ea typeface="Meiryo UI" panose="020B0604030504040204" pitchFamily="50" charset="-128"/>
              </a:rPr>
              <a:t>x </a:t>
            </a:r>
            <a:r>
              <a:rPr lang="ja-JP" altLang="en-US" sz="1400" b="1" dirty="0">
                <a:latin typeface="Meiryo UI" panose="020B0604030504040204" pitchFamily="50" charset="-128"/>
                <a:ea typeface="Meiryo UI" panose="020B0604030504040204" pitchFamily="50" charset="-128"/>
              </a:rPr>
              <a:t>の分散       を求める</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（分散とは偏差の二乗の平均値）</a:t>
            </a:r>
            <a:endParaRPr lang="en-US" altLang="ja-JP" sz="1400" b="1"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166120B-470F-6F3D-6B82-C1FDD97D9571}"/>
                  </a:ext>
                </a:extLst>
              </p:cNvPr>
              <p:cNvSpPr txBox="1"/>
              <p:nvPr/>
            </p:nvSpPr>
            <p:spPr>
              <a:xfrm>
                <a:off x="4452498" y="1686940"/>
                <a:ext cx="2067489"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ja-JP" altLang="en-US" i="1" smtClean="0">
                              <a:solidFill>
                                <a:srgbClr val="836967"/>
                              </a:solidFill>
                              <a:latin typeface="Cambria Math" panose="02040503050406030204" pitchFamily="18" charset="0"/>
                            </a:rPr>
                          </m:ctrlPr>
                        </m:sSupPr>
                        <m:e>
                          <m:sSub>
                            <m:sSubPr>
                              <m:ctrlPr>
                                <a:rPr lang="ja-JP" altLang="en-US" i="1">
                                  <a:solidFill>
                                    <a:srgbClr val="836967"/>
                                  </a:solidFill>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𝑥</m:t>
                              </m:r>
                            </m:sub>
                          </m:sSub>
                        </m:e>
                        <m:sup>
                          <m:r>
                            <a:rPr kumimoji="1" lang="ja-JP" altLang="en-US" i="0">
                              <a:latin typeface="Cambria Math" panose="02040503050406030204" pitchFamily="18" charset="0"/>
                            </a:rPr>
                            <m:t>2</m:t>
                          </m:r>
                        </m:sup>
                      </m:sSup>
                      <m:r>
                        <a:rPr kumimoji="1" lang="ja-JP" altLang="en-US" i="0">
                          <a:latin typeface="Cambria Math" panose="02040503050406030204" pitchFamily="18" charset="0"/>
                        </a:rPr>
                        <m:t>=</m:t>
                      </m:r>
                      <m:f>
                        <m:fPr>
                          <m:ctrlPr>
                            <a:rPr kumimoji="1" lang="ja-JP" altLang="en-US" i="1">
                              <a:solidFill>
                                <a:srgbClr val="836967"/>
                              </a:solidFill>
                              <a:latin typeface="Cambria Math" panose="02040503050406030204" pitchFamily="18" charset="0"/>
                            </a:rPr>
                          </m:ctrlPr>
                        </m:fPr>
                        <m:num>
                          <m:r>
                            <a:rPr kumimoji="1" lang="ja-JP" altLang="en-US" i="0">
                              <a:latin typeface="Cambria Math" panose="02040503050406030204" pitchFamily="18" charset="0"/>
                            </a:rPr>
                            <m:t>1</m:t>
                          </m:r>
                        </m:num>
                        <m:den>
                          <m:r>
                            <a:rPr kumimoji="1" lang="ja-JP" altLang="en-US" i="1">
                              <a:latin typeface="Cambria Math" panose="02040503050406030204" pitchFamily="18" charset="0"/>
                            </a:rPr>
                            <m:t>𝑛</m:t>
                          </m:r>
                        </m:den>
                      </m:f>
                      <m:nary>
                        <m:naryPr>
                          <m:chr m:val="∑"/>
                          <m:limLoc m:val="undOvr"/>
                          <m:grow m:val="on"/>
                          <m:ctrlPr>
                            <a:rPr kumimoji="1" lang="ja-JP" altLang="en-US" i="1">
                              <a:latin typeface="Cambria Math" panose="02040503050406030204" pitchFamily="18" charset="0"/>
                            </a:rPr>
                          </m:ctrlPr>
                        </m:naryPr>
                        <m:sub>
                          <m:r>
                            <a:rPr kumimoji="1" lang="ja-JP" altLang="en-US" i="1">
                              <a:latin typeface="Cambria Math" panose="02040503050406030204" pitchFamily="18" charset="0"/>
                            </a:rPr>
                            <m:t>𝑖</m:t>
                          </m:r>
                          <m:r>
                            <a:rPr kumimoji="1" lang="ja-JP" altLang="en-US" i="0">
                              <a:latin typeface="Cambria Math" panose="02040503050406030204" pitchFamily="18" charset="0"/>
                            </a:rPr>
                            <m:t>=1</m:t>
                          </m:r>
                        </m:sub>
                        <m:sup>
                          <m:r>
                            <a:rPr kumimoji="1" lang="ja-JP" altLang="en-US" i="1">
                              <a:latin typeface="Cambria Math" panose="02040503050406030204" pitchFamily="18" charset="0"/>
                            </a:rPr>
                            <m:t>𝑛</m:t>
                          </m:r>
                        </m:sup>
                        <m:e>
                          <m:sSup>
                            <m:sSupPr>
                              <m:ctrlPr>
                                <a:rPr kumimoji="1" lang="ja-JP" altLang="en-US" i="1">
                                  <a:solidFill>
                                    <a:srgbClr val="836967"/>
                                  </a:solidFill>
                                  <a:latin typeface="Cambria Math" panose="02040503050406030204" pitchFamily="18" charset="0"/>
                                </a:rPr>
                              </m:ctrlPr>
                            </m:sSupPr>
                            <m:e>
                              <m:d>
                                <m:dPr>
                                  <m:ctrlPr>
                                    <a:rPr kumimoji="1" lang="ja-JP" altLang="en-US" i="1">
                                      <a:solidFill>
                                        <a:srgbClr val="836967"/>
                                      </a:solidFill>
                                      <a:latin typeface="Cambria Math" panose="02040503050406030204" pitchFamily="18" charset="0"/>
                                    </a:rPr>
                                  </m:ctrlPr>
                                </m:dPr>
                                <m:e>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𝑥</m:t>
                                      </m:r>
                                    </m:e>
                                    <m:sub>
                                      <m:r>
                                        <a:rPr kumimoji="1" lang="ja-JP" altLang="en-US" i="1">
                                          <a:latin typeface="Cambria Math" panose="02040503050406030204" pitchFamily="18" charset="0"/>
                                        </a:rPr>
                                        <m:t>𝑖</m:t>
                                      </m:r>
                                    </m:sub>
                                  </m:sSub>
                                  <m:r>
                                    <a:rPr kumimoji="1" lang="ja-JP" altLang="en-US" i="0">
                                      <a:latin typeface="Cambria Math" panose="02040503050406030204" pitchFamily="18" charset="0"/>
                                    </a:rPr>
                                    <m:t>−</m:t>
                                  </m:r>
                                  <m:acc>
                                    <m:accPr>
                                      <m:chr m:val="̅"/>
                                      <m:ctrlPr>
                                        <a:rPr kumimoji="1" lang="ja-JP" altLang="en-US" i="1">
                                          <a:solidFill>
                                            <a:srgbClr val="836967"/>
                                          </a:solidFill>
                                          <a:latin typeface="Cambria Math" panose="02040503050406030204" pitchFamily="18" charset="0"/>
                                        </a:rPr>
                                      </m:ctrlPr>
                                    </m:accPr>
                                    <m:e>
                                      <m:r>
                                        <a:rPr kumimoji="1" lang="ja-JP" altLang="en-US" i="1">
                                          <a:latin typeface="Cambria Math" panose="02040503050406030204" pitchFamily="18" charset="0"/>
                                        </a:rPr>
                                        <m:t>𝑥</m:t>
                                      </m:r>
                                    </m:e>
                                  </m:acc>
                                </m:e>
                              </m:d>
                            </m:e>
                            <m:sup>
                              <m:r>
                                <a:rPr kumimoji="1" lang="ja-JP" altLang="en-US" i="0">
                                  <a:latin typeface="Cambria Math" panose="02040503050406030204" pitchFamily="18" charset="0"/>
                                </a:rPr>
                                <m:t>2</m:t>
                              </m:r>
                            </m:sup>
                          </m:sSup>
                        </m:e>
                      </m:nary>
                    </m:oMath>
                  </m:oMathPara>
                </a14:m>
                <a:endParaRPr kumimoji="1" lang="ja-JP" altLang="en-US" dirty="0"/>
              </a:p>
            </p:txBody>
          </p:sp>
        </mc:Choice>
        <mc:Fallback xmlns="">
          <p:sp>
            <p:nvSpPr>
              <p:cNvPr id="15" name="テキスト ボックス 14">
                <a:extLst>
                  <a:ext uri="{FF2B5EF4-FFF2-40B4-BE49-F238E27FC236}">
                    <a16:creationId xmlns:a16="http://schemas.microsoft.com/office/drawing/2014/main" id="{B5EEE0BB-F5EF-1A6F-D655-70E543F83596}"/>
                  </a:ext>
                </a:extLst>
              </p:cNvPr>
              <p:cNvSpPr txBox="1">
                <a:spLocks noRot="1" noChangeAspect="1" noMove="1" noResize="1" noEditPoints="1" noAdjustHandles="1" noChangeArrowheads="1" noChangeShapeType="1" noTextEdit="1"/>
              </p:cNvSpPr>
              <p:nvPr/>
            </p:nvSpPr>
            <p:spPr>
              <a:xfrm>
                <a:off x="4452498" y="1686940"/>
                <a:ext cx="2067489" cy="756233"/>
              </a:xfrm>
              <a:prstGeom prst="rect">
                <a:avLst/>
              </a:prstGeom>
              <a:blipFill>
                <a:blip r:embed="rId8"/>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8FF25436-0550-7314-4EF7-961CBC08A1B9}"/>
              </a:ext>
            </a:extLst>
          </p:cNvPr>
          <p:cNvSpPr txBox="1"/>
          <p:nvPr/>
        </p:nvSpPr>
        <p:spPr>
          <a:xfrm>
            <a:off x="3899341" y="2437068"/>
            <a:ext cx="4108583" cy="553998"/>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20)</a:t>
            </a:r>
            <a:r>
              <a:rPr lang="en-US" altLang="ja-JP" sz="1400" baseline="300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10)</a:t>
            </a:r>
            <a:r>
              <a:rPr lang="en-US" altLang="ja-JP" sz="1400" baseline="300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(0)</a:t>
            </a:r>
            <a:r>
              <a:rPr lang="en-US" altLang="ja-JP" sz="1400" baseline="300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(10)</a:t>
            </a:r>
            <a:r>
              <a:rPr lang="en-US" altLang="ja-JP" sz="1400" baseline="300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(20)</a:t>
            </a:r>
            <a:r>
              <a:rPr lang="en-US" altLang="ja-JP" sz="1400" baseline="30000" dirty="0">
                <a:latin typeface="Meiryo UI" panose="020B0604030504040204" pitchFamily="50" charset="-128"/>
                <a:ea typeface="Meiryo UI" panose="020B0604030504040204" pitchFamily="50" charset="-128"/>
              </a:rPr>
              <a:t>2</a:t>
            </a:r>
            <a:r>
              <a:rPr lang="en-US" altLang="ja-JP" sz="1400" dirty="0">
                <a:latin typeface="Meiryo UI" panose="020B0604030504040204" pitchFamily="50" charset="-128"/>
                <a:ea typeface="Meiryo UI" panose="020B0604030504040204" pitchFamily="50" charset="-128"/>
              </a:rPr>
              <a:t>}/5</a:t>
            </a:r>
          </a:p>
          <a:p>
            <a:r>
              <a:rPr lang="ja-JP" altLang="en-US" sz="1400"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200</a:t>
            </a:r>
            <a:endParaRPr lang="en-US" altLang="ja-JP" sz="1400" b="1"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2B6A4AA7-E41F-AA5B-E98A-E20FE4F2273C}"/>
                  </a:ext>
                </a:extLst>
              </p:cNvPr>
              <p:cNvSpPr txBox="1"/>
              <p:nvPr/>
            </p:nvSpPr>
            <p:spPr>
              <a:xfrm>
                <a:off x="5773879" y="989427"/>
                <a:ext cx="359508"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ja-JP" altLang="en-US" b="1" i="1" smtClean="0">
                              <a:solidFill>
                                <a:srgbClr val="836967"/>
                              </a:solidFill>
                              <a:latin typeface="Cambria Math" panose="02040503050406030204" pitchFamily="18" charset="0"/>
                            </a:rPr>
                          </m:ctrlPr>
                        </m:sSupPr>
                        <m:e>
                          <m:sSub>
                            <m:sSubPr>
                              <m:ctrlPr>
                                <a:rPr lang="ja-JP" altLang="en-US" b="1" i="1">
                                  <a:solidFill>
                                    <a:srgbClr val="836967"/>
                                  </a:solidFill>
                                  <a:latin typeface="Cambria Math" panose="02040503050406030204" pitchFamily="18" charset="0"/>
                                </a:rPr>
                              </m:ctrlPr>
                            </m:sSubPr>
                            <m:e>
                              <m:r>
                                <a:rPr lang="ja-JP" altLang="en-US" b="1" i="1">
                                  <a:latin typeface="Cambria Math" panose="02040503050406030204" pitchFamily="18" charset="0"/>
                                </a:rPr>
                                <m:t>𝒔</m:t>
                              </m:r>
                            </m:e>
                            <m:sub>
                              <m:r>
                                <a:rPr lang="ja-JP" altLang="en-US" b="1" i="1">
                                  <a:latin typeface="Cambria Math" panose="02040503050406030204" pitchFamily="18" charset="0"/>
                                </a:rPr>
                                <m:t>𝒙</m:t>
                              </m:r>
                            </m:sub>
                          </m:sSub>
                        </m:e>
                        <m:sup>
                          <m:r>
                            <a:rPr kumimoji="1" lang="ja-JP" altLang="en-US" b="1" i="0">
                              <a:latin typeface="Cambria Math" panose="02040503050406030204" pitchFamily="18" charset="0"/>
                            </a:rPr>
                            <m:t>𝟐</m:t>
                          </m:r>
                        </m:sup>
                      </m:sSup>
                    </m:oMath>
                  </m:oMathPara>
                </a14:m>
                <a:endParaRPr lang="ja-JP" altLang="en-US" b="1" dirty="0"/>
              </a:p>
            </p:txBody>
          </p:sp>
        </mc:Choice>
        <mc:Fallback xmlns="">
          <p:sp>
            <p:nvSpPr>
              <p:cNvPr id="17" name="テキスト ボックス 16">
                <a:extLst>
                  <a:ext uri="{FF2B5EF4-FFF2-40B4-BE49-F238E27FC236}">
                    <a16:creationId xmlns:a16="http://schemas.microsoft.com/office/drawing/2014/main" id="{EC4AAAAB-90A4-5C1C-B31B-F85B085FC611}"/>
                  </a:ext>
                </a:extLst>
              </p:cNvPr>
              <p:cNvSpPr txBox="1">
                <a:spLocks noRot="1" noChangeAspect="1" noMove="1" noResize="1" noEditPoints="1" noAdjustHandles="1" noChangeArrowheads="1" noChangeShapeType="1" noTextEdit="1"/>
              </p:cNvSpPr>
              <p:nvPr/>
            </p:nvSpPr>
            <p:spPr>
              <a:xfrm>
                <a:off x="5773879" y="989427"/>
                <a:ext cx="359508" cy="375552"/>
              </a:xfrm>
              <a:prstGeom prst="rect">
                <a:avLst/>
              </a:prstGeom>
              <a:blipFill>
                <a:blip r:embed="rId9"/>
                <a:stretch>
                  <a:fillRect r="-33898"/>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55ECAC4E-7BDD-4854-17D8-3777CCB0BECC}"/>
              </a:ext>
            </a:extLst>
          </p:cNvPr>
          <p:cNvSpPr txBox="1"/>
          <p:nvPr/>
        </p:nvSpPr>
        <p:spPr>
          <a:xfrm>
            <a:off x="4488400" y="3321278"/>
            <a:ext cx="3342615" cy="523220"/>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⑦共分散　　　　を求める</a:t>
            </a:r>
            <a:endParaRPr lang="en-US" altLang="ja-JP" sz="1400" b="1" dirty="0">
              <a:latin typeface="Meiryo UI" panose="020B0604030504040204" pitchFamily="50" charset="-128"/>
              <a:ea typeface="Meiryo UI" panose="020B0604030504040204" pitchFamily="50" charset="-128"/>
            </a:endParaRPr>
          </a:p>
          <a:p>
            <a:r>
              <a:rPr lang="ja-JP" altLang="en-US" sz="1400" b="1" dirty="0">
                <a:latin typeface="Meiryo UI" panose="020B0604030504040204" pitchFamily="50" charset="-128"/>
                <a:ea typeface="Meiryo UI" panose="020B0604030504040204" pitchFamily="50" charset="-128"/>
              </a:rPr>
              <a:t>（共分散とは偏差ｘ</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偏差ｙの平均）</a:t>
            </a:r>
            <a:endParaRPr lang="en-US" altLang="ja-JP" sz="1400" b="1"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0FAD4B1-7D00-E1BB-9B22-26631305BA49}"/>
                  </a:ext>
                </a:extLst>
              </p:cNvPr>
              <p:cNvSpPr txBox="1"/>
              <p:nvPr/>
            </p:nvSpPr>
            <p:spPr>
              <a:xfrm>
                <a:off x="5306804" y="3241773"/>
                <a:ext cx="484554"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b="1" i="1" smtClean="0">
                              <a:solidFill>
                                <a:srgbClr val="836967"/>
                              </a:solidFill>
                              <a:latin typeface="Cambria Math" panose="02040503050406030204" pitchFamily="18" charset="0"/>
                            </a:rPr>
                          </m:ctrlPr>
                        </m:sSubPr>
                        <m:e>
                          <m:r>
                            <a:rPr lang="ja-JP" altLang="en-US" b="1" i="1">
                              <a:latin typeface="Cambria Math" panose="02040503050406030204" pitchFamily="18" charset="0"/>
                            </a:rPr>
                            <m:t>𝒔</m:t>
                          </m:r>
                        </m:e>
                        <m:sub>
                          <m:r>
                            <a:rPr lang="ja-JP" altLang="en-US" b="1" i="1">
                              <a:latin typeface="Cambria Math" panose="02040503050406030204" pitchFamily="18" charset="0"/>
                            </a:rPr>
                            <m:t>𝒙𝒚</m:t>
                          </m:r>
                        </m:sub>
                      </m:sSub>
                    </m:oMath>
                  </m:oMathPara>
                </a14:m>
                <a:endParaRPr lang="ja-JP" altLang="en-US" b="1" dirty="0"/>
              </a:p>
            </p:txBody>
          </p:sp>
        </mc:Choice>
        <mc:Fallback xmlns="">
          <p:sp>
            <p:nvSpPr>
              <p:cNvPr id="19" name="テキスト ボックス 18">
                <a:extLst>
                  <a:ext uri="{FF2B5EF4-FFF2-40B4-BE49-F238E27FC236}">
                    <a16:creationId xmlns:a16="http://schemas.microsoft.com/office/drawing/2014/main" id="{0C6ED649-F2C6-7814-F3CB-931F44030C80}"/>
                  </a:ext>
                </a:extLst>
              </p:cNvPr>
              <p:cNvSpPr txBox="1">
                <a:spLocks noRot="1" noChangeAspect="1" noMove="1" noResize="1" noEditPoints="1" noAdjustHandles="1" noChangeArrowheads="1" noChangeShapeType="1" noTextEdit="1"/>
              </p:cNvSpPr>
              <p:nvPr/>
            </p:nvSpPr>
            <p:spPr>
              <a:xfrm>
                <a:off x="5306804" y="3241773"/>
                <a:ext cx="484554" cy="391261"/>
              </a:xfrm>
              <a:prstGeom prst="rect">
                <a:avLst/>
              </a:prstGeom>
              <a:blipFill>
                <a:blip r:embed="rId10"/>
                <a:stretch>
                  <a:fillRect b="-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696F3EE8-1EF7-2617-CA61-7B9124E0F5E2}"/>
                  </a:ext>
                </a:extLst>
              </p:cNvPr>
              <p:cNvSpPr txBox="1"/>
              <p:nvPr/>
            </p:nvSpPr>
            <p:spPr>
              <a:xfrm>
                <a:off x="4504198" y="3968759"/>
                <a:ext cx="275844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ja-JP" altLang="en-US" i="1">
                              <a:solidFill>
                                <a:srgbClr val="836967"/>
                              </a:solidFill>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𝑥𝑦</m:t>
                          </m:r>
                        </m:sub>
                      </m:sSub>
                      <m:r>
                        <a:rPr kumimoji="1" lang="ja-JP" altLang="en-US" i="0">
                          <a:latin typeface="Cambria Math" panose="02040503050406030204" pitchFamily="18" charset="0"/>
                        </a:rPr>
                        <m:t>=</m:t>
                      </m:r>
                      <m:f>
                        <m:fPr>
                          <m:ctrlPr>
                            <a:rPr kumimoji="1" lang="ja-JP" altLang="en-US" i="1">
                              <a:solidFill>
                                <a:srgbClr val="836967"/>
                              </a:solidFill>
                              <a:latin typeface="Cambria Math" panose="02040503050406030204" pitchFamily="18" charset="0"/>
                            </a:rPr>
                          </m:ctrlPr>
                        </m:fPr>
                        <m:num>
                          <m:r>
                            <a:rPr kumimoji="1" lang="ja-JP" altLang="en-US" i="0">
                              <a:latin typeface="Cambria Math" panose="02040503050406030204" pitchFamily="18" charset="0"/>
                            </a:rPr>
                            <m:t>1</m:t>
                          </m:r>
                        </m:num>
                        <m:den>
                          <m:r>
                            <a:rPr kumimoji="1" lang="ja-JP" altLang="en-US" i="1">
                              <a:latin typeface="Cambria Math" panose="02040503050406030204" pitchFamily="18" charset="0"/>
                            </a:rPr>
                            <m:t>𝑛</m:t>
                          </m:r>
                        </m:den>
                      </m:f>
                      <m:nary>
                        <m:naryPr>
                          <m:chr m:val="∑"/>
                          <m:limLoc m:val="undOvr"/>
                          <m:grow m:val="on"/>
                          <m:ctrlPr>
                            <a:rPr kumimoji="1" lang="ja-JP" altLang="en-US" i="1">
                              <a:latin typeface="Cambria Math" panose="02040503050406030204" pitchFamily="18" charset="0"/>
                            </a:rPr>
                          </m:ctrlPr>
                        </m:naryPr>
                        <m:sub>
                          <m:r>
                            <a:rPr kumimoji="1" lang="ja-JP" altLang="en-US" i="1">
                              <a:latin typeface="Cambria Math" panose="02040503050406030204" pitchFamily="18" charset="0"/>
                            </a:rPr>
                            <m:t>𝑖</m:t>
                          </m:r>
                          <m:r>
                            <a:rPr kumimoji="1" lang="ja-JP" altLang="en-US" i="0">
                              <a:latin typeface="Cambria Math" panose="02040503050406030204" pitchFamily="18" charset="0"/>
                            </a:rPr>
                            <m:t>=1</m:t>
                          </m:r>
                        </m:sub>
                        <m:sup>
                          <m:r>
                            <a:rPr kumimoji="1" lang="ja-JP" altLang="en-US" i="1">
                              <a:latin typeface="Cambria Math" panose="02040503050406030204" pitchFamily="18" charset="0"/>
                            </a:rPr>
                            <m:t>𝑛</m:t>
                          </m:r>
                        </m:sup>
                        <m:e>
                          <m:d>
                            <m:dPr>
                              <m:ctrlPr>
                                <a:rPr lang="ja-JP" altLang="en-US" i="1">
                                  <a:solidFill>
                                    <a:srgbClr val="836967"/>
                                  </a:solidFill>
                                  <a:latin typeface="Cambria Math" panose="02040503050406030204" pitchFamily="18" charset="0"/>
                                </a:rPr>
                              </m:ctrlPr>
                            </m:dPr>
                            <m:e>
                              <m:sSub>
                                <m:sSubPr>
                                  <m:ctrlPr>
                                    <a:rPr lang="ja-JP" altLang="en-US" i="1">
                                      <a:solidFill>
                                        <a:srgbClr val="836967"/>
                                      </a:solidFill>
                                      <a:latin typeface="Cambria Math" panose="02040503050406030204" pitchFamily="18" charset="0"/>
                                    </a:rPr>
                                  </m:ctrlPr>
                                </m:sSubPr>
                                <m:e>
                                  <m:r>
                                    <a:rPr lang="ja-JP" altLang="en-US" i="1">
                                      <a:latin typeface="Cambria Math" panose="02040503050406030204" pitchFamily="18" charset="0"/>
                                    </a:rPr>
                                    <m:t>𝑥</m:t>
                                  </m:r>
                                </m:e>
                                <m:sub>
                                  <m:r>
                                    <a:rPr lang="ja-JP" altLang="en-US" i="1">
                                      <a:latin typeface="Cambria Math" panose="02040503050406030204" pitchFamily="18" charset="0"/>
                                    </a:rPr>
                                    <m:t>𝑖</m:t>
                                  </m:r>
                                </m:sub>
                              </m:sSub>
                              <m:r>
                                <a:rPr lang="ja-JP" altLang="en-US">
                                  <a:latin typeface="Cambria Math" panose="02040503050406030204" pitchFamily="18" charset="0"/>
                                </a:rPr>
                                <m:t>−</m:t>
                              </m:r>
                              <m:acc>
                                <m:accPr>
                                  <m:chr m:val="̅"/>
                                  <m:ctrlPr>
                                    <a:rPr lang="ja-JP" altLang="en-US" i="1">
                                      <a:solidFill>
                                        <a:srgbClr val="836967"/>
                                      </a:solidFill>
                                      <a:latin typeface="Cambria Math" panose="02040503050406030204" pitchFamily="18" charset="0"/>
                                    </a:rPr>
                                  </m:ctrlPr>
                                </m:accPr>
                                <m:e>
                                  <m:r>
                                    <a:rPr lang="ja-JP" altLang="en-US" i="1">
                                      <a:latin typeface="Cambria Math" panose="02040503050406030204" pitchFamily="18" charset="0"/>
                                    </a:rPr>
                                    <m:t>𝑥</m:t>
                                  </m:r>
                                </m:e>
                              </m:acc>
                            </m:e>
                          </m:d>
                          <m:d>
                            <m:dPr>
                              <m:ctrlPr>
                                <a:rPr lang="ja-JP" altLang="en-US" i="1">
                                  <a:solidFill>
                                    <a:srgbClr val="836967"/>
                                  </a:solidFill>
                                  <a:latin typeface="Cambria Math" panose="02040503050406030204" pitchFamily="18" charset="0"/>
                                </a:rPr>
                              </m:ctrlPr>
                            </m:dPr>
                            <m:e>
                              <m:sSub>
                                <m:sSubPr>
                                  <m:ctrlPr>
                                    <a:rPr lang="ja-JP" altLang="en-US" i="1">
                                      <a:solidFill>
                                        <a:srgbClr val="836967"/>
                                      </a:solidFill>
                                      <a:latin typeface="Cambria Math" panose="02040503050406030204" pitchFamily="18" charset="0"/>
                                    </a:rPr>
                                  </m:ctrlPr>
                                </m:sSubPr>
                                <m:e>
                                  <m:r>
                                    <a:rPr lang="ja-JP" altLang="en-US" i="1">
                                      <a:latin typeface="Cambria Math" panose="02040503050406030204" pitchFamily="18" charset="0"/>
                                    </a:rPr>
                                    <m:t>𝑦</m:t>
                                  </m:r>
                                </m:e>
                                <m:sub>
                                  <m:r>
                                    <a:rPr lang="ja-JP" altLang="en-US" i="1">
                                      <a:latin typeface="Cambria Math" panose="02040503050406030204" pitchFamily="18" charset="0"/>
                                    </a:rPr>
                                    <m:t>𝑖</m:t>
                                  </m:r>
                                </m:sub>
                              </m:sSub>
                              <m:r>
                                <a:rPr lang="ja-JP" altLang="en-US">
                                  <a:latin typeface="Cambria Math" panose="02040503050406030204" pitchFamily="18" charset="0"/>
                                </a:rPr>
                                <m:t>−</m:t>
                              </m:r>
                              <m:acc>
                                <m:accPr>
                                  <m:chr m:val="̅"/>
                                  <m:ctrlPr>
                                    <a:rPr lang="ja-JP" altLang="en-US" i="1">
                                      <a:solidFill>
                                        <a:srgbClr val="836967"/>
                                      </a:solidFill>
                                      <a:latin typeface="Cambria Math" panose="02040503050406030204" pitchFamily="18" charset="0"/>
                                    </a:rPr>
                                  </m:ctrlPr>
                                </m:accPr>
                                <m:e>
                                  <m:r>
                                    <a:rPr lang="ja-JP" altLang="en-US" i="1">
                                      <a:latin typeface="Cambria Math" panose="02040503050406030204" pitchFamily="18" charset="0"/>
                                    </a:rPr>
                                    <m:t>𝑦</m:t>
                                  </m:r>
                                </m:e>
                              </m:acc>
                            </m:e>
                          </m:d>
                        </m:e>
                      </m:nary>
                    </m:oMath>
                  </m:oMathPara>
                </a14:m>
                <a:endParaRPr kumimoji="1" lang="ja-JP" altLang="en-US" dirty="0"/>
              </a:p>
            </p:txBody>
          </p:sp>
        </mc:Choice>
        <mc:Fallback xmlns="">
          <p:sp>
            <p:nvSpPr>
              <p:cNvPr id="20" name="テキスト ボックス 19">
                <a:extLst>
                  <a:ext uri="{FF2B5EF4-FFF2-40B4-BE49-F238E27FC236}">
                    <a16:creationId xmlns:a16="http://schemas.microsoft.com/office/drawing/2014/main" id="{FE04E2EB-0366-1A92-A400-2842A271E36B}"/>
                  </a:ext>
                </a:extLst>
              </p:cNvPr>
              <p:cNvSpPr txBox="1">
                <a:spLocks noRot="1" noChangeAspect="1" noMove="1" noResize="1" noEditPoints="1" noAdjustHandles="1" noChangeArrowheads="1" noChangeShapeType="1" noTextEdit="1"/>
              </p:cNvSpPr>
              <p:nvPr/>
            </p:nvSpPr>
            <p:spPr>
              <a:xfrm>
                <a:off x="4504198" y="3968759"/>
                <a:ext cx="2758447" cy="756233"/>
              </a:xfrm>
              <a:prstGeom prst="rect">
                <a:avLst/>
              </a:prstGeom>
              <a:blipFill>
                <a:blip r:embed="rId11"/>
                <a:stretch>
                  <a:fillRect/>
                </a:stretch>
              </a:blipFill>
            </p:spPr>
            <p:txBody>
              <a:bodyPr/>
              <a:lstStyle/>
              <a:p>
                <a:r>
                  <a:rPr lang="ja-JP" altLang="en-US">
                    <a:noFill/>
                  </a:rPr>
                  <a:t> </a:t>
                </a:r>
              </a:p>
            </p:txBody>
          </p:sp>
        </mc:Fallback>
      </mc:AlternateContent>
      <p:graphicFrame>
        <p:nvGraphicFramePr>
          <p:cNvPr id="21" name="表 20">
            <a:extLst>
              <a:ext uri="{FF2B5EF4-FFF2-40B4-BE49-F238E27FC236}">
                <a16:creationId xmlns:a16="http://schemas.microsoft.com/office/drawing/2014/main" id="{5AB62028-FD4F-597E-DB40-A75CD6180B9C}"/>
              </a:ext>
            </a:extLst>
          </p:cNvPr>
          <p:cNvGraphicFramePr>
            <a:graphicFrameLocks noGrp="1"/>
          </p:cNvGraphicFramePr>
          <p:nvPr/>
        </p:nvGraphicFramePr>
        <p:xfrm>
          <a:off x="4762658" y="5241603"/>
          <a:ext cx="2057400" cy="1206821"/>
        </p:xfrm>
        <a:graphic>
          <a:graphicData uri="http://schemas.openxmlformats.org/drawingml/2006/table">
            <a:tbl>
              <a:tblPr/>
              <a:tblGrid>
                <a:gridCol w="685800">
                  <a:extLst>
                    <a:ext uri="{9D8B030D-6E8A-4147-A177-3AD203B41FA5}">
                      <a16:colId xmlns:a16="http://schemas.microsoft.com/office/drawing/2014/main" val="2335222173"/>
                    </a:ext>
                  </a:extLst>
                </a:gridCol>
                <a:gridCol w="685800">
                  <a:extLst>
                    <a:ext uri="{9D8B030D-6E8A-4147-A177-3AD203B41FA5}">
                      <a16:colId xmlns:a16="http://schemas.microsoft.com/office/drawing/2014/main" val="3199572322"/>
                    </a:ext>
                  </a:extLst>
                </a:gridCol>
                <a:gridCol w="685800">
                  <a:extLst>
                    <a:ext uri="{9D8B030D-6E8A-4147-A177-3AD203B41FA5}">
                      <a16:colId xmlns:a16="http://schemas.microsoft.com/office/drawing/2014/main" val="2238474293"/>
                    </a:ext>
                  </a:extLst>
                </a:gridCol>
              </a:tblGrid>
              <a:tr h="65883">
                <a:tc>
                  <a:txBody>
                    <a:body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偏差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X</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偏差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Y</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偏差の積</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3069402"/>
                  </a:ext>
                </a:extLst>
              </a:tr>
              <a:tr h="65883">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-32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640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2607594"/>
                  </a:ext>
                </a:extLst>
              </a:tr>
              <a:tr h="65883">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1210128"/>
                  </a:ext>
                </a:extLst>
              </a:tr>
              <a:tr h="65883">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5968201"/>
                  </a:ext>
                </a:extLst>
              </a:tr>
              <a:tr h="65883">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-12</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-120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6620132"/>
                  </a:ext>
                </a:extLst>
              </a:tr>
              <a:tr h="65883">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28</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560</a:t>
                      </a: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92974"/>
                  </a:ext>
                </a:extLst>
              </a:tr>
              <a:tr h="65883">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4763" marR="4763" marT="4763" marB="0" anchor="ctr">
                    <a:lnL>
                      <a:noFill/>
                    </a:lnL>
                    <a:lnR>
                      <a:noFill/>
                    </a:lnR>
                    <a:lnT w="6350" cap="flat" cmpd="sng" algn="ctr">
                      <a:solidFill>
                        <a:srgbClr val="000000"/>
                      </a:solidFill>
                      <a:prstDash val="solid"/>
                      <a:round/>
                      <a:headEnd type="none" w="med" len="med"/>
                      <a:tailEnd type="none" w="med" len="med"/>
                    </a:lnT>
                    <a:lnB>
                      <a:noFill/>
                    </a:lnB>
                    <a:noFill/>
                  </a:tcPr>
                </a:tc>
                <a:tc gridSpan="2">
                  <a:txBody>
                    <a:bodyPr/>
                    <a:lstStyle/>
                    <a:p>
                      <a:pPr algn="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1100</a:t>
                      </a:r>
                    </a:p>
                  </a:txBody>
                  <a:tcPr marL="4763" marR="4763" marT="4763" marB="0" anchor="ctr">
                    <a:lnL>
                      <a:noFill/>
                    </a:lnL>
                    <a:lnR w="635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hMerge="1">
                  <a:txBody>
                    <a:bodyPr/>
                    <a:lstStyle/>
                    <a:p>
                      <a:pPr algn="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763" marR="4763" marT="47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2315740"/>
                  </a:ext>
                </a:extLst>
              </a:tr>
            </a:tbl>
          </a:graphicData>
        </a:graphic>
      </p:graphicFrame>
      <p:sp>
        <p:nvSpPr>
          <p:cNvPr id="22" name="テキスト ボックス 21">
            <a:extLst>
              <a:ext uri="{FF2B5EF4-FFF2-40B4-BE49-F238E27FC236}">
                <a16:creationId xmlns:a16="http://schemas.microsoft.com/office/drawing/2014/main" id="{A6D95F7A-EF9A-92BE-0C95-5F59044C158C}"/>
              </a:ext>
            </a:extLst>
          </p:cNvPr>
          <p:cNvSpPr txBox="1"/>
          <p:nvPr/>
        </p:nvSpPr>
        <p:spPr>
          <a:xfrm>
            <a:off x="4895812" y="4809313"/>
            <a:ext cx="159351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1100/5=</a:t>
            </a:r>
            <a:r>
              <a:rPr kumimoji="1" lang="en-US" altLang="ja-JP" sz="1400" b="1" dirty="0">
                <a:latin typeface="Meiryo UI" panose="020B0604030504040204" pitchFamily="50" charset="-128"/>
                <a:ea typeface="Meiryo UI" panose="020B0604030504040204" pitchFamily="50" charset="-128"/>
              </a:rPr>
              <a:t>220</a:t>
            </a:r>
            <a:endParaRPr kumimoji="1" lang="ja-JP" altLang="en-US" sz="1400" b="1"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388FEF8C-E7A5-C008-67D9-F34019CD2281}"/>
                  </a:ext>
                </a:extLst>
              </p:cNvPr>
              <p:cNvSpPr txBox="1"/>
              <p:nvPr/>
            </p:nvSpPr>
            <p:spPr>
              <a:xfrm>
                <a:off x="7831015" y="989427"/>
                <a:ext cx="4025590" cy="2855975"/>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⑧</a:t>
                </a:r>
                <a:r>
                  <a:rPr lang="ja-JP" altLang="en-US" b="1" dirty="0">
                    <a:latin typeface="Meiryo UI" panose="020B0604030504040204" pitchFamily="50" charset="-128"/>
                    <a:ea typeface="Meiryo UI" panose="020B0604030504040204" pitchFamily="50" charset="-128"/>
                  </a:rPr>
                  <a:t>𝒃</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傾き＝共分散</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分散の</a:t>
                </a:r>
                <a:r>
                  <a:rPr lang="en-US" altLang="ja-JP" sz="1400" b="1" dirty="0">
                    <a:latin typeface="Meiryo UI" panose="020B0604030504040204" pitchFamily="50" charset="-128"/>
                    <a:ea typeface="Meiryo UI" panose="020B0604030504040204" pitchFamily="50" charset="-128"/>
                  </a:rPr>
                  <a:t>2</a:t>
                </a:r>
                <a:r>
                  <a:rPr lang="ja-JP" altLang="en-US" sz="1400" b="1" dirty="0">
                    <a:latin typeface="Meiryo UI" panose="020B0604030504040204" pitchFamily="50" charset="-128"/>
                    <a:ea typeface="Meiryo UI" panose="020B0604030504040204" pitchFamily="50" charset="-128"/>
                  </a:rPr>
                  <a:t>乗</a:t>
                </a:r>
                <a:r>
                  <a:rPr lang="en-US" altLang="ja-JP" sz="1400" b="1" dirty="0">
                    <a:latin typeface="Meiryo UI" panose="020B0604030504040204" pitchFamily="50" charset="-128"/>
                    <a:ea typeface="Meiryo UI" panose="020B0604030504040204" pitchFamily="50" charset="-128"/>
                  </a:rPr>
                  <a:t>)</a:t>
                </a:r>
                <a:r>
                  <a:rPr lang="ja-JP" altLang="en-US" sz="1400" b="1" dirty="0">
                    <a:latin typeface="Meiryo UI" panose="020B0604030504040204" pitchFamily="50" charset="-128"/>
                    <a:ea typeface="Meiryo UI" panose="020B0604030504040204" pitchFamily="50" charset="-128"/>
                  </a:rPr>
                  <a:t>を求める　</a:t>
                </a:r>
                <a:r>
                  <a:rPr lang="ja-JP" altLang="en-US" dirty="0"/>
                  <a:t>				</a:t>
                </a:r>
              </a:p>
              <a:p>
                <a:r>
                  <a:rPr lang="ja-JP" altLang="en-US" dirty="0"/>
                  <a:t>　𝒃</a:t>
                </a:r>
                <a14:m>
                  <m:oMath xmlns:m="http://schemas.openxmlformats.org/officeDocument/2006/math">
                    <m:r>
                      <a:rPr lang="en-US" altLang="ja-JP" sz="1600" b="0" i="0" smtClean="0">
                        <a:solidFill>
                          <a:srgbClr val="836967"/>
                        </a:solidFill>
                        <a:latin typeface="Cambria Math" panose="02040503050406030204" pitchFamily="18" charset="0"/>
                      </a:rPr>
                      <m:t>=</m:t>
                    </m:r>
                    <m:sSub>
                      <m:sSubPr>
                        <m:ctrlPr>
                          <a:rPr lang="ja-JP" altLang="en-US" sz="1600" i="1">
                            <a:solidFill>
                              <a:srgbClr val="836967"/>
                            </a:solidFill>
                            <a:latin typeface="Cambria Math" panose="02040503050406030204" pitchFamily="18" charset="0"/>
                          </a:rPr>
                        </m:ctrlPr>
                      </m:sSubPr>
                      <m:e>
                        <m:r>
                          <a:rPr lang="ja-JP" altLang="en-US" sz="1600" i="1">
                            <a:latin typeface="Cambria Math" panose="02040503050406030204" pitchFamily="18" charset="0"/>
                          </a:rPr>
                          <m:t>𝑠</m:t>
                        </m:r>
                      </m:e>
                      <m:sub>
                        <m:r>
                          <a:rPr lang="ja-JP" altLang="en-US" sz="1600" i="1">
                            <a:latin typeface="Cambria Math" panose="02040503050406030204" pitchFamily="18" charset="0"/>
                          </a:rPr>
                          <m:t>𝑥𝑦</m:t>
                        </m:r>
                      </m:sub>
                    </m:sSub>
                    <m:r>
                      <a:rPr lang="ja-JP" altLang="en-US" sz="1600" i="1">
                        <a:latin typeface="Cambria Math" panose="02040503050406030204" pitchFamily="18" charset="0"/>
                      </a:rPr>
                      <m:t> </m:t>
                    </m:r>
                  </m:oMath>
                </a14:m>
                <a:r>
                  <a:rPr lang="en-US" altLang="ja-JP" dirty="0"/>
                  <a:t>/</a:t>
                </a:r>
                <a:r>
                  <a:rPr lang="ja-JP" altLang="en-US" dirty="0">
                    <a:solidFill>
                      <a:srgbClr val="836967"/>
                    </a:solidFill>
                  </a:rPr>
                  <a:t> </a:t>
                </a:r>
                <a14:m>
                  <m:oMath xmlns:m="http://schemas.openxmlformats.org/officeDocument/2006/math">
                    <m:sSup>
                      <m:sSupPr>
                        <m:ctrlPr>
                          <a:rPr lang="ja-JP" altLang="en-US" i="1">
                            <a:solidFill>
                              <a:srgbClr val="836967"/>
                            </a:solidFill>
                            <a:latin typeface="Cambria Math" panose="02040503050406030204" pitchFamily="18" charset="0"/>
                          </a:rPr>
                        </m:ctrlPr>
                      </m:sSupPr>
                      <m:e>
                        <m:sSub>
                          <m:sSubPr>
                            <m:ctrlPr>
                              <a:rPr lang="ja-JP" altLang="en-US" i="1">
                                <a:solidFill>
                                  <a:srgbClr val="836967"/>
                                </a:solidFill>
                                <a:latin typeface="Cambria Math" panose="02040503050406030204" pitchFamily="18" charset="0"/>
                              </a:rPr>
                            </m:ctrlPr>
                          </m:sSubPr>
                          <m:e>
                            <m:r>
                              <a:rPr lang="ja-JP" altLang="en-US" i="1">
                                <a:latin typeface="Cambria Math" panose="02040503050406030204" pitchFamily="18" charset="0"/>
                              </a:rPr>
                              <m:t>𝑠</m:t>
                            </m:r>
                          </m:e>
                          <m:sub>
                            <m:r>
                              <a:rPr lang="ja-JP" altLang="en-US" i="1">
                                <a:latin typeface="Cambria Math" panose="02040503050406030204" pitchFamily="18" charset="0"/>
                              </a:rPr>
                              <m:t>𝑥</m:t>
                            </m:r>
                          </m:sub>
                        </m:sSub>
                      </m:e>
                      <m:sup>
                        <m:r>
                          <a:rPr lang="ja-JP" altLang="en-US">
                            <a:latin typeface="Cambria Math" panose="02040503050406030204" pitchFamily="18" charset="0"/>
                          </a:rPr>
                          <m:t>2</m:t>
                        </m:r>
                      </m:sup>
                    </m:sSup>
                  </m:oMath>
                </a14:m>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220/200</a:t>
                </a:r>
                <a:r>
                  <a:rPr lang="ja-JP" altLang="en-US" sz="1400"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1.1</a:t>
                </a:r>
                <a:r>
                  <a:rPr lang="en-US" altLang="ja-JP" dirty="0"/>
                  <a:t>	</a:t>
                </a:r>
              </a:p>
              <a:p>
                <a:endParaRPr lang="en-US" altLang="ja-JP" dirty="0"/>
              </a:p>
              <a:p>
                <a:r>
                  <a:rPr lang="ja-JP" altLang="en-US" sz="1400" b="1" dirty="0">
                    <a:latin typeface="Meiryo UI" panose="020B0604030504040204" pitchFamily="50" charset="-128"/>
                    <a:ea typeface="Meiryo UI" panose="020B0604030504040204" pitchFamily="50" charset="-128"/>
                  </a:rPr>
                  <a:t>⑨</a:t>
                </a:r>
                <a:r>
                  <a:rPr lang="ja-JP" altLang="en-US" dirty="0"/>
                  <a:t>𝒂</a:t>
                </a:r>
                <a:r>
                  <a:rPr lang="ja-JP" altLang="en-US" sz="1400" b="1" dirty="0">
                    <a:latin typeface="Meiryo UI" panose="020B0604030504040204" pitchFamily="50" charset="-128"/>
                    <a:ea typeface="Meiryo UI" panose="020B0604030504040204" pitchFamily="50" charset="-128"/>
                  </a:rPr>
                  <a:t>切片を求める</a:t>
                </a:r>
                <a:r>
                  <a:rPr lang="ja-JP" altLang="en-US" dirty="0"/>
                  <a:t>	</a:t>
                </a:r>
              </a:p>
              <a:p>
                <a:r>
                  <a:rPr lang="ja-JP" altLang="en-US" dirty="0"/>
                  <a:t> </a:t>
                </a:r>
                <a:endParaRPr lang="en-US" altLang="ja-JP" dirty="0"/>
              </a:p>
              <a:p>
                <a:r>
                  <a:rPr lang="en-US" altLang="ja-JP" dirty="0"/>
                  <a:t> </a:t>
                </a:r>
                <a:r>
                  <a:rPr lang="ja-JP" altLang="en-US" dirty="0"/>
                  <a:t>  </a:t>
                </a:r>
                <a14:m>
                  <m:oMath xmlns:m="http://schemas.openxmlformats.org/officeDocument/2006/math">
                    <m:acc>
                      <m:accPr>
                        <m:chr m:val="̅"/>
                        <m:ctrlPr>
                          <a:rPr kumimoji="1" lang="ja-JP" altLang="en-US" i="1" smtClean="0">
                            <a:solidFill>
                              <a:srgbClr val="836967"/>
                            </a:solidFill>
                            <a:latin typeface="Cambria Math" panose="02040503050406030204" pitchFamily="18" charset="0"/>
                          </a:rPr>
                        </m:ctrlPr>
                      </m:accPr>
                      <m:e>
                        <m:r>
                          <a:rPr kumimoji="1" lang="ja-JP" altLang="en-US" i="1">
                            <a:latin typeface="Cambria Math" panose="02040503050406030204" pitchFamily="18" charset="0"/>
                          </a:rPr>
                          <m:t>𝑦</m:t>
                        </m:r>
                      </m:e>
                    </m:acc>
                  </m:oMath>
                </a14:m>
                <a:r>
                  <a:rPr lang="en-US" altLang="ja-JP" sz="1400" dirty="0"/>
                  <a:t>(</a:t>
                </a:r>
                <a:r>
                  <a:rPr lang="ja-JP" altLang="en-US" sz="1400" dirty="0"/>
                  <a:t>平均値</a:t>
                </a:r>
                <a:r>
                  <a:rPr lang="en-US" altLang="ja-JP" sz="1400" dirty="0"/>
                  <a:t>)</a:t>
                </a:r>
                <a:r>
                  <a:rPr lang="ja-JP" altLang="en-US" sz="1400" dirty="0"/>
                  <a:t>＝</a:t>
                </a:r>
                <a:r>
                  <a:rPr lang="ja-JP" altLang="en-US" dirty="0"/>
                  <a:t>𝒂</a:t>
                </a:r>
                <a:r>
                  <a:rPr lang="en-US" altLang="ja-JP" sz="1400" dirty="0"/>
                  <a:t>(</a:t>
                </a:r>
                <a:r>
                  <a:rPr lang="ja-JP" altLang="en-US" sz="1400" dirty="0"/>
                  <a:t>切片</a:t>
                </a:r>
                <a:r>
                  <a:rPr lang="en-US" altLang="ja-JP" sz="1400" dirty="0"/>
                  <a:t>)</a:t>
                </a:r>
                <a:r>
                  <a:rPr lang="ja-JP" altLang="en-US" sz="1400" dirty="0"/>
                  <a:t>＋</a:t>
                </a:r>
                <a:r>
                  <a:rPr lang="ja-JP" altLang="en-US" dirty="0"/>
                  <a:t>𝒃</a:t>
                </a:r>
                <a:r>
                  <a:rPr lang="en-US" altLang="ja-JP" sz="1400" dirty="0"/>
                  <a:t>(</a:t>
                </a:r>
                <a:r>
                  <a:rPr lang="ja-JP" altLang="en-US" sz="1400" dirty="0"/>
                  <a:t>傾き</a:t>
                </a:r>
                <a:r>
                  <a:rPr lang="en-US" altLang="ja-JP" sz="1400" dirty="0"/>
                  <a:t>)</a:t>
                </a:r>
                <a:r>
                  <a:rPr lang="ja-JP" altLang="en-US" sz="1400" dirty="0">
                    <a:solidFill>
                      <a:srgbClr val="836967"/>
                    </a:solidFill>
                  </a:rPr>
                  <a:t> </a:t>
                </a:r>
                <a14:m>
                  <m:oMath xmlns:m="http://schemas.openxmlformats.org/officeDocument/2006/math">
                    <m:acc>
                      <m:accPr>
                        <m:chr m:val="̅"/>
                        <m:ctrlPr>
                          <a:rPr lang="ja-JP" altLang="en-US" i="1">
                            <a:solidFill>
                              <a:srgbClr val="836967"/>
                            </a:solidFill>
                            <a:latin typeface="Cambria Math" panose="02040503050406030204" pitchFamily="18" charset="0"/>
                          </a:rPr>
                        </m:ctrlPr>
                      </m:accPr>
                      <m:e>
                        <m:r>
                          <a:rPr lang="ja-JP" altLang="en-US" i="1">
                            <a:latin typeface="Cambria Math" panose="02040503050406030204" pitchFamily="18" charset="0"/>
                          </a:rPr>
                          <m:t>𝑥</m:t>
                        </m:r>
                      </m:e>
                    </m:acc>
                  </m:oMath>
                </a14:m>
                <a:r>
                  <a:rPr lang="en-US" altLang="ja-JP" sz="1400" dirty="0"/>
                  <a:t>(</a:t>
                </a:r>
                <a:r>
                  <a:rPr lang="ja-JP" altLang="en-US" sz="1400" dirty="0"/>
                  <a:t>平均値</a:t>
                </a:r>
                <a:r>
                  <a:rPr lang="en-US" altLang="ja-JP" sz="1400" dirty="0"/>
                  <a:t>)</a:t>
                </a:r>
                <a:r>
                  <a:rPr lang="ja-JP" altLang="en-US" sz="1400" dirty="0"/>
                  <a:t>　</a:t>
                </a:r>
                <a:endParaRPr lang="en-US" altLang="ja-JP" dirty="0"/>
              </a:p>
              <a:p>
                <a:r>
                  <a:rPr lang="ja-JP" altLang="en-US" dirty="0"/>
                  <a:t>   𝒂</a:t>
                </a:r>
                <a:r>
                  <a:rPr lang="ja-JP" altLang="en-US" sz="1400" dirty="0"/>
                  <a:t>＝</a:t>
                </a:r>
                <a:r>
                  <a:rPr lang="en-US" altLang="ja-JP" sz="1400" dirty="0"/>
                  <a:t>72</a:t>
                </a:r>
                <a:r>
                  <a:rPr lang="ja-JP" altLang="en-US" sz="1400" dirty="0"/>
                  <a:t>ｰ</a:t>
                </a:r>
                <a:r>
                  <a:rPr lang="en-US" altLang="ja-JP" sz="1400" dirty="0"/>
                  <a:t>(1.1×70)</a:t>
                </a:r>
                <a:r>
                  <a:rPr lang="ja-JP" altLang="en-US" sz="1400" dirty="0"/>
                  <a:t>＝</a:t>
                </a:r>
                <a:r>
                  <a:rPr lang="ja-JP" altLang="en-US" sz="1600" b="1" dirty="0"/>
                  <a:t>ｰ</a:t>
                </a:r>
                <a:r>
                  <a:rPr lang="en-US" altLang="ja-JP" sz="1600" b="1" dirty="0"/>
                  <a:t>5</a:t>
                </a:r>
                <a:endParaRPr lang="en-US" altLang="ja-JP" sz="1400" b="1" dirty="0"/>
              </a:p>
              <a:p>
                <a:r>
                  <a:rPr lang="en-US" altLang="ja-JP" dirty="0"/>
                  <a:t>	</a:t>
                </a:r>
              </a:p>
              <a:p>
                <a:r>
                  <a:rPr lang="ja-JP" altLang="en-US" sz="1400" dirty="0">
                    <a:latin typeface="Meiryo UI" panose="020B0604030504040204" pitchFamily="50" charset="-128"/>
                    <a:ea typeface="Meiryo UI" panose="020B0604030504040204" pitchFamily="50" charset="-128"/>
                  </a:rPr>
                  <a:t>回帰直線</a:t>
                </a:r>
                <a14:m>
                  <m:oMath xmlns:m="http://schemas.openxmlformats.org/officeDocument/2006/math">
                    <m:r>
                      <a:rPr kumimoji="1" lang="ja-JP" altLang="en-US" b="1" i="1" smtClean="0">
                        <a:latin typeface="Cambria Math" panose="02040503050406030204" pitchFamily="18" charset="0"/>
                      </a:rPr>
                      <m:t>𝒀</m:t>
                    </m:r>
                    <m:r>
                      <a:rPr kumimoji="1" lang="ja-JP" altLang="en-US" b="1" i="0">
                        <a:latin typeface="Cambria Math" panose="02040503050406030204" pitchFamily="18" charset="0"/>
                      </a:rPr>
                      <m:t>=</m:t>
                    </m:r>
                    <m:r>
                      <a:rPr kumimoji="1" lang="ja-JP" altLang="en-US" b="1" i="1">
                        <a:latin typeface="Cambria Math" panose="02040503050406030204" pitchFamily="18" charset="0"/>
                      </a:rPr>
                      <m:t>𝒂</m:t>
                    </m:r>
                    <m:r>
                      <a:rPr kumimoji="1" lang="ja-JP" altLang="en-US" b="1" i="0">
                        <a:latin typeface="Cambria Math" panose="02040503050406030204" pitchFamily="18" charset="0"/>
                      </a:rPr>
                      <m:t>+</m:t>
                    </m:r>
                    <m:r>
                      <a:rPr kumimoji="1" lang="ja-JP" altLang="en-US" b="1" i="1">
                        <a:latin typeface="Cambria Math" panose="02040503050406030204" pitchFamily="18" charset="0"/>
                      </a:rPr>
                      <m:t>𝒃𝑿</m:t>
                    </m:r>
                  </m:oMath>
                </a14:m>
                <a:r>
                  <a:rPr kumimoji="1" lang="ja-JP" altLang="en-US" sz="1400" dirty="0">
                    <a:latin typeface="Meiryo UI" panose="020B0604030504040204" pitchFamily="50" charset="-128"/>
                    <a:ea typeface="Meiryo UI" panose="020B0604030504040204" pitchFamily="50" charset="-128"/>
                  </a:rPr>
                  <a:t>は</a:t>
                </a:r>
                <a:endParaRPr kumimoji="1" lang="ja-JP" altLang="en-US" dirty="0">
                  <a:latin typeface="Meiryo UI" panose="020B0604030504040204" pitchFamily="50" charset="-128"/>
                  <a:ea typeface="Meiryo UI" panose="020B0604030504040204" pitchFamily="50" charset="-128"/>
                </a:endParaRPr>
              </a:p>
            </p:txBody>
          </p:sp>
        </mc:Choice>
        <mc:Fallback xmlns="">
          <p:sp>
            <p:nvSpPr>
              <p:cNvPr id="23" name="テキスト ボックス 22">
                <a:extLst>
                  <a:ext uri="{FF2B5EF4-FFF2-40B4-BE49-F238E27FC236}">
                    <a16:creationId xmlns:a16="http://schemas.microsoft.com/office/drawing/2014/main" id="{15953869-D6B9-1DE1-40A7-D7FC6A841097}"/>
                  </a:ext>
                </a:extLst>
              </p:cNvPr>
              <p:cNvSpPr txBox="1">
                <a:spLocks noRot="1" noChangeAspect="1" noMove="1" noResize="1" noEditPoints="1" noAdjustHandles="1" noChangeArrowheads="1" noChangeShapeType="1" noTextEdit="1"/>
              </p:cNvSpPr>
              <p:nvPr/>
            </p:nvSpPr>
            <p:spPr>
              <a:xfrm>
                <a:off x="7831015" y="989427"/>
                <a:ext cx="4025590" cy="2855975"/>
              </a:xfrm>
              <a:prstGeom prst="rect">
                <a:avLst/>
              </a:prstGeom>
              <a:blipFill>
                <a:blip r:embed="rId12"/>
                <a:stretch>
                  <a:fillRect l="-455" t="-1493" b="-8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7E623E5-B861-EE38-03D9-1F84775104B2}"/>
                  </a:ext>
                </a:extLst>
              </p:cNvPr>
              <p:cNvSpPr txBox="1"/>
              <p:nvPr/>
            </p:nvSpPr>
            <p:spPr>
              <a:xfrm>
                <a:off x="10136251" y="3522234"/>
                <a:ext cx="1615827"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b="1" i="1" smtClean="0">
                          <a:latin typeface="Cambria Math" panose="02040503050406030204" pitchFamily="18" charset="0"/>
                        </a:rPr>
                        <m:t>𝒀</m:t>
                      </m:r>
                      <m:r>
                        <a:rPr kumimoji="1" lang="ja-JP" altLang="en-US" b="1" i="0">
                          <a:latin typeface="Cambria Math" panose="02040503050406030204" pitchFamily="18" charset="0"/>
                        </a:rPr>
                        <m:t>=</m:t>
                      </m:r>
                      <m:r>
                        <a:rPr lang="ja-JP" altLang="en-US" b="1" i="1">
                          <a:latin typeface="Cambria Math" panose="02040503050406030204" pitchFamily="18" charset="0"/>
                        </a:rPr>
                        <m:t>ｰ</m:t>
                      </m:r>
                      <m:r>
                        <a:rPr kumimoji="1" lang="en-US" altLang="ja-JP" b="1" i="1" smtClean="0">
                          <a:latin typeface="Cambria Math" panose="02040503050406030204" pitchFamily="18" charset="0"/>
                        </a:rPr>
                        <m:t>𝟓</m:t>
                      </m:r>
                      <m:r>
                        <a:rPr kumimoji="1" lang="en-US" altLang="ja-JP" b="1" i="1" smtClean="0">
                          <a:latin typeface="Cambria Math" panose="02040503050406030204" pitchFamily="18" charset="0"/>
                        </a:rPr>
                        <m:t> </m:t>
                      </m:r>
                      <m:r>
                        <a:rPr kumimoji="1" lang="ja-JP" altLang="en-US" b="1" i="0">
                          <a:latin typeface="Cambria Math" panose="02040503050406030204" pitchFamily="18" charset="0"/>
                        </a:rPr>
                        <m:t>+</m:t>
                      </m:r>
                      <m:r>
                        <a:rPr kumimoji="1" lang="en-US" altLang="ja-JP" b="1" i="1" smtClean="0">
                          <a:latin typeface="Cambria Math" panose="02040503050406030204" pitchFamily="18" charset="0"/>
                        </a:rPr>
                        <m:t>𝟏</m:t>
                      </m:r>
                      <m:r>
                        <a:rPr kumimoji="1" lang="en-US" altLang="ja-JP" b="1" i="1" smtClean="0">
                          <a:latin typeface="Cambria Math" panose="02040503050406030204" pitchFamily="18" charset="0"/>
                        </a:rPr>
                        <m:t>.</m:t>
                      </m:r>
                      <m:r>
                        <a:rPr kumimoji="1" lang="en-US" altLang="ja-JP" b="1" i="1" smtClean="0">
                          <a:latin typeface="Cambria Math" panose="02040503050406030204" pitchFamily="18" charset="0"/>
                        </a:rPr>
                        <m:t>𝟏</m:t>
                      </m:r>
                      <m:r>
                        <a:rPr kumimoji="1" lang="ja-JP" altLang="en-US" b="1" i="1">
                          <a:latin typeface="Cambria Math" panose="02040503050406030204" pitchFamily="18" charset="0"/>
                        </a:rPr>
                        <m:t>𝑿</m:t>
                      </m:r>
                    </m:oMath>
                  </m:oMathPara>
                </a14:m>
                <a:endParaRPr kumimoji="1" lang="ja-JP" altLang="en-US" b="1" dirty="0"/>
              </a:p>
            </p:txBody>
          </p:sp>
        </mc:Choice>
        <mc:Fallback xmlns="">
          <p:sp>
            <p:nvSpPr>
              <p:cNvPr id="24" name="テキスト ボックス 23">
                <a:extLst>
                  <a:ext uri="{FF2B5EF4-FFF2-40B4-BE49-F238E27FC236}">
                    <a16:creationId xmlns:a16="http://schemas.microsoft.com/office/drawing/2014/main" id="{DEC19BF9-D529-BB17-5F02-91B8C79D39A1}"/>
                  </a:ext>
                </a:extLst>
              </p:cNvPr>
              <p:cNvSpPr txBox="1">
                <a:spLocks noRot="1" noChangeAspect="1" noMove="1" noResize="1" noEditPoints="1" noAdjustHandles="1" noChangeArrowheads="1" noChangeShapeType="1" noTextEdit="1"/>
              </p:cNvSpPr>
              <p:nvPr/>
            </p:nvSpPr>
            <p:spPr>
              <a:xfrm>
                <a:off x="10136251" y="3522234"/>
                <a:ext cx="1615827" cy="276999"/>
              </a:xfrm>
              <a:prstGeom prst="rect">
                <a:avLst/>
              </a:prstGeom>
              <a:blipFill>
                <a:blip r:embed="rId13"/>
                <a:stretch>
                  <a:fillRect l="-2642" r="-2642" b="-8889"/>
                </a:stretch>
              </a:blipFill>
            </p:spPr>
            <p:txBody>
              <a:bodyPr/>
              <a:lstStyle/>
              <a:p>
                <a:r>
                  <a:rPr lang="ja-JP" altLang="en-US">
                    <a:noFill/>
                  </a:rPr>
                  <a:t> </a:t>
                </a:r>
              </a:p>
            </p:txBody>
          </p:sp>
        </mc:Fallback>
      </mc:AlternateContent>
      <p:graphicFrame>
        <p:nvGraphicFramePr>
          <p:cNvPr id="25" name="グラフ 24">
            <a:extLst>
              <a:ext uri="{FF2B5EF4-FFF2-40B4-BE49-F238E27FC236}">
                <a16:creationId xmlns:a16="http://schemas.microsoft.com/office/drawing/2014/main" id="{F2811AF8-58E5-FEE4-337F-1C54B0E3250B}"/>
              </a:ext>
            </a:extLst>
          </p:cNvPr>
          <p:cNvGraphicFramePr>
            <a:graphicFrameLocks/>
          </p:cNvGraphicFramePr>
          <p:nvPr/>
        </p:nvGraphicFramePr>
        <p:xfrm>
          <a:off x="8261645" y="3915635"/>
          <a:ext cx="3209167" cy="2651935"/>
        </p:xfrm>
        <a:graphic>
          <a:graphicData uri="http://schemas.openxmlformats.org/drawingml/2006/chart">
            <c:chart xmlns:c="http://schemas.openxmlformats.org/drawingml/2006/chart" xmlns:r="http://schemas.openxmlformats.org/officeDocument/2006/relationships" r:id="rId14"/>
          </a:graphicData>
        </a:graphic>
      </p:graphicFrame>
      <p:sp>
        <p:nvSpPr>
          <p:cNvPr id="26" name="スライド番号プレースホルダー 25">
            <a:extLst>
              <a:ext uri="{FF2B5EF4-FFF2-40B4-BE49-F238E27FC236}">
                <a16:creationId xmlns:a16="http://schemas.microsoft.com/office/drawing/2014/main" id="{4277CC7E-5F8F-EC3F-C785-2181368B7ABF}"/>
              </a:ext>
            </a:extLst>
          </p:cNvPr>
          <p:cNvSpPr>
            <a:spLocks noGrp="1"/>
          </p:cNvSpPr>
          <p:nvPr>
            <p:ph type="sldNum" sz="quarter" idx="12"/>
          </p:nvPr>
        </p:nvSpPr>
        <p:spPr/>
        <p:txBody>
          <a:bodyPr/>
          <a:lstStyle/>
          <a:p>
            <a:fld id="{2977F5E9-0479-47A0-9E51-109E0858BCF2}" type="slidenum">
              <a:rPr kumimoji="1" lang="ja-JP" altLang="en-US" smtClean="0"/>
              <a:t>9</a:t>
            </a:fld>
            <a:endParaRPr kumimoji="1" lang="ja-JP" altLang="en-US"/>
          </a:p>
        </p:txBody>
      </p:sp>
    </p:spTree>
    <p:extLst>
      <p:ext uri="{BB962C8B-B14F-4D97-AF65-F5344CB8AC3E}">
        <p14:creationId xmlns:p14="http://schemas.microsoft.com/office/powerpoint/2010/main" val="3568531616"/>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50000"/>
            </a:schemeClr>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7755</TotalTime>
  <Words>17437</Words>
  <Application>Microsoft Office PowerPoint</Application>
  <PresentationFormat>ワイド画面</PresentationFormat>
  <Paragraphs>2240</Paragraphs>
  <Slides>60</Slides>
  <Notes>42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60</vt:i4>
      </vt:variant>
    </vt:vector>
  </HeadingPairs>
  <TitlesOfParts>
    <vt:vector size="68" baseType="lpstr">
      <vt:lpstr>-apple-system</vt:lpstr>
      <vt:lpstr>Malgun Gothic</vt:lpstr>
      <vt:lpstr>Meiryo UI</vt:lpstr>
      <vt:lpstr>游ゴシック</vt:lpstr>
      <vt:lpstr>Arial</vt:lpstr>
      <vt:lpstr>Cambria Math</vt:lpstr>
      <vt:lpstr>Wingdings</vt:lpstr>
      <vt:lpstr>デザインの設定</vt:lpstr>
      <vt:lpstr>AI基礎 ２．機械学習の基礎と展望</vt:lpstr>
      <vt:lpstr>PowerPoint プレゼンテーション</vt:lpstr>
      <vt:lpstr>PowerPoint プレゼンテーション</vt:lpstr>
      <vt:lpstr>PowerPoint プレゼンテーション</vt:lpstr>
      <vt:lpstr>機械学習の種類</vt:lpstr>
      <vt:lpstr>PowerPoint プレゼンテーション</vt:lpstr>
      <vt:lpstr>単回帰分析と重回帰分析</vt:lpstr>
      <vt:lpstr>Additional Note;　最小二乗法</vt:lpstr>
      <vt:lpstr>PowerPoint プレゼンテーション</vt:lpstr>
      <vt:lpstr>重回帰式　１/３</vt:lpstr>
      <vt:lpstr>PowerPoint プレゼンテーション</vt:lpstr>
      <vt:lpstr>PowerPoint プレゼンテーション</vt:lpstr>
      <vt:lpstr>ロジスティック回帰分析</vt:lpstr>
      <vt:lpstr>認識～ｋ近傍法</vt:lpstr>
      <vt:lpstr>PowerPoint プレゼンテーション</vt:lpstr>
      <vt:lpstr>少子高齢化時代の老後資金確保のための投資信託を考える</vt:lpstr>
      <vt:lpstr>Additional Note;　２１世紀の資本，トマ・ピケティー</vt:lpstr>
      <vt:lpstr>テクノロジー株を考える</vt:lpstr>
      <vt:lpstr>マイクロソフト株の分析（製品発表と株価）</vt:lpstr>
      <vt:lpstr>マイクロソフト株の分析（社会の主な出来事と株価）</vt:lpstr>
      <vt:lpstr>データ収集・加工</vt:lpstr>
      <vt:lpstr>Additional note; CPU（中央演算装置）</vt:lpstr>
      <vt:lpstr>Additional Note;　Being Digital（1995年）</vt:lpstr>
      <vt:lpstr>重回帰分析をEXCELで実施</vt:lpstr>
      <vt:lpstr>重回帰分析結果（１回目）</vt:lpstr>
      <vt:lpstr>重回帰分析　２回目</vt:lpstr>
      <vt:lpstr>重回帰式を使ったシミュレーション</vt:lpstr>
      <vt:lpstr>けんしんBANKの有識者にアドバイスをもらう</vt:lpstr>
      <vt:lpstr>PowerPoint プレゼンテーション</vt:lpstr>
      <vt:lpstr>投資アドバイス</vt:lpstr>
      <vt:lpstr>PowerPoint プレゼンテーション</vt:lpstr>
      <vt:lpstr>クラスター分析</vt:lpstr>
      <vt:lpstr>PowerPoint プレゼンテーション</vt:lpstr>
      <vt:lpstr>強化学習のための報酬モデル</vt:lpstr>
      <vt:lpstr>Q学習</vt:lpstr>
      <vt:lpstr>PowerPoint プレゼンテーション</vt:lpstr>
      <vt:lpstr>学習データとテストデータ</vt:lpstr>
      <vt:lpstr>モデル検証</vt:lpstr>
      <vt:lpstr>予測の評価（回帰問題の場合）</vt:lpstr>
      <vt:lpstr>予測の評価（分類問題）</vt:lpstr>
      <vt:lpstr>ROC曲線とAUC</vt:lpstr>
      <vt:lpstr>PowerPoint プレゼンテーション</vt:lpstr>
      <vt:lpstr>PowerPoint プレゼンテーション</vt:lpstr>
      <vt:lpstr>チュートリアル 重回帰分析 （付録）</vt:lpstr>
      <vt:lpstr>長野市に飲食店を作る</vt:lpstr>
      <vt:lpstr>データの収集</vt:lpstr>
      <vt:lpstr>データの抽出，加工，クレンジング（営業許可データ）</vt:lpstr>
      <vt:lpstr>開業エリア</vt:lpstr>
      <vt:lpstr>データの抽出，加工（通行人データ）</vt:lpstr>
      <vt:lpstr>見込み顧客以外の集客の可能性を通行人（人の流れ）のから分析する</vt:lpstr>
      <vt:lpstr>営業時間の考察</vt:lpstr>
      <vt:lpstr>ビジネスケースの作成と金融機関への相談</vt:lpstr>
      <vt:lpstr>研究計画書</vt:lpstr>
      <vt:lpstr>データの収集，加工</vt:lpstr>
      <vt:lpstr>重回帰分析をEXCELで実施</vt:lpstr>
      <vt:lpstr>重回帰分析結果（１回目）</vt:lpstr>
      <vt:lpstr>Additional Note;　選択の科学，シーナ・アイエンガー</vt:lpstr>
      <vt:lpstr>重回帰分析（２回目）</vt:lpstr>
      <vt:lpstr>ビジネスケースの精査</vt:lpstr>
      <vt:lpstr>ビジネスケースのアップデート，金融機関への報告</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友佳 杉浦</dc:creator>
  <cp:lastModifiedBy>友佳 杉浦</cp:lastModifiedBy>
  <cp:revision>3</cp:revision>
  <dcterms:created xsi:type="dcterms:W3CDTF">2025-03-09T13:19:30Z</dcterms:created>
  <dcterms:modified xsi:type="dcterms:W3CDTF">2025-07-27T16:01:55Z</dcterms:modified>
</cp:coreProperties>
</file>